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341.xml" ContentType="application/vnd.openxmlformats-officedocument.presentationml.slide+xml"/>
  <Override PartName="/ppt/slides/slide428.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41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0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31.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42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36"/>
  </p:notesMasterIdLst>
  <p:sldIdLst>
    <p:sldId id="401" r:id="rId2"/>
    <p:sldId id="402" r:id="rId3"/>
    <p:sldId id="404" r:id="rId4"/>
    <p:sldId id="690" r:id="rId5"/>
    <p:sldId id="256" r:id="rId6"/>
    <p:sldId id="257" r:id="rId7"/>
    <p:sldId id="258" r:id="rId8"/>
    <p:sldId id="259" r:id="rId9"/>
    <p:sldId id="260" r:id="rId10"/>
    <p:sldId id="261" r:id="rId11"/>
    <p:sldId id="262" r:id="rId12"/>
    <p:sldId id="263" r:id="rId13"/>
    <p:sldId id="264" r:id="rId14"/>
    <p:sldId id="265" r:id="rId15"/>
    <p:sldId id="266" r:id="rId16"/>
    <p:sldId id="267" r:id="rId17"/>
    <p:sldId id="281" r:id="rId18"/>
    <p:sldId id="280" r:id="rId19"/>
    <p:sldId id="268" r:id="rId20"/>
    <p:sldId id="269" r:id="rId21"/>
    <p:sldId id="282" r:id="rId22"/>
    <p:sldId id="270" r:id="rId23"/>
    <p:sldId id="271" r:id="rId24"/>
    <p:sldId id="283" r:id="rId25"/>
    <p:sldId id="272" r:id="rId26"/>
    <p:sldId id="284" r:id="rId27"/>
    <p:sldId id="273" r:id="rId28"/>
    <p:sldId id="274" r:id="rId29"/>
    <p:sldId id="285" r:id="rId30"/>
    <p:sldId id="275" r:id="rId31"/>
    <p:sldId id="276" r:id="rId32"/>
    <p:sldId id="286" r:id="rId33"/>
    <p:sldId id="277" r:id="rId34"/>
    <p:sldId id="288" r:id="rId35"/>
    <p:sldId id="287" r:id="rId36"/>
    <p:sldId id="278" r:id="rId37"/>
    <p:sldId id="289" r:id="rId38"/>
    <p:sldId id="279" r:id="rId39"/>
    <p:sldId id="290" r:id="rId40"/>
    <p:sldId id="291" r:id="rId41"/>
    <p:sldId id="309" r:id="rId42"/>
    <p:sldId id="292" r:id="rId43"/>
    <p:sldId id="293" r:id="rId44"/>
    <p:sldId id="294" r:id="rId45"/>
    <p:sldId id="295" r:id="rId46"/>
    <p:sldId id="296" r:id="rId47"/>
    <p:sldId id="297" r:id="rId48"/>
    <p:sldId id="298" r:id="rId49"/>
    <p:sldId id="299" r:id="rId50"/>
    <p:sldId id="300" r:id="rId51"/>
    <p:sldId id="301" r:id="rId52"/>
    <p:sldId id="310" r:id="rId53"/>
    <p:sldId id="302" r:id="rId54"/>
    <p:sldId id="303" r:id="rId55"/>
    <p:sldId id="304" r:id="rId56"/>
    <p:sldId id="305" r:id="rId57"/>
    <p:sldId id="306" r:id="rId58"/>
    <p:sldId id="307" r:id="rId59"/>
    <p:sldId id="308" r:id="rId60"/>
    <p:sldId id="311" r:id="rId61"/>
    <p:sldId id="312" r:id="rId62"/>
    <p:sldId id="313" r:id="rId63"/>
    <p:sldId id="314" r:id="rId64"/>
    <p:sldId id="315" r:id="rId65"/>
    <p:sldId id="316" r:id="rId66"/>
    <p:sldId id="320" r:id="rId67"/>
    <p:sldId id="317" r:id="rId68"/>
    <p:sldId id="321" r:id="rId69"/>
    <p:sldId id="318" r:id="rId70"/>
    <p:sldId id="319"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notesMaster" Target="notesMasters/notesMaster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2 - Θέση ημερομηνίας"/>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990F50-5237-499D-896C-C670DBD41E4D}" type="datetimeFigureOut">
              <a:rPr lang="el-GR" smtClean="0"/>
              <a:pPr/>
              <a:t>1/10/2018</a:t>
            </a:fld>
            <a:endParaRPr lang="el-GR"/>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52D103-DACB-4239-8E63-706C8CC8DB2F}" type="slidenum">
              <a:rPr lang="el-GR" smtClean="0"/>
              <a:pPr/>
              <a:t>‹#›</a:t>
            </a:fld>
            <a:endParaRPr lang="el-G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1 - Θέση εικόνας διαφάνειας"/>
          <p:cNvSpPr>
            <a:spLocks noGrp="1" noRot="1" noChangeAspect="1"/>
          </p:cNvSpPr>
          <p:nvPr>
            <p:ph type="sldImg"/>
          </p:nvPr>
        </p:nvSpPr>
        <p:spPr bwMode="auto">
          <a:noFill/>
          <a:ln>
            <a:solidFill>
              <a:srgbClr val="000000"/>
            </a:solidFill>
            <a:miter lim="800000"/>
            <a:headEnd/>
            <a:tailEnd/>
          </a:ln>
        </p:spPr>
      </p:sp>
      <p:sp>
        <p:nvSpPr>
          <p:cNvPr id="189442" name="2 - Θέση σημειώσεων"/>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89443" name="3 - Θέση αριθμού διαφάνειας"/>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08B40E-A388-4B29-A4CD-1340C7CF5174}" type="slidenum">
              <a:rPr lang="el-GR">
                <a:cs typeface="Arial" charset="0"/>
              </a:rPr>
              <a:pPr fontAlgn="base">
                <a:spcBef>
                  <a:spcPct val="0"/>
                </a:spcBef>
                <a:spcAft>
                  <a:spcPct val="0"/>
                </a:spcAft>
              </a:pPr>
              <a:t>170</a:t>
            </a:fld>
            <a:endParaRPr lang="el-GR">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1 - Θέση εικόνας διαφάνειας"/>
          <p:cNvSpPr>
            <a:spLocks noGrp="1" noRot="1" noChangeAspect="1"/>
          </p:cNvSpPr>
          <p:nvPr>
            <p:ph type="sldImg"/>
          </p:nvPr>
        </p:nvSpPr>
        <p:spPr bwMode="auto">
          <a:noFill/>
          <a:ln>
            <a:solidFill>
              <a:srgbClr val="000000"/>
            </a:solidFill>
            <a:miter lim="800000"/>
            <a:headEnd/>
            <a:tailEnd/>
          </a:ln>
        </p:spPr>
      </p:sp>
      <p:sp>
        <p:nvSpPr>
          <p:cNvPr id="209922" name="2 - Θέση σημειώσεων"/>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09923" name="3 - Θέση αριθμού διαφάνειας"/>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90C117-F49F-4580-B889-7865B1EDCC6D}" type="slidenum">
              <a:rPr lang="el-GR">
                <a:cs typeface="Arial" charset="0"/>
              </a:rPr>
              <a:pPr fontAlgn="base">
                <a:spcBef>
                  <a:spcPct val="0"/>
                </a:spcBef>
                <a:spcAft>
                  <a:spcPct val="0"/>
                </a:spcAft>
              </a:pPr>
              <a:t>189</a:t>
            </a:fld>
            <a:endParaRPr lang="el-GR">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1 - Θέση εικόνας διαφάνειας"/>
          <p:cNvSpPr>
            <a:spLocks noGrp="1" noRot="1" noChangeAspect="1"/>
          </p:cNvSpPr>
          <p:nvPr>
            <p:ph type="sldImg"/>
          </p:nvPr>
        </p:nvSpPr>
        <p:spPr bwMode="auto">
          <a:noFill/>
          <a:ln>
            <a:solidFill>
              <a:srgbClr val="000000"/>
            </a:solidFill>
            <a:miter lim="800000"/>
            <a:headEnd/>
            <a:tailEnd/>
          </a:ln>
        </p:spPr>
      </p:sp>
      <p:sp>
        <p:nvSpPr>
          <p:cNvPr id="294914" name="2 - Θέση σημειώσεων"/>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94915" name="3 - Θέση αριθμού διαφάνειας"/>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9522C32-87C6-42F5-96C5-0A3BBC571E51}" type="slidenum">
              <a:rPr lang="el-GR">
                <a:cs typeface="Arial" charset="0"/>
              </a:rPr>
              <a:pPr fontAlgn="base">
                <a:spcBef>
                  <a:spcPct val="0"/>
                </a:spcBef>
                <a:spcAft>
                  <a:spcPct val="0"/>
                </a:spcAft>
              </a:pPr>
              <a:t>271</a:t>
            </a:fld>
            <a:endParaRPr lang="el-GR">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bg>
      <p:bgRef idx="1001">
        <a:schemeClr val="bg2"/>
      </p:bgRef>
    </p:bg>
    <p:spTree>
      <p:nvGrpSpPr>
        <p:cNvPr id="1" name=""/>
        <p:cNvGrpSpPr/>
        <p:nvPr/>
      </p:nvGrpSpPr>
      <p:grpSpPr>
        <a:xfrm>
          <a:off x="0" y="0"/>
          <a:ext cx="0" cy="0"/>
          <a:chOff x="0" y="0"/>
          <a:chExt cx="0" cy="0"/>
        </a:xfrm>
      </p:grpSpPr>
      <p:sp>
        <p:nvSpPr>
          <p:cNvPr id="15" name="14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 Ορθογώνιο"/>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 Ορθογώνιο"/>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 Ορθογώνιο"/>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 Υπότιτλος"/>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l-GR" smtClean="0"/>
              <a:t>Κάντε κλικ για να επεξεργαστείτε τον υπότιτλο του υποδείγματος</a:t>
            </a:r>
            <a:endParaRPr kumimoji="0" lang="en-US"/>
          </a:p>
        </p:txBody>
      </p:sp>
      <p:sp>
        <p:nvSpPr>
          <p:cNvPr id="28" name="27 - Θέση ημερομηνίας"/>
          <p:cNvSpPr>
            <a:spLocks noGrp="1"/>
          </p:cNvSpPr>
          <p:nvPr>
            <p:ph type="dt" sz="half" idx="10"/>
          </p:nvPr>
        </p:nvSpPr>
        <p:spPr/>
        <p:txBody>
          <a:bodyPr/>
          <a:lstStyle/>
          <a:p>
            <a:fld id="{C97B3F49-BFCA-4A19-A311-A939DE52840A}" type="datetime1">
              <a:rPr lang="el-GR" smtClean="0"/>
              <a:pPr/>
              <a:t>1/10/2018</a:t>
            </a:fld>
            <a:endParaRPr lang="el-GR"/>
          </a:p>
        </p:txBody>
      </p:sp>
      <p:sp>
        <p:nvSpPr>
          <p:cNvPr id="17" name="16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7" name="6 - Ευθεία γραμμή σύνδεσης"/>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 Ορθογώνιο"/>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 Έλλειψη"/>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 Έλλειψη"/>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 Θέση αριθμού διαφάνειας"/>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3F1D1C4-C2D9-4231-9FB2-B2D9D97AA41D}" type="slidenum">
              <a:rPr lang="el-GR" smtClean="0"/>
              <a:pPr/>
              <a:t>‹#›</a:t>
            </a:fld>
            <a:endParaRPr lang="el-GR"/>
          </a:p>
        </p:txBody>
      </p:sp>
      <p:sp>
        <p:nvSpPr>
          <p:cNvPr id="8" name="7 - Τίτλος"/>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l-GR" smtClean="0"/>
              <a:t>Kλικ για επεξεργασία του τίτλου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bg>
      <p:bgRef idx="1001">
        <a:schemeClr val="bg2"/>
      </p:bgRef>
    </p:bg>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kumimoji="0" lang="el-GR" smtClean="0"/>
              <a:t>Kλικ για επεξεργασία του τίτλου</a:t>
            </a:r>
            <a:endParaRPr kumimoji="0" lang="en-US"/>
          </a:p>
        </p:txBody>
      </p:sp>
      <p:sp>
        <p:nvSpPr>
          <p:cNvPr id="3" name="2 - Θέση κατακόρυφου κειμένου"/>
          <p:cNvSpPr>
            <a:spLocks noGrp="1"/>
          </p:cNvSpPr>
          <p:nvPr>
            <p:ph type="body" orient="vert" idx="1"/>
          </p:nvPr>
        </p:nvSpPr>
        <p:spPr/>
        <p:txBody>
          <a:bodyPr vert="eaVer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ημερομηνίας"/>
          <p:cNvSpPr>
            <a:spLocks noGrp="1"/>
          </p:cNvSpPr>
          <p:nvPr>
            <p:ph type="dt" sz="half" idx="10"/>
          </p:nvPr>
        </p:nvSpPr>
        <p:spPr/>
        <p:txBody>
          <a:bodyPr/>
          <a:lstStyle/>
          <a:p>
            <a:fld id="{BE898BAE-B6CF-49E7-9B17-692F55DFE178}" type="datetime1">
              <a:rPr lang="el-GR" smtClean="0"/>
              <a:pPr/>
              <a:t>1/10/2018</a:t>
            </a:fld>
            <a:endParaRPr lang="el-G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bg>
      <p:bgRef idx="1001">
        <a:schemeClr val="bg2"/>
      </p:bgRef>
    </p:bg>
    <p:spTree>
      <p:nvGrpSpPr>
        <p:cNvPr id="1" name=""/>
        <p:cNvGrpSpPr/>
        <p:nvPr/>
      </p:nvGrpSpPr>
      <p:grpSpPr>
        <a:xfrm>
          <a:off x="0" y="0"/>
          <a:ext cx="0" cy="0"/>
          <a:chOff x="0" y="0"/>
          <a:chExt cx="0" cy="0"/>
        </a:xfrm>
      </p:grpSpPr>
      <p:sp>
        <p:nvSpPr>
          <p:cNvPr id="7" name="6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 Ορθογώνιο"/>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 Ορθογώνιο"/>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 Ορθογώνιο"/>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 Ορθογώνιο"/>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 Ευθεία γραμμή σύνδεσης"/>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13 - Έλλειψη"/>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 Έλλειψη"/>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 Θέση αριθμού διαφάνειας"/>
          <p:cNvSpPr>
            <a:spLocks noGrp="1"/>
          </p:cNvSpPr>
          <p:nvPr>
            <p:ph type="sldNum" sz="quarter" idx="12"/>
          </p:nvPr>
        </p:nvSpPr>
        <p:spPr>
          <a:xfrm>
            <a:off x="6915912" y="3009901"/>
            <a:ext cx="457200" cy="441325"/>
          </a:xfrm>
        </p:spPr>
        <p:txBody>
          <a:bodyPr/>
          <a:lstStyle/>
          <a:p>
            <a:fld id="{D3F1D1C4-C2D9-4231-9FB2-B2D9D97AA41D}" type="slidenum">
              <a:rPr lang="el-GR" smtClean="0"/>
              <a:pPr/>
              <a:t>‹#›</a:t>
            </a:fld>
            <a:endParaRPr lang="el-GR"/>
          </a:p>
        </p:txBody>
      </p:sp>
      <p:sp>
        <p:nvSpPr>
          <p:cNvPr id="3" name="2 - Θέση κατακόρυφου κειμένου"/>
          <p:cNvSpPr>
            <a:spLocks noGrp="1"/>
          </p:cNvSpPr>
          <p:nvPr>
            <p:ph type="body" orient="vert" idx="1"/>
          </p:nvPr>
        </p:nvSpPr>
        <p:spPr>
          <a:xfrm>
            <a:off x="304800" y="304800"/>
            <a:ext cx="6553200" cy="5821366"/>
          </a:xfrm>
        </p:spPr>
        <p:txBody>
          <a:bodyPr vert="eaVert"/>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4" name="3 - Θέση ημερομηνίας"/>
          <p:cNvSpPr>
            <a:spLocks noGrp="1"/>
          </p:cNvSpPr>
          <p:nvPr>
            <p:ph type="dt" sz="half" idx="10"/>
          </p:nvPr>
        </p:nvSpPr>
        <p:spPr/>
        <p:txBody>
          <a:bodyPr/>
          <a:lstStyle/>
          <a:p>
            <a:fld id="{2EA78913-823E-4C21-900C-D2F29351E478}" type="datetime1">
              <a:rPr lang="el-GR" smtClean="0"/>
              <a:pPr/>
              <a:t>1/10/2018</a:t>
            </a:fld>
            <a:endParaRPr lang="el-G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2" name="1 - Κατακόρυφος τίτλος"/>
          <p:cNvSpPr>
            <a:spLocks noGrp="1"/>
          </p:cNvSpPr>
          <p:nvPr>
            <p:ph type="title" orient="vert"/>
          </p:nvPr>
        </p:nvSpPr>
        <p:spPr>
          <a:xfrm>
            <a:off x="7391400" y="304801"/>
            <a:ext cx="1447800" cy="5851525"/>
          </a:xfrm>
        </p:spPr>
        <p:txBody>
          <a:bodyPr vert="eaVert"/>
          <a:lstStyle/>
          <a:p>
            <a:r>
              <a:rPr kumimoji="0" lang="el-GR" smtClean="0"/>
              <a:t>Kλικ για επεξεργασία του τίτλου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bg>
      <p:bgRef idx="1001">
        <a:schemeClr val="bg2"/>
      </p:bgRef>
    </p:bg>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solidFill>
                  <a:schemeClr val="accent3">
                    <a:shade val="75000"/>
                  </a:schemeClr>
                </a:solidFill>
              </a:defRPr>
            </a:lvl1pPr>
          </a:lstStyle>
          <a:p>
            <a:r>
              <a:rPr kumimoji="0" lang="el-GR" smtClean="0"/>
              <a:t>Kλικ για επεξεργασία του τίτλου</a:t>
            </a:r>
            <a:endParaRPr kumimoji="0" lang="en-US"/>
          </a:p>
        </p:txBody>
      </p:sp>
      <p:sp>
        <p:nvSpPr>
          <p:cNvPr id="4" name="3 - Θέση ημερομηνίας"/>
          <p:cNvSpPr>
            <a:spLocks noGrp="1"/>
          </p:cNvSpPr>
          <p:nvPr>
            <p:ph type="dt" sz="half" idx="10"/>
          </p:nvPr>
        </p:nvSpPr>
        <p:spPr/>
        <p:txBody>
          <a:bodyPr/>
          <a:lstStyle/>
          <a:p>
            <a:fld id="{9F5D5422-06E1-48AD-B24C-671E1398018D}" type="datetime1">
              <a:rPr lang="el-GR" smtClean="0"/>
              <a:pPr/>
              <a:t>1/10/2018</a:t>
            </a:fld>
            <a:endParaRPr lang="el-G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6" name="5 - Θέση αριθμού διαφάνειας"/>
          <p:cNvSpPr>
            <a:spLocks noGrp="1"/>
          </p:cNvSpPr>
          <p:nvPr>
            <p:ph type="sldNum" sz="quarter" idx="12"/>
          </p:nvPr>
        </p:nvSpPr>
        <p:spPr>
          <a:xfrm>
            <a:off x="4361688" y="1026372"/>
            <a:ext cx="457200" cy="441325"/>
          </a:xfrm>
        </p:spPr>
        <p:txBody>
          <a:bodyPr/>
          <a:lstStyle/>
          <a:p>
            <a:fld id="{D3F1D1C4-C2D9-4231-9FB2-B2D9D97AA41D}" type="slidenum">
              <a:rPr lang="el-GR" smtClean="0"/>
              <a:pPr/>
              <a:t>‹#›</a:t>
            </a:fld>
            <a:endParaRPr lang="el-GR"/>
          </a:p>
        </p:txBody>
      </p:sp>
      <p:sp>
        <p:nvSpPr>
          <p:cNvPr id="8" name="7 - Θέση περιεχομένου"/>
          <p:cNvSpPr>
            <a:spLocks noGrp="1"/>
          </p:cNvSpPr>
          <p:nvPr>
            <p:ph sz="quarter" idx="1"/>
          </p:nvPr>
        </p:nvSpPr>
        <p:spPr>
          <a:xfrm>
            <a:off x="301752" y="1527048"/>
            <a:ext cx="8503920" cy="4572000"/>
          </a:xfrm>
        </p:spPr>
        <p:txBody>
          <a:body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Ref idx="1001">
        <a:schemeClr val="bg1"/>
      </p:bgRef>
    </p:bg>
    <p:spTree>
      <p:nvGrpSpPr>
        <p:cNvPr id="1" name=""/>
        <p:cNvGrpSpPr/>
        <p:nvPr/>
      </p:nvGrpSpPr>
      <p:grpSpPr>
        <a:xfrm>
          <a:off x="0" y="0"/>
          <a:ext cx="0" cy="0"/>
          <a:chOff x="0" y="0"/>
          <a:chExt cx="0" cy="0"/>
        </a:xfrm>
      </p:grpSpPr>
      <p:sp>
        <p:nvSpPr>
          <p:cNvPr id="17" name="16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 Ορθογώνιο"/>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 Ορθογώνιο"/>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 Ορθογώνιο"/>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 Θέση κειμένου"/>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l-GR" smtClean="0"/>
              <a:t>Kλικ για επεξεργασία των στυλ του υποδείγματος</a:t>
            </a:r>
          </a:p>
        </p:txBody>
      </p:sp>
      <p:sp>
        <p:nvSpPr>
          <p:cNvPr id="13" name="12 - Ορθογώνιο"/>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 Ορθογώνιο"/>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ημερομηνίας"/>
          <p:cNvSpPr>
            <a:spLocks noGrp="1"/>
          </p:cNvSpPr>
          <p:nvPr>
            <p:ph type="dt" sz="half" idx="10"/>
          </p:nvPr>
        </p:nvSpPr>
        <p:spPr/>
        <p:txBody>
          <a:bodyPr/>
          <a:lstStyle/>
          <a:p>
            <a:fld id="{38CF7BE3-FED5-4B72-8AA5-C54C8079F312}" type="datetime1">
              <a:rPr lang="el-GR" smtClean="0"/>
              <a:pPr/>
              <a:t>1/10/2018</a:t>
            </a:fld>
            <a:endParaRPr lang="el-GR"/>
          </a:p>
        </p:txBody>
      </p:sp>
      <p:sp>
        <p:nvSpPr>
          <p:cNvPr id="8" name="7 - Ευθεία γραμμή σύνδεσης"/>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 Έλλειψη"/>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 Έλλειψη"/>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 Θέση αριθμού διαφάνειας"/>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3F1D1C4-C2D9-4231-9FB2-B2D9D97AA41D}" type="slidenum">
              <a:rPr lang="el-GR" smtClean="0"/>
              <a:pPr/>
              <a:t>‹#›</a:t>
            </a:fld>
            <a:endParaRPr lang="el-GR"/>
          </a:p>
        </p:txBody>
      </p:sp>
      <p:sp>
        <p:nvSpPr>
          <p:cNvPr id="2" name="1 - Τίτλος"/>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l-GR" smtClean="0"/>
              <a:t>Kλικ για επεξεργασία του τίτλου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bg>
      <p:bgRef idx="1001">
        <a:schemeClr val="bg2"/>
      </p:bgRef>
    </p:bg>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228600"/>
            <a:ext cx="8534400" cy="758952"/>
          </a:xfrm>
        </p:spPr>
        <p:txBody>
          <a:bodyPr/>
          <a:lstStyle/>
          <a:p>
            <a:r>
              <a:rPr kumimoji="0" lang="el-GR" smtClean="0"/>
              <a:t>Kλικ για επεξεργασία του τίτλου</a:t>
            </a:r>
            <a:endParaRPr kumimoji="0" lang="en-US"/>
          </a:p>
        </p:txBody>
      </p:sp>
      <p:sp>
        <p:nvSpPr>
          <p:cNvPr id="5" name="4 - Θέση ημερομηνίας"/>
          <p:cNvSpPr>
            <a:spLocks noGrp="1"/>
          </p:cNvSpPr>
          <p:nvPr>
            <p:ph type="dt" sz="half" idx="10"/>
          </p:nvPr>
        </p:nvSpPr>
        <p:spPr>
          <a:xfrm>
            <a:off x="5791200" y="6409944"/>
            <a:ext cx="3044952" cy="365760"/>
          </a:xfrm>
        </p:spPr>
        <p:txBody>
          <a:bodyPr/>
          <a:lstStyle/>
          <a:p>
            <a:fld id="{61296469-7BF2-4330-808D-213EB8A46B70}" type="datetime1">
              <a:rPr lang="el-GR" smtClean="0"/>
              <a:pPr/>
              <a:t>1/10/2018</a:t>
            </a:fld>
            <a:endParaRPr lang="el-GR"/>
          </a:p>
        </p:txBody>
      </p:sp>
      <p:sp>
        <p:nvSpPr>
          <p:cNvPr id="6" name="5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
        <p:nvSpPr>
          <p:cNvPr id="8" name="7 - Ευθεία γραμμή σύνδεσης"/>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 Θέση περιεχομένου"/>
          <p:cNvSpPr>
            <a:spLocks noGrp="1"/>
          </p:cNvSpPr>
          <p:nvPr>
            <p:ph sz="half" idx="1"/>
          </p:nvPr>
        </p:nvSpPr>
        <p:spPr>
          <a:xfrm>
            <a:off x="301752" y="1371600"/>
            <a:ext cx="4038600" cy="4681728"/>
          </a:xfrm>
        </p:spPr>
        <p:txBody>
          <a:bodyPr/>
          <a:lstStyle>
            <a:lvl1pPr>
              <a:defRPr sz="2500"/>
            </a:lvl1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12" name="11 - Θέση περιεχομένου"/>
          <p:cNvSpPr>
            <a:spLocks noGrp="1"/>
          </p:cNvSpPr>
          <p:nvPr>
            <p:ph sz="half" idx="2"/>
          </p:nvPr>
        </p:nvSpPr>
        <p:spPr>
          <a:xfrm>
            <a:off x="4800600" y="1371600"/>
            <a:ext cx="4038600" cy="4681728"/>
          </a:xfrm>
        </p:spPr>
        <p:txBody>
          <a:bodyPr/>
          <a:lstStyle>
            <a:lvl1pPr>
              <a:defRPr sz="2500"/>
            </a:lvl1p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Σύγκριση">
    <p:bg>
      <p:bgRef idx="1001">
        <a:schemeClr val="bg2"/>
      </p:bgRef>
    </p:bg>
    <p:spTree>
      <p:nvGrpSpPr>
        <p:cNvPr id="1" name=""/>
        <p:cNvGrpSpPr/>
        <p:nvPr/>
      </p:nvGrpSpPr>
      <p:grpSpPr>
        <a:xfrm>
          <a:off x="0" y="0"/>
          <a:ext cx="0" cy="0"/>
          <a:chOff x="0" y="0"/>
          <a:chExt cx="0" cy="0"/>
        </a:xfrm>
      </p:grpSpPr>
      <p:sp>
        <p:nvSpPr>
          <p:cNvPr id="10" name="9 - Ευθεία γραμμή σύνδεσης"/>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 Ορθογώνιο"/>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20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21 - Ορθογώνιο"/>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 Ορθογώνιο"/>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 Ορθογώνιο"/>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 Θέση κειμένου"/>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l-GR" smtClean="0"/>
              <a:t>Kλικ για επεξεργασία των στυλ του υποδείγματος</a:t>
            </a:r>
          </a:p>
        </p:txBody>
      </p:sp>
      <p:sp>
        <p:nvSpPr>
          <p:cNvPr id="4" name="3 - Θέση κειμένου"/>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l-GR" smtClean="0"/>
              <a:t>Kλικ για επεξεργασία των στυλ του υποδείγματος</a:t>
            </a:r>
          </a:p>
        </p:txBody>
      </p:sp>
      <p:sp>
        <p:nvSpPr>
          <p:cNvPr id="7" name="6 - Θέση ημερομηνίας"/>
          <p:cNvSpPr>
            <a:spLocks noGrp="1"/>
          </p:cNvSpPr>
          <p:nvPr>
            <p:ph type="dt" sz="half" idx="10"/>
          </p:nvPr>
        </p:nvSpPr>
        <p:spPr/>
        <p:txBody>
          <a:bodyPr/>
          <a:lstStyle/>
          <a:p>
            <a:fld id="{320B2E7E-B826-4A9F-9D23-122582C6E49C}" type="datetime1">
              <a:rPr lang="el-GR" smtClean="0"/>
              <a:pPr/>
              <a:t>1/10/2018</a:t>
            </a:fld>
            <a:endParaRPr lang="el-GR"/>
          </a:p>
        </p:txBody>
      </p:sp>
      <p:sp>
        <p:nvSpPr>
          <p:cNvPr id="8" name="7 - Θέση υποσέλιδου"/>
          <p:cNvSpPr>
            <a:spLocks noGrp="1"/>
          </p:cNvSpPr>
          <p:nvPr>
            <p:ph type="ftr" sz="quarter" idx="11"/>
          </p:nvPr>
        </p:nvSpPr>
        <p:spPr>
          <a:xfrm>
            <a:off x="304800" y="6409944"/>
            <a:ext cx="3581400" cy="365760"/>
          </a:xfrm>
        </p:spPr>
        <p:txBody>
          <a:bodyPr/>
          <a:lstStyle/>
          <a:p>
            <a:r>
              <a:rPr lang="el-GR" smtClean="0"/>
              <a:t>Εισαγωγή στην Πληροφορκή</a:t>
            </a:r>
            <a:endParaRPr lang="el-GR"/>
          </a:p>
        </p:txBody>
      </p:sp>
      <p:sp>
        <p:nvSpPr>
          <p:cNvPr id="15" name="14 - Ευθεία γραμμή σύνδεσης"/>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23 - Θέση περιεχομένου"/>
          <p:cNvSpPr>
            <a:spLocks noGrp="1"/>
          </p:cNvSpPr>
          <p:nvPr>
            <p:ph sz="quarter" idx="2"/>
          </p:nvPr>
        </p:nvSpPr>
        <p:spPr>
          <a:xfrm>
            <a:off x="301752" y="2471383"/>
            <a:ext cx="4041648" cy="3818404"/>
          </a:xfrm>
        </p:spPr>
        <p:txBody>
          <a:body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26" name="25 - Θέση περιεχομένου"/>
          <p:cNvSpPr>
            <a:spLocks noGrp="1"/>
          </p:cNvSpPr>
          <p:nvPr>
            <p:ph sz="quarter" idx="4"/>
          </p:nvPr>
        </p:nvSpPr>
        <p:spPr>
          <a:xfrm>
            <a:off x="4800600" y="2471383"/>
            <a:ext cx="4038600" cy="3822192"/>
          </a:xfrm>
        </p:spPr>
        <p:txBody>
          <a:body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25" name="24 - Έλλειψη"/>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 Έλλειψη"/>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 Θέση αριθμού διαφάνειας"/>
          <p:cNvSpPr>
            <a:spLocks noGrp="1"/>
          </p:cNvSpPr>
          <p:nvPr>
            <p:ph type="sldNum" sz="quarter" idx="12"/>
          </p:nvPr>
        </p:nvSpPr>
        <p:spPr>
          <a:xfrm>
            <a:off x="4343400" y="1042416"/>
            <a:ext cx="457200" cy="441325"/>
          </a:xfrm>
        </p:spPr>
        <p:txBody>
          <a:bodyPr/>
          <a:lstStyle>
            <a:lvl1pPr algn="ctr">
              <a:defRPr/>
            </a:lvl1pPr>
          </a:lstStyle>
          <a:p>
            <a:fld id="{D3F1D1C4-C2D9-4231-9FB2-B2D9D97AA41D}" type="slidenum">
              <a:rPr lang="el-GR" smtClean="0"/>
              <a:pPr/>
              <a:t>‹#›</a:t>
            </a:fld>
            <a:endParaRPr lang="el-GR"/>
          </a:p>
        </p:txBody>
      </p:sp>
      <p:sp>
        <p:nvSpPr>
          <p:cNvPr id="23" name="22 - Τίτλος"/>
          <p:cNvSpPr>
            <a:spLocks noGrp="1"/>
          </p:cNvSpPr>
          <p:nvPr>
            <p:ph type="title"/>
          </p:nvPr>
        </p:nvSpPr>
        <p:spPr/>
        <p:txBody>
          <a:bodyPr rtlCol="0" anchor="b" anchorCtr="0"/>
          <a:lstStyle/>
          <a:p>
            <a:r>
              <a:rPr kumimoji="0" lang="el-GR" smtClean="0"/>
              <a:t>Kλικ για επεξεργασία του τίτλου</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kumimoji="0" lang="el-GR" smtClean="0"/>
              <a:t>Kλικ για επεξεργασία του τίτλου</a:t>
            </a:r>
            <a:endParaRPr kumimoji="0" lang="en-US"/>
          </a:p>
        </p:txBody>
      </p:sp>
      <p:sp>
        <p:nvSpPr>
          <p:cNvPr id="3" name="2 - Θέση ημερομηνίας"/>
          <p:cNvSpPr>
            <a:spLocks noGrp="1"/>
          </p:cNvSpPr>
          <p:nvPr>
            <p:ph type="dt" sz="half" idx="10"/>
          </p:nvPr>
        </p:nvSpPr>
        <p:spPr/>
        <p:txBody>
          <a:bodyPr/>
          <a:lstStyle/>
          <a:p>
            <a:fld id="{1A9B8495-5264-4576-9BFF-27C87795D8E2}" type="datetime1">
              <a:rPr lang="el-GR" smtClean="0"/>
              <a:pPr/>
              <a:t>1/10/2018</a:t>
            </a:fld>
            <a:endParaRPr lang="el-GR"/>
          </a:p>
        </p:txBody>
      </p:sp>
      <p:sp>
        <p:nvSpPr>
          <p:cNvPr id="4" name="3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5" name="4 - Θέση αριθμού διαφάνειας"/>
          <p:cNvSpPr>
            <a:spLocks noGrp="1"/>
          </p:cNvSpPr>
          <p:nvPr>
            <p:ph type="sldNum" sz="quarter" idx="12"/>
          </p:nvPr>
        </p:nvSpPr>
        <p:spPr>
          <a:xfrm>
            <a:off x="4343400" y="1036020"/>
            <a:ext cx="457200" cy="441325"/>
          </a:xfrm>
        </p:spPr>
        <p:txBody>
          <a:bodyPr/>
          <a:lstStyle/>
          <a:p>
            <a:fld id="{D3F1D1C4-C2D9-4231-9FB2-B2D9D97AA41D}"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7" name="6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 Ορθογώνιο"/>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 Ορθογώνιο"/>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 Ορθογώνιο"/>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5 - Ορθογώνιο"/>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1 - Θέση ημερομηνίας"/>
          <p:cNvSpPr>
            <a:spLocks noGrp="1"/>
          </p:cNvSpPr>
          <p:nvPr>
            <p:ph type="dt" sz="half" idx="10"/>
          </p:nvPr>
        </p:nvSpPr>
        <p:spPr/>
        <p:txBody>
          <a:bodyPr/>
          <a:lstStyle/>
          <a:p>
            <a:fld id="{B6DC7EC3-B1A1-441F-8C63-1EE7D0D4C800}" type="datetime1">
              <a:rPr lang="el-GR" smtClean="0"/>
              <a:pPr/>
              <a:t>1/10/2018</a:t>
            </a:fld>
            <a:endParaRPr lang="el-GR"/>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a:xfrm>
            <a:off x="4267200" y="6324600"/>
            <a:ext cx="609600" cy="441324"/>
          </a:xfrm>
        </p:spPr>
        <p:txBody>
          <a:bodyPr/>
          <a:lstStyle>
            <a:lvl1pPr>
              <a:defRPr>
                <a:solidFill>
                  <a:srgbClr val="FFFFFF"/>
                </a:solidFill>
              </a:defRPr>
            </a:lvl1pPr>
          </a:lstStyle>
          <a:p>
            <a:fld id="{D3F1D1C4-C2D9-4231-9FB2-B2D9D97AA41D}"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bg>
      <p:bgRef idx="1001">
        <a:schemeClr val="bg1"/>
      </p:bgRef>
    </p:bg>
    <p:spTree>
      <p:nvGrpSpPr>
        <p:cNvPr id="1" name=""/>
        <p:cNvGrpSpPr/>
        <p:nvPr/>
      </p:nvGrpSpPr>
      <p:grpSpPr>
        <a:xfrm>
          <a:off x="0" y="0"/>
          <a:ext cx="0" cy="0"/>
          <a:chOff x="0" y="0"/>
          <a:chExt cx="0" cy="0"/>
        </a:xfrm>
      </p:grpSpPr>
      <p:sp>
        <p:nvSpPr>
          <p:cNvPr id="19" name="18 - Ορθογώνιο"/>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 Ορθογώνιο"/>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12 - Ορθογώνιο"/>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 Τίτλος"/>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l-GR" smtClean="0"/>
              <a:t>Kλικ για επεξεργασία του τίτλου</a:t>
            </a:r>
            <a:endParaRPr kumimoji="0" lang="en-US"/>
          </a:p>
        </p:txBody>
      </p:sp>
      <p:sp>
        <p:nvSpPr>
          <p:cNvPr id="3" name="2 - Θέση κειμένου"/>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l-GR" smtClean="0"/>
              <a:t>Kλικ για επεξεργασία των στυλ του υποδείγματος</a:t>
            </a:r>
          </a:p>
        </p:txBody>
      </p:sp>
      <p:sp>
        <p:nvSpPr>
          <p:cNvPr id="8" name="7 - Ορθογώνιο"/>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 Ευθεία γραμμή σύνδεσης"/>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 Θέση περιεχομένου"/>
          <p:cNvSpPr>
            <a:spLocks noGrp="1"/>
          </p:cNvSpPr>
          <p:nvPr>
            <p:ph sz="quarter" idx="1"/>
          </p:nvPr>
        </p:nvSpPr>
        <p:spPr>
          <a:xfrm>
            <a:off x="3124200" y="685800"/>
            <a:ext cx="5638800" cy="5410200"/>
          </a:xfrm>
        </p:spPr>
        <p:txBody>
          <a:bodyPr/>
          <a:lstStyle/>
          <a:p>
            <a:pPr lvl="0" eaLnBrk="1" latinLnBrk="0" hangingPunct="1"/>
            <a:r>
              <a:rPr lang="el-GR" smtClean="0"/>
              <a:t>Kλικ για επεξεργασία των στυλ του υποδείγματος</a:t>
            </a:r>
          </a:p>
          <a:p>
            <a:pPr lvl="1" eaLnBrk="1" latinLnBrk="0" hangingPunct="1"/>
            <a:r>
              <a:rPr lang="el-GR" smtClean="0"/>
              <a:t>Δεύτερου επιπέδου</a:t>
            </a:r>
          </a:p>
          <a:p>
            <a:pPr lvl="2" eaLnBrk="1" latinLnBrk="0" hangingPunct="1"/>
            <a:r>
              <a:rPr lang="el-GR" smtClean="0"/>
              <a:t>Τρίτου επιπέδου</a:t>
            </a:r>
          </a:p>
          <a:p>
            <a:pPr lvl="3" eaLnBrk="1" latinLnBrk="0" hangingPunct="1"/>
            <a:r>
              <a:rPr lang="el-GR" smtClean="0"/>
              <a:t>Τέταρτου επιπέδου</a:t>
            </a:r>
          </a:p>
          <a:p>
            <a:pPr lvl="4" eaLnBrk="1" latinLnBrk="0" hangingPunct="1"/>
            <a:r>
              <a:rPr lang="el-GR" smtClean="0"/>
              <a:t>Πέμπτου επιπέδου</a:t>
            </a:r>
            <a:endParaRPr kumimoji="0" lang="en-US"/>
          </a:p>
        </p:txBody>
      </p:sp>
      <p:sp>
        <p:nvSpPr>
          <p:cNvPr id="10" name="9 - Έλλειψη"/>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 Έλλειψη"/>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 Θέση αριθμού διαφάνειας"/>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D3F1D1C4-C2D9-4231-9FB2-B2D9D97AA41D}" type="slidenum">
              <a:rPr lang="el-GR" smtClean="0"/>
              <a:pPr/>
              <a:t>‹#›</a:t>
            </a:fld>
            <a:endParaRPr lang="el-GR"/>
          </a:p>
        </p:txBody>
      </p:sp>
      <p:sp>
        <p:nvSpPr>
          <p:cNvPr id="21" name="20 - Ορθογώνιο"/>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 Θέση ημερομηνίας"/>
          <p:cNvSpPr>
            <a:spLocks noGrp="1"/>
          </p:cNvSpPr>
          <p:nvPr>
            <p:ph type="dt" sz="half" idx="10"/>
          </p:nvPr>
        </p:nvSpPr>
        <p:spPr/>
        <p:txBody>
          <a:bodyPr/>
          <a:lstStyle/>
          <a:p>
            <a:fld id="{73D4A83D-888A-44D4-97C3-A9D3087D4AA9}" type="datetime1">
              <a:rPr lang="el-GR" smtClean="0"/>
              <a:pPr/>
              <a:t>1/10/2018</a:t>
            </a:fld>
            <a:endParaRPr lang="el-GR"/>
          </a:p>
        </p:txBody>
      </p:sp>
      <p:sp>
        <p:nvSpPr>
          <p:cNvPr id="6" name="5 - Θέση υποσέλιδου"/>
          <p:cNvSpPr>
            <a:spLocks noGrp="1"/>
          </p:cNvSpPr>
          <p:nvPr>
            <p:ph type="ftr" sz="quarter" idx="11"/>
          </p:nvPr>
        </p:nvSpPr>
        <p:spPr>
          <a:xfrm>
            <a:off x="301752" y="6410848"/>
            <a:ext cx="3383280" cy="365760"/>
          </a:xfrm>
        </p:spPr>
        <p:txBody>
          <a:bodyPr/>
          <a:lstStyle/>
          <a:p>
            <a:r>
              <a:rPr lang="el-GR" smtClean="0"/>
              <a:t>Εισαγωγή στην Πληροφορκή</a:t>
            </a:r>
            <a:endParaRPr lang="el-G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21" name="20 - Ευθεία γραμμή σύνδεσης"/>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18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 Ορθογώνιο"/>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 Ορθογώνιο"/>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19 - Ορθογώνιο"/>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 Ορθογώνιο"/>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 Ορθογώνιο"/>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 Έλλειψη"/>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 Έλλειψη"/>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 Θέση αριθμού διαφάνειας"/>
          <p:cNvSpPr>
            <a:spLocks noGrp="1"/>
          </p:cNvSpPr>
          <p:nvPr>
            <p:ph type="sldNum" sz="quarter" idx="12"/>
          </p:nvPr>
        </p:nvSpPr>
        <p:spPr>
          <a:xfrm>
            <a:off x="1371600" y="312738"/>
            <a:ext cx="457200" cy="441325"/>
          </a:xfrm>
        </p:spPr>
        <p:txBody>
          <a:bodyPr/>
          <a:lstStyle/>
          <a:p>
            <a:fld id="{D3F1D1C4-C2D9-4231-9FB2-B2D9D97AA41D}" type="slidenum">
              <a:rPr lang="el-GR" smtClean="0"/>
              <a:pPr/>
              <a:t>‹#›</a:t>
            </a:fld>
            <a:endParaRPr lang="el-GR"/>
          </a:p>
        </p:txBody>
      </p:sp>
      <p:sp>
        <p:nvSpPr>
          <p:cNvPr id="2" name="1 - Τίτλος"/>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l-GR" smtClean="0"/>
              <a:t>Kλικ για επεξεργασία του τίτλου</a:t>
            </a:r>
            <a:endParaRPr kumimoji="0" lang="en-US"/>
          </a:p>
        </p:txBody>
      </p:sp>
      <p:sp>
        <p:nvSpPr>
          <p:cNvPr id="3" name="2 - Θέση εικόνας"/>
          <p:cNvSpPr>
            <a:spLocks noGrp="1"/>
          </p:cNvSpPr>
          <p:nvPr>
            <p:ph type="pic" idx="1"/>
          </p:nvPr>
        </p:nvSpPr>
        <p:spPr>
          <a:xfrm>
            <a:off x="3000375" y="609600"/>
            <a:ext cx="5867400" cy="4267200"/>
          </a:xfrm>
        </p:spPr>
        <p:txBody>
          <a:bodyPr/>
          <a:lstStyle>
            <a:lvl1pPr marL="0" indent="0">
              <a:buNone/>
              <a:defRPr sz="3200"/>
            </a:lvl1pPr>
          </a:lstStyle>
          <a:p>
            <a:r>
              <a:rPr kumimoji="0" lang="el-GR" smtClean="0"/>
              <a:t>Κάντε κλικ στο εικονίδιο για να προσθέσετε μια εικόνα</a:t>
            </a:r>
            <a:endParaRPr kumimoji="0" lang="en-US" dirty="0"/>
          </a:p>
        </p:txBody>
      </p:sp>
      <p:sp>
        <p:nvSpPr>
          <p:cNvPr id="4" name="3 - Θέση κειμένου"/>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l-GR" smtClean="0"/>
              <a:t>Kλικ για επεξεργασία των στυλ του υποδείγματος</a:t>
            </a:r>
          </a:p>
        </p:txBody>
      </p:sp>
      <p:sp>
        <p:nvSpPr>
          <p:cNvPr id="22" name="21 - Ορθογώνιο"/>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 Θέση ημερομηνίας"/>
          <p:cNvSpPr>
            <a:spLocks noGrp="1"/>
          </p:cNvSpPr>
          <p:nvPr>
            <p:ph type="dt" sz="half" idx="10"/>
          </p:nvPr>
        </p:nvSpPr>
        <p:spPr>
          <a:xfrm>
            <a:off x="5788152" y="6404984"/>
            <a:ext cx="3044952" cy="365760"/>
          </a:xfrm>
        </p:spPr>
        <p:txBody>
          <a:bodyPr/>
          <a:lstStyle/>
          <a:p>
            <a:fld id="{49F2E948-5E2D-4C2A-AEB6-07500FB8FFB0}" type="datetime1">
              <a:rPr lang="el-GR" smtClean="0"/>
              <a:pPr/>
              <a:t>1/10/2018</a:t>
            </a:fld>
            <a:endParaRPr lang="el-GR"/>
          </a:p>
        </p:txBody>
      </p:sp>
      <p:sp>
        <p:nvSpPr>
          <p:cNvPr id="6" name="5 - Θέση υποσέλιδου"/>
          <p:cNvSpPr>
            <a:spLocks noGrp="1"/>
          </p:cNvSpPr>
          <p:nvPr>
            <p:ph type="ftr" sz="quarter" idx="11"/>
          </p:nvPr>
        </p:nvSpPr>
        <p:spPr>
          <a:xfrm>
            <a:off x="301752" y="6410848"/>
            <a:ext cx="3584448" cy="365760"/>
          </a:xfrm>
        </p:spPr>
        <p:txBody>
          <a:bodyPr/>
          <a:lstStyle/>
          <a:p>
            <a:r>
              <a:rPr lang="el-GR" smtClean="0"/>
              <a:t>Εισαγωγή στην Πληροφορκή</a:t>
            </a:r>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16 - Ορθογώνιο"/>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 Ορθογώνιο"/>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 Ορθογώνιο"/>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 Ορθογώνιο"/>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 Ορθογώνιο"/>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 Θέση ημερομηνίας"/>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C1C79929-3128-4006-822B-5417FED4BCDC}" type="datetime1">
              <a:rPr lang="el-GR" smtClean="0"/>
              <a:pPr/>
              <a:t>1/10/2018</a:t>
            </a:fld>
            <a:endParaRPr lang="el-GR"/>
          </a:p>
        </p:txBody>
      </p:sp>
      <p:sp>
        <p:nvSpPr>
          <p:cNvPr id="3" name="2 - Θέση υποσέλιδου"/>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r>
              <a:rPr lang="el-GR" smtClean="0"/>
              <a:t>Εισαγωγή στην Πληροφορκή</a:t>
            </a:r>
            <a:endParaRPr lang="el-GR"/>
          </a:p>
        </p:txBody>
      </p:sp>
      <p:sp>
        <p:nvSpPr>
          <p:cNvPr id="8" name="7 - Ορθογώνιο"/>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 Ευθεία γραμμή σύνδεσης"/>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11 - Έλλειψη"/>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 Έλλειψη"/>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22 - Θέση αριθμού διαφάνειας"/>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D3F1D1C4-C2D9-4231-9FB2-B2D9D97AA41D}" type="slidenum">
              <a:rPr lang="el-GR" smtClean="0"/>
              <a:pPr/>
              <a:t>‹#›</a:t>
            </a:fld>
            <a:endParaRPr lang="el-GR"/>
          </a:p>
        </p:txBody>
      </p:sp>
      <p:sp>
        <p:nvSpPr>
          <p:cNvPr id="22" name="21 - Θέση τίτλου"/>
          <p:cNvSpPr>
            <a:spLocks noGrp="1"/>
          </p:cNvSpPr>
          <p:nvPr>
            <p:ph type="title"/>
          </p:nvPr>
        </p:nvSpPr>
        <p:spPr>
          <a:xfrm>
            <a:off x="301752" y="228600"/>
            <a:ext cx="8534400" cy="758952"/>
          </a:xfrm>
          <a:prstGeom prst="rect">
            <a:avLst/>
          </a:prstGeom>
        </p:spPr>
        <p:txBody>
          <a:bodyPr vert="horz" anchor="b">
            <a:normAutofit/>
          </a:bodyPr>
          <a:lstStyle/>
          <a:p>
            <a:r>
              <a:rPr kumimoji="0" lang="el-GR" smtClean="0"/>
              <a:t>Kλικ για επεξεργασία του τίτλου</a:t>
            </a:r>
            <a:endParaRPr kumimoji="0" lang="en-US"/>
          </a:p>
        </p:txBody>
      </p:sp>
      <p:sp>
        <p:nvSpPr>
          <p:cNvPr id="13" name="12 - Θέση κειμένου"/>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l-GR" smtClean="0"/>
              <a:t>Kλικ για επεξεργασία των στυλ του υποδείγματος</a:t>
            </a:r>
          </a:p>
          <a:p>
            <a:pPr lvl="1" eaLnBrk="1" latinLnBrk="0" hangingPunct="1"/>
            <a:r>
              <a:rPr kumimoji="0" lang="el-GR" smtClean="0"/>
              <a:t>Δεύτερου επιπέδου</a:t>
            </a:r>
          </a:p>
          <a:p>
            <a:pPr lvl="2" eaLnBrk="1" latinLnBrk="0" hangingPunct="1"/>
            <a:r>
              <a:rPr kumimoji="0" lang="el-GR" smtClean="0"/>
              <a:t>Τρίτου επιπέδου</a:t>
            </a:r>
          </a:p>
          <a:p>
            <a:pPr lvl="3" eaLnBrk="1" latinLnBrk="0" hangingPunct="1"/>
            <a:r>
              <a:rPr kumimoji="0" lang="el-GR" smtClean="0"/>
              <a:t>Τέταρτου επιπέδου</a:t>
            </a:r>
          </a:p>
          <a:p>
            <a:pPr lvl="4" eaLnBrk="1" latinLnBrk="0" hangingPunct="1"/>
            <a:r>
              <a:rPr kumimoji="0" lang="el-GR" smtClean="0"/>
              <a:t>Πέμπτου επιπέδου</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www.servername.gr/images/logo.gif%20HTTP/1.1"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www.servername.gr/"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hyperlink" Target="http://www/" TargetMode="Externa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npapadak@cs.teicrete.g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class.teicrete.gr/courses/TP105/"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l-GR" dirty="0" smtClean="0"/>
              <a:t>ΝΙΚΟΣ ΠΑΠΑΔΑΚΗΣ</a:t>
            </a:r>
            <a:endParaRPr lang="el-GR" dirty="0"/>
          </a:p>
        </p:txBody>
      </p:sp>
      <p:sp>
        <p:nvSpPr>
          <p:cNvPr id="3" name="Title 2"/>
          <p:cNvSpPr>
            <a:spLocks noGrp="1"/>
          </p:cNvSpPr>
          <p:nvPr>
            <p:ph type="ctrTitle"/>
          </p:nvPr>
        </p:nvSpPr>
        <p:spPr/>
        <p:txBody>
          <a:bodyPr/>
          <a:lstStyle/>
          <a:p>
            <a:r>
              <a:rPr lang="el-GR" smtClean="0"/>
              <a:t>Σύγχρονα Θέματα  </a:t>
            </a:r>
            <a:r>
              <a:rPr lang="el-GR" dirty="0" smtClean="0"/>
              <a:t>Πληροφορική</a:t>
            </a:r>
            <a:endParaRPr lang="el-G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Συσκευές εισόδου δεδομένων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92500" lnSpcReduction="10000"/>
          </a:bodyPr>
          <a:lstStyle/>
          <a:p>
            <a:r>
              <a:rPr lang="el-GR" dirty="0" smtClean="0"/>
              <a:t>Μία </a:t>
            </a:r>
            <a:r>
              <a:rPr lang="el-GR" b="1" dirty="0" smtClean="0"/>
              <a:t>συσκευή (ή μονάδα) εισόδου</a:t>
            </a:r>
            <a:r>
              <a:rPr lang="el-GR" dirty="0" smtClean="0"/>
              <a:t> δεδομένων είναι μία συσκευή δια μέσω της οποίας, δεδομένα και προγράμματα εισάγονται από τον έξω κόσμο στον ηλεκτρονικό υπολογιστή</a:t>
            </a:r>
          </a:p>
          <a:p>
            <a:r>
              <a:rPr lang="el-GR" dirty="0" smtClean="0"/>
              <a:t>Οι συσκευές εισόδου συμπεριλαμβάνουν </a:t>
            </a:r>
          </a:p>
          <a:p>
            <a:pPr lvl="1"/>
            <a:r>
              <a:rPr lang="el-GR" dirty="0" smtClean="0"/>
              <a:t>το πληκτρολόγιο</a:t>
            </a:r>
          </a:p>
          <a:p>
            <a:pPr lvl="1"/>
            <a:r>
              <a:rPr lang="el-GR" dirty="0" smtClean="0"/>
              <a:t>διάφορες συσκευές μετακίνησης του δρομέα στην οθόνη και επιλογής</a:t>
            </a:r>
          </a:p>
          <a:p>
            <a:pPr lvl="2"/>
            <a:r>
              <a:rPr lang="el-GR" dirty="0" smtClean="0"/>
              <a:t>όπως το ποντίκι, η </a:t>
            </a:r>
            <a:r>
              <a:rPr lang="el-GR" dirty="0" err="1" smtClean="0"/>
              <a:t>ιχνόσφαιρα</a:t>
            </a:r>
            <a:r>
              <a:rPr lang="el-GR" dirty="0" smtClean="0"/>
              <a:t>, η χειριστήρια λαβή, ο πίνακας ψηφιοποίησης και οι οθόνες αφής </a:t>
            </a:r>
          </a:p>
          <a:p>
            <a:pPr lvl="1"/>
            <a:r>
              <a:rPr lang="el-GR" dirty="0" smtClean="0"/>
              <a:t>οι σαρωτές </a:t>
            </a:r>
          </a:p>
          <a:p>
            <a:pPr lvl="1"/>
            <a:r>
              <a:rPr lang="el-GR" dirty="0" smtClean="0"/>
              <a:t>οι συσκευές ανάγνωσης χαρακτήρων με μαγνητική μελάνη </a:t>
            </a:r>
          </a:p>
          <a:p>
            <a:pPr lvl="1"/>
            <a:r>
              <a:rPr lang="el-GR" dirty="0" smtClean="0"/>
              <a:t>οι συσκευές οπτικής αναγνώρισης καρτών-σημείων</a:t>
            </a:r>
          </a:p>
          <a:p>
            <a:pPr lvl="1"/>
            <a:r>
              <a:rPr lang="el-GR" dirty="0" smtClean="0"/>
              <a:t>η ψηφιακή κάμερα και το μικρόφωνο</a:t>
            </a:r>
          </a:p>
          <a:p>
            <a:endParaRPr lang="el-GR" dirty="0"/>
          </a:p>
        </p:txBody>
      </p:sp>
      <p:pic>
        <p:nvPicPr>
          <p:cNvPr id="6" name="5 - Εικόνα" descr="C:\Documents and Settings\User\Τα έγγραφά μου\ma8hmata\TEI\Εισαγωγή στην Πληροφορική - ΒΙΒΛΙΟ\images\keyboard.jpg"/>
          <p:cNvPicPr/>
          <p:nvPr/>
        </p:nvPicPr>
        <p:blipFill>
          <a:blip r:embed="rId2" cstate="print"/>
          <a:srcRect/>
          <a:stretch>
            <a:fillRect/>
          </a:stretch>
        </p:blipFill>
        <p:spPr bwMode="auto">
          <a:xfrm>
            <a:off x="6948264" y="2924944"/>
            <a:ext cx="1714500" cy="75247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(4/6)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100</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92500" lnSpcReduction="10000"/>
          </a:bodyPr>
          <a:lstStyle/>
          <a:p>
            <a:r>
              <a:rPr lang="el-GR" dirty="0" smtClean="0"/>
              <a:t>Για παράδειγμα, αν ένα πρόγραμμα καταλαμβάνει Μ θέσεις, τότε οι </a:t>
            </a:r>
            <a:r>
              <a:rPr lang="el-GR" i="1" dirty="0" smtClean="0"/>
              <a:t>λογικές</a:t>
            </a:r>
            <a:r>
              <a:rPr lang="el-GR" dirty="0" smtClean="0"/>
              <a:t> διευθύνσεις στις οποίες τοποθετείται είναι οι θέσεις 0 έως Μ-1</a:t>
            </a:r>
          </a:p>
          <a:p>
            <a:r>
              <a:rPr lang="el-GR" dirty="0" smtClean="0"/>
              <a:t>Για να προσδιορίσουμε τη φυσική διεύθυνση, αρκεί να προσθέσουμε τη λογική διεύθυνση με τη διεύθυνση του σημείου εκκίνησης του προγράμματος στη φυσική κύρια μνήμη </a:t>
            </a:r>
          </a:p>
          <a:p>
            <a:r>
              <a:rPr lang="el-GR" dirty="0" smtClean="0"/>
              <a:t>Δηλαδή, χρειάζεται απλά να υπολογίσουμε την αριθμητική παράσταση:</a:t>
            </a:r>
            <a:r>
              <a:rPr lang="el-GR" b="1" dirty="0" smtClean="0"/>
              <a:t> </a:t>
            </a:r>
            <a:endParaRPr lang="el-GR" dirty="0" smtClean="0"/>
          </a:p>
          <a:p>
            <a:pPr lvl="1"/>
            <a:r>
              <a:rPr lang="el-GR" b="1" dirty="0" smtClean="0"/>
              <a:t>Φυσική Διεύθυνση = Λογική Διεύθυνση + Σημείο Εκκίνησης Προγράμματος</a:t>
            </a:r>
            <a:endParaRPr lang="el-GR" dirty="0" smtClean="0"/>
          </a:p>
          <a:p>
            <a:pPr lvl="2"/>
            <a:r>
              <a:rPr lang="el-GR" dirty="0" smtClean="0"/>
              <a:t>Το σημείο εκκίνησης ενός προγράμματος είναι μία φυσική διεύθυνση που αντιστοιχεί στην πρώτη θέση μνήμης όπου έχει τοποθετηθεί το πρόγραμμα</a:t>
            </a:r>
          </a:p>
          <a:p>
            <a:endParaRPr lang="el-G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(5/6)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101</a:t>
            </a:fld>
            <a:endParaRPr lang="el-GR"/>
          </a:p>
        </p:txBody>
      </p:sp>
      <p:pic>
        <p:nvPicPr>
          <p:cNvPr id="6" name="table"/>
          <p:cNvPicPr>
            <a:picLocks noChangeAspect="1"/>
          </p:cNvPicPr>
          <p:nvPr/>
        </p:nvPicPr>
        <p:blipFill>
          <a:blip r:embed="rId2" cstate="print"/>
          <a:stretch>
            <a:fillRect/>
          </a:stretch>
        </p:blipFill>
        <p:spPr>
          <a:xfrm>
            <a:off x="2485352" y="2339446"/>
            <a:ext cx="1286367" cy="2889754"/>
          </a:xfrm>
          <a:prstGeom prst="rect">
            <a:avLst/>
          </a:prstGeom>
        </p:spPr>
      </p:pic>
      <p:sp>
        <p:nvSpPr>
          <p:cNvPr id="7" name="2 - TextBox"/>
          <p:cNvSpPr txBox="1"/>
          <p:nvPr/>
        </p:nvSpPr>
        <p:spPr>
          <a:xfrm>
            <a:off x="2271038" y="1910818"/>
            <a:ext cx="1580882"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Κύρια Μνήμη</a:t>
            </a:r>
            <a:endParaRPr lang="el-GR" b="1" dirty="0">
              <a:latin typeface="Times New Roman" pitchFamily="18" charset="0"/>
              <a:cs typeface="Times New Roman" pitchFamily="18" charset="0"/>
            </a:endParaRPr>
          </a:p>
        </p:txBody>
      </p:sp>
      <p:sp>
        <p:nvSpPr>
          <p:cNvPr id="8" name="3 - Αριστερό άγκιστρο"/>
          <p:cNvSpPr/>
          <p:nvPr/>
        </p:nvSpPr>
        <p:spPr>
          <a:xfrm>
            <a:off x="2199600" y="2339446"/>
            <a:ext cx="214314" cy="71438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l-GR"/>
          </a:p>
        </p:txBody>
      </p:sp>
      <p:sp>
        <p:nvSpPr>
          <p:cNvPr id="9" name="4 - Αριστερό άγκιστρο"/>
          <p:cNvSpPr/>
          <p:nvPr/>
        </p:nvSpPr>
        <p:spPr>
          <a:xfrm>
            <a:off x="2199600" y="3125264"/>
            <a:ext cx="214314" cy="20002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l-GR"/>
          </a:p>
        </p:txBody>
      </p:sp>
      <p:sp>
        <p:nvSpPr>
          <p:cNvPr id="10" name="5 - TextBox"/>
          <p:cNvSpPr txBox="1"/>
          <p:nvPr/>
        </p:nvSpPr>
        <p:spPr>
          <a:xfrm>
            <a:off x="770840" y="2410884"/>
            <a:ext cx="1460400" cy="646331"/>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solidFill>
                  <a:schemeClr val="accent3">
                    <a:lumMod val="50000"/>
                  </a:schemeClr>
                </a:solidFill>
                <a:latin typeface="Times New Roman" pitchFamily="18" charset="0"/>
                <a:cs typeface="Times New Roman" pitchFamily="18" charset="0"/>
              </a:rPr>
              <a:t>Λειτουργικό </a:t>
            </a:r>
          </a:p>
          <a:p>
            <a:r>
              <a:rPr lang="el-GR" b="1" dirty="0" smtClean="0">
                <a:solidFill>
                  <a:schemeClr val="accent3">
                    <a:lumMod val="50000"/>
                  </a:schemeClr>
                </a:solidFill>
                <a:latin typeface="Times New Roman" pitchFamily="18" charset="0"/>
                <a:cs typeface="Times New Roman" pitchFamily="18" charset="0"/>
              </a:rPr>
              <a:t>Σύστημα</a:t>
            </a:r>
            <a:endParaRPr lang="el-GR" b="1" dirty="0">
              <a:solidFill>
                <a:schemeClr val="accent3">
                  <a:lumMod val="50000"/>
                </a:schemeClr>
              </a:solidFill>
              <a:latin typeface="Times New Roman" pitchFamily="18" charset="0"/>
              <a:cs typeface="Times New Roman" pitchFamily="18" charset="0"/>
            </a:endParaRPr>
          </a:p>
        </p:txBody>
      </p:sp>
      <p:sp>
        <p:nvSpPr>
          <p:cNvPr id="11" name="6 - TextBox"/>
          <p:cNvSpPr txBox="1"/>
          <p:nvPr/>
        </p:nvSpPr>
        <p:spPr>
          <a:xfrm>
            <a:off x="699402" y="3764817"/>
            <a:ext cx="1645002" cy="646331"/>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solidFill>
                  <a:schemeClr val="accent1">
                    <a:lumMod val="75000"/>
                  </a:schemeClr>
                </a:solidFill>
                <a:latin typeface="Times New Roman" pitchFamily="18" charset="0"/>
                <a:cs typeface="Times New Roman" pitchFamily="18" charset="0"/>
              </a:rPr>
              <a:t>Προγράμματα </a:t>
            </a:r>
          </a:p>
          <a:p>
            <a:r>
              <a:rPr lang="el-GR" b="1" dirty="0" smtClean="0">
                <a:solidFill>
                  <a:schemeClr val="accent1">
                    <a:lumMod val="75000"/>
                  </a:schemeClr>
                </a:solidFill>
                <a:latin typeface="Times New Roman" pitchFamily="18" charset="0"/>
                <a:cs typeface="Times New Roman" pitchFamily="18" charset="0"/>
              </a:rPr>
              <a:t>Εφαρμογών</a:t>
            </a:r>
            <a:endParaRPr lang="el-GR" b="1" dirty="0">
              <a:solidFill>
                <a:schemeClr val="accent1">
                  <a:lumMod val="75000"/>
                </a:schemeClr>
              </a:solidFill>
              <a:latin typeface="Times New Roman" pitchFamily="18" charset="0"/>
              <a:cs typeface="Times New Roman" pitchFamily="18" charset="0"/>
            </a:endParaRPr>
          </a:p>
        </p:txBody>
      </p:sp>
      <p:sp>
        <p:nvSpPr>
          <p:cNvPr id="12" name="19 - TextBox"/>
          <p:cNvSpPr txBox="1"/>
          <p:nvPr/>
        </p:nvSpPr>
        <p:spPr>
          <a:xfrm>
            <a:off x="6373904" y="1635300"/>
            <a:ext cx="1580882"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Κύρια Μνήμη</a:t>
            </a:r>
            <a:endParaRPr lang="el-GR" b="1" dirty="0">
              <a:latin typeface="Times New Roman" pitchFamily="18" charset="0"/>
              <a:cs typeface="Times New Roman" pitchFamily="18" charset="0"/>
            </a:endParaRPr>
          </a:p>
        </p:txBody>
      </p:sp>
      <p:pic>
        <p:nvPicPr>
          <p:cNvPr id="13" name="table"/>
          <p:cNvPicPr>
            <a:picLocks noChangeAspect="1"/>
          </p:cNvPicPr>
          <p:nvPr/>
        </p:nvPicPr>
        <p:blipFill>
          <a:blip r:embed="rId3" cstate="print"/>
          <a:stretch>
            <a:fillRect/>
          </a:stretch>
        </p:blipFill>
        <p:spPr>
          <a:xfrm>
            <a:off x="6097398" y="2054404"/>
            <a:ext cx="719390" cy="3462828"/>
          </a:xfrm>
          <a:prstGeom prst="rect">
            <a:avLst/>
          </a:prstGeom>
        </p:spPr>
      </p:pic>
      <p:pic>
        <p:nvPicPr>
          <p:cNvPr id="14" name="table"/>
          <p:cNvPicPr>
            <a:picLocks noChangeAspect="1"/>
          </p:cNvPicPr>
          <p:nvPr/>
        </p:nvPicPr>
        <p:blipFill>
          <a:blip r:embed="rId4" cstate="print"/>
          <a:stretch>
            <a:fillRect/>
          </a:stretch>
        </p:blipFill>
        <p:spPr>
          <a:xfrm>
            <a:off x="6597464" y="2040118"/>
            <a:ext cx="1292464" cy="3456732"/>
          </a:xfrm>
          <a:prstGeom prst="rect">
            <a:avLst/>
          </a:prstGeom>
        </p:spPr>
      </p:pic>
      <p:sp>
        <p:nvSpPr>
          <p:cNvPr id="15" name="22 - TextBox"/>
          <p:cNvSpPr txBox="1"/>
          <p:nvPr/>
        </p:nvSpPr>
        <p:spPr>
          <a:xfrm>
            <a:off x="5108025" y="3268850"/>
            <a:ext cx="989373" cy="523220"/>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Φυσική </a:t>
            </a:r>
          </a:p>
          <a:p>
            <a:r>
              <a:rPr lang="el-GR" sz="1400" b="1" dirty="0" smtClean="0">
                <a:latin typeface="Times New Roman" pitchFamily="18" charset="0"/>
                <a:cs typeface="Times New Roman" pitchFamily="18" charset="0"/>
              </a:rPr>
              <a:t>Διεύθυνση</a:t>
            </a:r>
            <a:endParaRPr lang="el-GR" sz="1400" b="1" dirty="0">
              <a:latin typeface="Times New Roman" pitchFamily="18" charset="0"/>
              <a:cs typeface="Times New Roman" pitchFamily="18" charset="0"/>
            </a:endParaRPr>
          </a:p>
        </p:txBody>
      </p:sp>
      <p:sp>
        <p:nvSpPr>
          <p:cNvPr id="16" name="23 - TextBox"/>
          <p:cNvSpPr txBox="1"/>
          <p:nvPr/>
        </p:nvSpPr>
        <p:spPr>
          <a:xfrm>
            <a:off x="5097266" y="3960076"/>
            <a:ext cx="989373" cy="523220"/>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Λογική </a:t>
            </a:r>
          </a:p>
          <a:p>
            <a:r>
              <a:rPr lang="el-GR" sz="1400" b="1" dirty="0" smtClean="0">
                <a:latin typeface="Times New Roman" pitchFamily="18" charset="0"/>
                <a:cs typeface="Times New Roman" pitchFamily="18" charset="0"/>
              </a:rPr>
              <a:t>Διεύθυνση</a:t>
            </a:r>
            <a:endParaRPr lang="el-GR" sz="1400" b="1" dirty="0">
              <a:latin typeface="Times New Roman" pitchFamily="18" charset="0"/>
              <a:cs typeface="Times New Roman" pitchFamily="18" charset="0"/>
            </a:endParaRPr>
          </a:p>
        </p:txBody>
      </p:sp>
      <p:cxnSp>
        <p:nvCxnSpPr>
          <p:cNvPr id="17" name="24 - Ευθύγραμμο βέλος σύνδεσης"/>
          <p:cNvCxnSpPr/>
          <p:nvPr/>
        </p:nvCxnSpPr>
        <p:spPr>
          <a:xfrm rot="16200000" flipH="1">
            <a:off x="5847366" y="3447445"/>
            <a:ext cx="357191" cy="28575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 name="26 - Ευθύγραμμο βέλος σύνδεσης"/>
          <p:cNvCxnSpPr/>
          <p:nvPr/>
        </p:nvCxnSpPr>
        <p:spPr>
          <a:xfrm flipV="1">
            <a:off x="5883085" y="3768916"/>
            <a:ext cx="2000263" cy="42862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9" name="table"/>
          <p:cNvPicPr>
            <a:picLocks noChangeAspect="1"/>
          </p:cNvPicPr>
          <p:nvPr/>
        </p:nvPicPr>
        <p:blipFill>
          <a:blip r:embed="rId5" cstate="print"/>
          <a:stretch>
            <a:fillRect/>
          </a:stretch>
        </p:blipFill>
        <p:spPr>
          <a:xfrm>
            <a:off x="7669034" y="2025832"/>
            <a:ext cx="719390" cy="346282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(6/6)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102</a:t>
            </a:fld>
            <a:endParaRPr lang="el-GR"/>
          </a:p>
        </p:txBody>
      </p:sp>
      <p:sp>
        <p:nvSpPr>
          <p:cNvPr id="5" name="4 - Θέση περιεχομένου"/>
          <p:cNvSpPr>
            <a:spLocks noGrp="1"/>
          </p:cNvSpPr>
          <p:nvPr>
            <p:ph sz="quarter" idx="1"/>
          </p:nvPr>
        </p:nvSpPr>
        <p:spPr/>
        <p:txBody>
          <a:bodyPr/>
          <a:lstStyle/>
          <a:p>
            <a:r>
              <a:rPr lang="el-GR" dirty="0" smtClean="0"/>
              <a:t>Εκτός, όμως, από τη διαχείριση συνεχούς μνήμης υπάρχουν και άλλες πολιτικές διαχείρισης μνήμης, οι οποίες παρέχουν περισσότερη ευελιξία και μπορούν να υποστηρίξουν τον </a:t>
            </a:r>
            <a:r>
              <a:rPr lang="el-GR" dirty="0" err="1" smtClean="0"/>
              <a:t>πολυπρογραμματισμό</a:t>
            </a:r>
            <a:endParaRPr lang="el-GR" dirty="0" smtClean="0"/>
          </a:p>
          <a:p>
            <a:r>
              <a:rPr lang="el-GR" dirty="0" smtClean="0"/>
              <a:t>Δύο τέτοιες πολύ δημοφιλής προσεγγίσεις είναι </a:t>
            </a:r>
          </a:p>
          <a:p>
            <a:pPr lvl="1"/>
            <a:r>
              <a:rPr lang="el-GR" dirty="0" smtClean="0"/>
              <a:t>η διαμερισμένη μνήμη </a:t>
            </a:r>
          </a:p>
          <a:p>
            <a:pPr lvl="1"/>
            <a:r>
              <a:rPr lang="el-GR" dirty="0" smtClean="0"/>
              <a:t>η σελιδοποιημένη μνήμη</a:t>
            </a:r>
          </a:p>
          <a:p>
            <a:endParaRPr lang="el-G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Διαμερισμένη μνήμη (</a:t>
            </a:r>
            <a:r>
              <a:rPr lang="en-US" b="1" dirty="0" smtClean="0"/>
              <a:t>partitioning</a:t>
            </a:r>
            <a:r>
              <a:rPr lang="el-GR" b="1" dirty="0" smtClean="0"/>
              <a:t>)</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103</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Η </a:t>
            </a:r>
            <a:r>
              <a:rPr lang="el-GR" b="1" dirty="0" smtClean="0"/>
              <a:t>διαμερισμένη μνήμη </a:t>
            </a:r>
            <a:r>
              <a:rPr lang="el-GR" dirty="0" smtClean="0"/>
              <a:t>μπορεί να υποστηρίξει την εκτέλεση πολλαπλών προγραμμάτων, καθώς χωρίζει τη μνήμη σε κομμάτια (διαμερίσματα)</a:t>
            </a:r>
          </a:p>
          <a:p>
            <a:pPr lvl="1"/>
            <a:r>
              <a:rPr lang="el-GR" dirty="0" smtClean="0"/>
              <a:t>όπου καθένα από αυτά μπορεί να φιλοξενεί ένα πρόγραμμα</a:t>
            </a:r>
          </a:p>
          <a:p>
            <a:r>
              <a:rPr lang="el-GR" dirty="0" smtClean="0"/>
              <a:t>Τα κομμάτια αυτά μπορεί να είναι όλα ίσου μεγέθους ή άνισα, καθώς επίσης μπορεί να είναι σταθερού μεγέθους ή μεταβλητού, ανάλογα με τις ανάγκες των προγραμμάτων</a:t>
            </a:r>
          </a:p>
          <a:p>
            <a:r>
              <a:rPr lang="el-GR" dirty="0" smtClean="0"/>
              <a:t>Τα μειονεκτήματα αυτής της προσέγγισης, όσον αφορά τα σταθερά κομμάτια, σχετίζονται με τη δυσκολία επιλογής του σωστού μεγέθους </a:t>
            </a:r>
          </a:p>
          <a:p>
            <a:pPr lvl="1"/>
            <a:r>
              <a:rPr lang="el-GR" dirty="0" smtClean="0"/>
              <a:t>Π.χ. αν επιλέξουμε μικρό μέγεθος, τότε ίσως κάποια προγράμματα να μη χωρέσουν, ενώ αν επιλέξουμε μεγάλο μέγεθος, μπορεί να οδηγηθούμε σε σπατάλη του χώρου της μνήμης</a:t>
            </a:r>
          </a:p>
          <a:p>
            <a:r>
              <a:rPr lang="el-GR" dirty="0" smtClean="0"/>
              <a:t>Επίσης, όταν τα κομμάτια αυτά είναι μεταβλητού μεγέθους, αυξάνεται η πολυπλοκότητα του συστήματος και έχει σαν αποτέλεσμα επιπλέον χρονική επιβάρυνση</a:t>
            </a:r>
          </a:p>
          <a:p>
            <a:endParaRPr lang="el-G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Σελιδοποιημένη μνήμη (</a:t>
            </a:r>
            <a:r>
              <a:rPr lang="en-US" b="1" dirty="0" smtClean="0"/>
              <a:t>paging</a:t>
            </a:r>
            <a:r>
              <a:rPr lang="el-GR" b="1" dirty="0" smtClean="0"/>
              <a:t>)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104</a:t>
            </a:fld>
            <a:endParaRPr lang="el-GR"/>
          </a:p>
        </p:txBody>
      </p:sp>
      <p:sp>
        <p:nvSpPr>
          <p:cNvPr id="5" name="4 - Θέση περιεχομένου"/>
          <p:cNvSpPr>
            <a:spLocks noGrp="1"/>
          </p:cNvSpPr>
          <p:nvPr>
            <p:ph sz="quarter" idx="1"/>
          </p:nvPr>
        </p:nvSpPr>
        <p:spPr>
          <a:xfrm>
            <a:off x="301752" y="1671064"/>
            <a:ext cx="4558280" cy="4710264"/>
          </a:xfrm>
        </p:spPr>
        <p:txBody>
          <a:bodyPr>
            <a:normAutofit fontScale="70000" lnSpcReduction="20000"/>
          </a:bodyPr>
          <a:lstStyle/>
          <a:p>
            <a:r>
              <a:rPr lang="el-GR" dirty="0" smtClean="0"/>
              <a:t>Η </a:t>
            </a:r>
            <a:r>
              <a:rPr lang="el-GR" b="1" dirty="0" smtClean="0"/>
              <a:t>σελιδοποιημένη μνήμη </a:t>
            </a:r>
            <a:r>
              <a:rPr lang="el-GR" dirty="0" smtClean="0"/>
              <a:t>χωρίζει και αυτή τη μνήμη σε κομμάτια που ονομάζονται </a:t>
            </a:r>
            <a:r>
              <a:rPr lang="el-GR" b="1" dirty="0" smtClean="0"/>
              <a:t>πλαίσια (</a:t>
            </a:r>
            <a:r>
              <a:rPr lang="en-US" b="1" dirty="0" smtClean="0"/>
              <a:t>frames</a:t>
            </a:r>
            <a:r>
              <a:rPr lang="el-GR" b="1" dirty="0" smtClean="0"/>
              <a:t>)</a:t>
            </a:r>
            <a:endParaRPr lang="el-GR" dirty="0" smtClean="0"/>
          </a:p>
          <a:p>
            <a:pPr lvl="1"/>
            <a:r>
              <a:rPr lang="el-GR" sz="2600" dirty="0" smtClean="0"/>
              <a:t>καθώς επίσης χωρίζει και τα ίδια τα προγράμματα σε κομμάτια που ονομάζονται </a:t>
            </a:r>
            <a:r>
              <a:rPr lang="el-GR" sz="2600" b="1" dirty="0" smtClean="0"/>
              <a:t>σελίδες (</a:t>
            </a:r>
            <a:r>
              <a:rPr lang="en-US" sz="2600" b="1" dirty="0" smtClean="0"/>
              <a:t>pages</a:t>
            </a:r>
            <a:r>
              <a:rPr lang="el-GR" sz="2600" b="1" dirty="0" smtClean="0"/>
              <a:t>)</a:t>
            </a:r>
            <a:endParaRPr lang="el-GR" sz="2600" dirty="0" smtClean="0"/>
          </a:p>
          <a:p>
            <a:r>
              <a:rPr lang="el-GR" dirty="0" smtClean="0"/>
              <a:t>Οι σελίδες και τα πλαίσια έχουν το ίδιο, σταθερό μέγεθος </a:t>
            </a:r>
          </a:p>
          <a:p>
            <a:r>
              <a:rPr lang="el-GR" dirty="0" smtClean="0"/>
              <a:t>Όταν ένα πρόγραμμα φορτώνεται στη μνήμη, κάθε σελίδα του τοποθετείται σε ένα πλαίσιο μνήμης </a:t>
            </a:r>
          </a:p>
          <a:p>
            <a:r>
              <a:rPr lang="el-GR" dirty="0" smtClean="0"/>
              <a:t>Τα πλαίσια που φιλοξενούν ένα πρόγραμμα δεν είναι απαραιτήτως γειτονικά</a:t>
            </a:r>
          </a:p>
          <a:p>
            <a:r>
              <a:rPr lang="el-GR" dirty="0" smtClean="0"/>
              <a:t>Αυτή η προσέγγιση επιτυγχάνει αποδοτικότερη χρήση της μνήμης</a:t>
            </a:r>
          </a:p>
          <a:p>
            <a:endParaRPr lang="el-GR" dirty="0"/>
          </a:p>
        </p:txBody>
      </p:sp>
      <p:pic>
        <p:nvPicPr>
          <p:cNvPr id="6" name="table"/>
          <p:cNvPicPr>
            <a:picLocks noChangeAspect="1"/>
          </p:cNvPicPr>
          <p:nvPr/>
        </p:nvPicPr>
        <p:blipFill>
          <a:blip r:embed="rId2" cstate="print"/>
          <a:stretch>
            <a:fillRect/>
          </a:stretch>
        </p:blipFill>
        <p:spPr>
          <a:xfrm>
            <a:off x="4739280" y="2762066"/>
            <a:ext cx="1481456" cy="2822693"/>
          </a:xfrm>
          <a:prstGeom prst="rect">
            <a:avLst/>
          </a:prstGeom>
        </p:spPr>
      </p:pic>
      <p:pic>
        <p:nvPicPr>
          <p:cNvPr id="7" name="table"/>
          <p:cNvPicPr>
            <a:picLocks noChangeAspect="1"/>
          </p:cNvPicPr>
          <p:nvPr/>
        </p:nvPicPr>
        <p:blipFill>
          <a:blip r:embed="rId3" cstate="print"/>
          <a:stretch>
            <a:fillRect/>
          </a:stretch>
        </p:blipFill>
        <p:spPr>
          <a:xfrm>
            <a:off x="7439336" y="2047686"/>
            <a:ext cx="1505843" cy="1322947"/>
          </a:xfrm>
          <a:prstGeom prst="rect">
            <a:avLst/>
          </a:prstGeom>
        </p:spPr>
      </p:pic>
      <p:pic>
        <p:nvPicPr>
          <p:cNvPr id="8" name="table"/>
          <p:cNvPicPr>
            <a:picLocks noChangeAspect="1"/>
          </p:cNvPicPr>
          <p:nvPr/>
        </p:nvPicPr>
        <p:blipFill>
          <a:blip r:embed="rId4" cstate="print"/>
          <a:stretch>
            <a:fillRect/>
          </a:stretch>
        </p:blipFill>
        <p:spPr>
          <a:xfrm>
            <a:off x="7439336" y="3793934"/>
            <a:ext cx="1505843" cy="926672"/>
          </a:xfrm>
          <a:prstGeom prst="rect">
            <a:avLst/>
          </a:prstGeom>
        </p:spPr>
      </p:pic>
      <p:pic>
        <p:nvPicPr>
          <p:cNvPr id="9" name="table"/>
          <p:cNvPicPr>
            <a:picLocks noChangeAspect="1"/>
          </p:cNvPicPr>
          <p:nvPr/>
        </p:nvPicPr>
        <p:blipFill>
          <a:blip r:embed="rId5" cstate="print"/>
          <a:stretch>
            <a:fillRect/>
          </a:stretch>
        </p:blipFill>
        <p:spPr>
          <a:xfrm>
            <a:off x="7439336" y="5094616"/>
            <a:ext cx="1505843" cy="926672"/>
          </a:xfrm>
          <a:prstGeom prst="rect">
            <a:avLst/>
          </a:prstGeom>
        </p:spPr>
      </p:pic>
      <p:sp>
        <p:nvSpPr>
          <p:cNvPr id="10" name="6 - TextBox"/>
          <p:cNvSpPr txBox="1"/>
          <p:nvPr/>
        </p:nvSpPr>
        <p:spPr>
          <a:xfrm>
            <a:off x="4644008" y="2365174"/>
            <a:ext cx="1580882"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Κύρια Μνήμη</a:t>
            </a:r>
            <a:endParaRPr lang="el-GR" b="1" dirty="0">
              <a:latin typeface="Times New Roman" pitchFamily="18" charset="0"/>
              <a:cs typeface="Times New Roman" pitchFamily="18" charset="0"/>
            </a:endParaRPr>
          </a:p>
        </p:txBody>
      </p:sp>
      <p:sp>
        <p:nvSpPr>
          <p:cNvPr id="11" name="7 - TextBox"/>
          <p:cNvSpPr txBox="1"/>
          <p:nvPr/>
        </p:nvSpPr>
        <p:spPr>
          <a:xfrm>
            <a:off x="7296460" y="1650794"/>
            <a:ext cx="1526380"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Πρόγραμμα 1</a:t>
            </a:r>
            <a:endParaRPr lang="el-GR" b="1" dirty="0">
              <a:latin typeface="Times New Roman" pitchFamily="18" charset="0"/>
              <a:cs typeface="Times New Roman" pitchFamily="18" charset="0"/>
            </a:endParaRPr>
          </a:p>
        </p:txBody>
      </p:sp>
      <p:sp>
        <p:nvSpPr>
          <p:cNvPr id="12" name="8 - TextBox"/>
          <p:cNvSpPr txBox="1"/>
          <p:nvPr/>
        </p:nvSpPr>
        <p:spPr>
          <a:xfrm>
            <a:off x="7296460" y="3353164"/>
            <a:ext cx="1526380"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Πρόγραμμα 2</a:t>
            </a:r>
            <a:endParaRPr lang="el-GR" b="1" dirty="0">
              <a:latin typeface="Times New Roman" pitchFamily="18" charset="0"/>
              <a:cs typeface="Times New Roman" pitchFamily="18" charset="0"/>
            </a:endParaRPr>
          </a:p>
        </p:txBody>
      </p:sp>
      <p:sp>
        <p:nvSpPr>
          <p:cNvPr id="13" name="9 - TextBox"/>
          <p:cNvSpPr txBox="1"/>
          <p:nvPr/>
        </p:nvSpPr>
        <p:spPr>
          <a:xfrm>
            <a:off x="7296460" y="4722628"/>
            <a:ext cx="1526380"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Πρόγραμμα 3</a:t>
            </a:r>
            <a:endParaRPr lang="el-GR" b="1" dirty="0">
              <a:latin typeface="Times New Roman" pitchFamily="18" charset="0"/>
              <a:cs typeface="Times New Roman" pitchFamily="18" charset="0"/>
            </a:endParaRPr>
          </a:p>
        </p:txBody>
      </p:sp>
      <p:cxnSp>
        <p:nvCxnSpPr>
          <p:cNvPr id="14" name="11 - Ευθεία γραμμή σύνδεσης"/>
          <p:cNvCxnSpPr/>
          <p:nvPr/>
        </p:nvCxnSpPr>
        <p:spPr>
          <a:xfrm flipV="1">
            <a:off x="6153452" y="2293736"/>
            <a:ext cx="1357322" cy="6429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12 - Ευθεία γραμμή σύνδεσης"/>
          <p:cNvCxnSpPr/>
          <p:nvPr/>
        </p:nvCxnSpPr>
        <p:spPr>
          <a:xfrm flipV="1">
            <a:off x="6153452" y="2650926"/>
            <a:ext cx="1357322" cy="1071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15 - Ευθεία γραμμή σύνδεσης"/>
          <p:cNvCxnSpPr/>
          <p:nvPr/>
        </p:nvCxnSpPr>
        <p:spPr>
          <a:xfrm flipV="1">
            <a:off x="6153452" y="3008116"/>
            <a:ext cx="1357322" cy="10715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17 - Ευθεία γραμμή σύνδεσης"/>
          <p:cNvCxnSpPr/>
          <p:nvPr/>
        </p:nvCxnSpPr>
        <p:spPr>
          <a:xfrm>
            <a:off x="6153452" y="3293868"/>
            <a:ext cx="1357322" cy="71438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18 - Ευθεία γραμμή σύνδεσης"/>
          <p:cNvCxnSpPr/>
          <p:nvPr/>
        </p:nvCxnSpPr>
        <p:spPr>
          <a:xfrm flipV="1">
            <a:off x="6153452" y="4436876"/>
            <a:ext cx="1357322" cy="428628"/>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21 - Ευθεία γραμμή σύνδεσης"/>
          <p:cNvCxnSpPr/>
          <p:nvPr/>
        </p:nvCxnSpPr>
        <p:spPr>
          <a:xfrm>
            <a:off x="6153452" y="4436876"/>
            <a:ext cx="1357322" cy="85725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 name="22 - Ευθεία γραμμή σύνδεσης"/>
          <p:cNvCxnSpPr/>
          <p:nvPr/>
        </p:nvCxnSpPr>
        <p:spPr>
          <a:xfrm>
            <a:off x="6153452" y="5222694"/>
            <a:ext cx="1357322" cy="500066"/>
          </a:xfrm>
          <a:prstGeom prst="line">
            <a:avLst/>
          </a:prstGeom>
        </p:spPr>
        <p:style>
          <a:lnRef idx="2">
            <a:schemeClr val="accent3"/>
          </a:lnRef>
          <a:fillRef idx="0">
            <a:schemeClr val="accent3"/>
          </a:fillRef>
          <a:effectRef idx="1">
            <a:schemeClr val="accent3"/>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Σελιδοποιημένη μνήμη (</a:t>
            </a:r>
            <a:r>
              <a:rPr lang="en-US" b="1" dirty="0" smtClean="0"/>
              <a:t>paging</a:t>
            </a:r>
            <a:r>
              <a:rPr lang="el-GR" b="1" dirty="0" smtClean="0"/>
              <a:t>)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105</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Επίσης, αντιμετωπίζει το πρόβλημα του να μη χωράει ένα πρόγραμμα εξ’ ολοκλήρου στη μνήμη (γεγονός που δεν ισχύει για τις προηγούμενες δύο προσεγγίσεις)</a:t>
            </a:r>
          </a:p>
          <a:p>
            <a:r>
              <a:rPr lang="el-GR" dirty="0" smtClean="0"/>
              <a:t>Σε αυτήν την περίπτωση, το πρόγραμμα μπορεί να εκτελεστεί ακόμα και αν δεν βρίσκονται όλες οι σελίδες του στην κύρια μνήμη</a:t>
            </a:r>
          </a:p>
          <a:p>
            <a:r>
              <a:rPr lang="el-GR" dirty="0" smtClean="0"/>
              <a:t>Μόλις μία σελίδα που δεν βρίσκεται στην κύρια μνήμη ζητηθεί, τότε αυτή η σελίδα φορτώνεται σε κάποιο άλλο πλαίσιο σελίδας που δεν χρησιμοποιείται και η εκτέλεση συνεχίζεται κανονικά</a:t>
            </a:r>
          </a:p>
          <a:p>
            <a:r>
              <a:rPr lang="el-GR" dirty="0" smtClean="0"/>
              <a:t>Το αποτέλεσμα αυτής της διαδικασίας ονομάζεται </a:t>
            </a:r>
            <a:r>
              <a:rPr lang="el-GR" b="1" dirty="0" smtClean="0"/>
              <a:t>εικονική μνήμη (</a:t>
            </a:r>
            <a:r>
              <a:rPr lang="en-US" b="1" dirty="0" smtClean="0"/>
              <a:t>virtual memory</a:t>
            </a:r>
            <a:r>
              <a:rPr lang="el-GR" b="1" dirty="0" smtClean="0"/>
              <a:t>)</a:t>
            </a:r>
          </a:p>
          <a:p>
            <a:pPr lvl="1"/>
            <a:r>
              <a:rPr lang="el-GR" dirty="0" smtClean="0"/>
              <a:t>Η εικονική μνήμη, με τη μεταφορά των σελίδων από τη δευτερεύουσα στην κύρια μνήμη και αντίστροφα, δημιουργεί την αίσθηση ότι η κύρια μνήμη είναι αρκετά μεγάλη για να χωρέσει οποιοδήποτε πρόγραμμα</a:t>
            </a:r>
          </a:p>
          <a:p>
            <a:endParaRPr lang="el-G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Διαχείριση Διεργασιών (1/5)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106</a:t>
            </a:fld>
            <a:endParaRPr lang="el-GR"/>
          </a:p>
        </p:txBody>
      </p:sp>
      <p:sp>
        <p:nvSpPr>
          <p:cNvPr id="5" name="4 - Θέση περιεχομένου"/>
          <p:cNvSpPr>
            <a:spLocks noGrp="1"/>
          </p:cNvSpPr>
          <p:nvPr>
            <p:ph sz="quarter" idx="1"/>
          </p:nvPr>
        </p:nvSpPr>
        <p:spPr>
          <a:xfrm>
            <a:off x="301752" y="1527048"/>
            <a:ext cx="8503920" cy="4206208"/>
          </a:xfrm>
        </p:spPr>
        <p:txBody>
          <a:bodyPr>
            <a:noAutofit/>
          </a:bodyPr>
          <a:lstStyle/>
          <a:p>
            <a:r>
              <a:rPr lang="el-GR" sz="2400" dirty="0" smtClean="0"/>
              <a:t>Ο όρος </a:t>
            </a:r>
            <a:r>
              <a:rPr lang="el-GR" sz="2400" b="1" dirty="0" smtClean="0"/>
              <a:t>διεργασία (</a:t>
            </a:r>
            <a:r>
              <a:rPr lang="en-US" sz="2400" b="1" dirty="0" smtClean="0"/>
              <a:t>process</a:t>
            </a:r>
            <a:r>
              <a:rPr lang="el-GR" sz="2400" b="1" dirty="0" smtClean="0"/>
              <a:t>)</a:t>
            </a:r>
            <a:r>
              <a:rPr lang="el-GR" sz="2400" dirty="0" smtClean="0"/>
              <a:t> αναφέρεται σε ένα πρόγραμμα που εκτελείται, και περιλαμβάνει όλες τις πληροφορίες της τρέχουσας κατάστασής του</a:t>
            </a:r>
          </a:p>
          <a:p>
            <a:r>
              <a:rPr lang="el-GR" sz="2400" dirty="0" smtClean="0"/>
              <a:t>Σε ένα σύστημα που υποστηρίζει </a:t>
            </a:r>
            <a:r>
              <a:rPr lang="el-GR" sz="2400" dirty="0" err="1" smtClean="0"/>
              <a:t>πολυπρογραμματισμό</a:t>
            </a:r>
            <a:r>
              <a:rPr lang="el-GR" sz="2400" dirty="0" smtClean="0"/>
              <a:t>, μπορούμε να έχουμε πολλές διεργασίες να εκτελούνται παράλληλα και οι οποίες θέλουν να αποκτήσουν τον έλεγχο στον επεξεργαστή και να εκτελεστούν</a:t>
            </a:r>
          </a:p>
          <a:p>
            <a:r>
              <a:rPr lang="el-GR" sz="2400" dirty="0" smtClean="0"/>
              <a:t>Τη διαχείριση αυτή, για το πότε και πόσο θα εκτελείται μία διεργασία, την καθορίζει το λειτουργικό σύστημα</a:t>
            </a:r>
          </a:p>
          <a:p>
            <a:r>
              <a:rPr lang="el-GR" sz="2400" dirty="0" smtClean="0"/>
              <a:t>Μία διεργασία από τη στιγμή που θα δημιουργηθεί μέχρι να ολοκληρωθεί και να τερματίσει τη λειτουργία της περνάει από διάφορες καταστάσεις</a:t>
            </a:r>
          </a:p>
          <a:p>
            <a:endParaRPr lang="el-GR" sz="2400" dirty="0" smtClean="0"/>
          </a:p>
          <a:p>
            <a:endParaRPr lang="el-GR" sz="2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Διεργασιών (2/5)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107</a:t>
            </a:fld>
            <a:endParaRPr lang="el-GR"/>
          </a:p>
        </p:txBody>
      </p:sp>
      <p:sp>
        <p:nvSpPr>
          <p:cNvPr id="5" name="4 - Θέση περιεχομένου"/>
          <p:cNvSpPr>
            <a:spLocks noGrp="1"/>
          </p:cNvSpPr>
          <p:nvPr>
            <p:ph sz="quarter" idx="1"/>
          </p:nvPr>
        </p:nvSpPr>
        <p:spPr>
          <a:xfrm>
            <a:off x="301752" y="1527048"/>
            <a:ext cx="8503920" cy="2261992"/>
          </a:xfrm>
        </p:spPr>
        <p:txBody>
          <a:bodyPr>
            <a:normAutofit fontScale="92500" lnSpcReduction="10000"/>
          </a:bodyPr>
          <a:lstStyle/>
          <a:p>
            <a:r>
              <a:rPr lang="el-GR" dirty="0" smtClean="0"/>
              <a:t>Συγκεκριμένα, μία διεργασία μπορεί να:</a:t>
            </a:r>
          </a:p>
          <a:p>
            <a:pPr lvl="1"/>
            <a:r>
              <a:rPr lang="el-GR" b="1" dirty="0" smtClean="0"/>
              <a:t>Εκτελείται (</a:t>
            </a:r>
            <a:r>
              <a:rPr lang="en-US" b="1" dirty="0" smtClean="0"/>
              <a:t>running</a:t>
            </a:r>
            <a:r>
              <a:rPr lang="el-GR" b="1" dirty="0" smtClean="0"/>
              <a:t>)</a:t>
            </a:r>
            <a:r>
              <a:rPr lang="el-GR" dirty="0" smtClean="0"/>
              <a:t>: Χρησιμοποιεί πραγματικά τον επεξεργαστή την τρέχουσα στιγμή, καθώς οι εντολές της επεξεργάζονται από τον Φέρε-Εκτέλεσε κύκλο</a:t>
            </a:r>
          </a:p>
          <a:p>
            <a:pPr lvl="1"/>
            <a:r>
              <a:rPr lang="el-GR" b="1" dirty="0" smtClean="0"/>
              <a:t>Είναι έτοιμη για εκτέλεση (</a:t>
            </a:r>
            <a:r>
              <a:rPr lang="en-US" b="1" dirty="0" smtClean="0"/>
              <a:t>ready</a:t>
            </a:r>
            <a:r>
              <a:rPr lang="el-GR" b="1" dirty="0" smtClean="0"/>
              <a:t>)</a:t>
            </a:r>
            <a:r>
              <a:rPr lang="el-GR" dirty="0" smtClean="0"/>
              <a:t>: Έχει διακοπεί προσωρινά προκειμένου να εκτελεστεί κάποια άλλη, και περιμένει τη σειρά της για να χρησιμοποιήσει την κεντρική μονάδα επεξεργασίας</a:t>
            </a:r>
          </a:p>
          <a:p>
            <a:endParaRPr lang="el-GR" dirty="0"/>
          </a:p>
        </p:txBody>
      </p:sp>
      <p:sp>
        <p:nvSpPr>
          <p:cNvPr id="6" name="1 - Έλλειψη"/>
          <p:cNvSpPr/>
          <p:nvPr/>
        </p:nvSpPr>
        <p:spPr>
          <a:xfrm>
            <a:off x="4633748" y="3808420"/>
            <a:ext cx="2143140" cy="10001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Εκτελείται (</a:t>
            </a:r>
            <a:r>
              <a:rPr lang="en-US" b="1" dirty="0" smtClean="0">
                <a:solidFill>
                  <a:schemeClr val="tx1"/>
                </a:solidFill>
                <a:latin typeface="Times New Roman" pitchFamily="18" charset="0"/>
                <a:cs typeface="Times New Roman" pitchFamily="18" charset="0"/>
              </a:rPr>
              <a:t>Running</a:t>
            </a:r>
            <a:r>
              <a:rPr lang="el-GR" b="1" dirty="0" smtClean="0">
                <a:solidFill>
                  <a:schemeClr val="tx1"/>
                </a:solidFill>
                <a:latin typeface="Times New Roman" pitchFamily="18" charset="0"/>
                <a:cs typeface="Times New Roman" pitchFamily="18" charset="0"/>
              </a:rPr>
              <a:t>)</a:t>
            </a:r>
            <a:endParaRPr lang="el-GR" b="1" dirty="0">
              <a:solidFill>
                <a:schemeClr val="tx1"/>
              </a:solidFill>
              <a:latin typeface="Times New Roman" pitchFamily="18" charset="0"/>
              <a:cs typeface="Times New Roman" pitchFamily="18" charset="0"/>
            </a:endParaRPr>
          </a:p>
        </p:txBody>
      </p:sp>
      <p:sp>
        <p:nvSpPr>
          <p:cNvPr id="7" name="2 - Έλλειψη"/>
          <p:cNvSpPr/>
          <p:nvPr/>
        </p:nvSpPr>
        <p:spPr>
          <a:xfrm>
            <a:off x="6705450" y="5237180"/>
            <a:ext cx="2143140" cy="10001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Έτοιμη για εκτέλεση (</a:t>
            </a:r>
            <a:r>
              <a:rPr lang="en-US" b="1" dirty="0" smtClean="0">
                <a:solidFill>
                  <a:schemeClr val="tx1"/>
                </a:solidFill>
                <a:latin typeface="Times New Roman" pitchFamily="18" charset="0"/>
                <a:cs typeface="Times New Roman" pitchFamily="18" charset="0"/>
              </a:rPr>
              <a:t>Ready</a:t>
            </a:r>
            <a:r>
              <a:rPr lang="el-GR" b="1" dirty="0" smtClean="0">
                <a:solidFill>
                  <a:schemeClr val="tx1"/>
                </a:solidFill>
                <a:latin typeface="Times New Roman" pitchFamily="18" charset="0"/>
                <a:cs typeface="Times New Roman" pitchFamily="18" charset="0"/>
              </a:rPr>
              <a:t>)</a:t>
            </a:r>
            <a:endParaRPr lang="el-GR" b="1" dirty="0">
              <a:solidFill>
                <a:schemeClr val="tx1"/>
              </a:solidFill>
              <a:latin typeface="Times New Roman" pitchFamily="18" charset="0"/>
              <a:cs typeface="Times New Roman" pitchFamily="18" charset="0"/>
            </a:endParaRPr>
          </a:p>
        </p:txBody>
      </p:sp>
      <p:sp>
        <p:nvSpPr>
          <p:cNvPr id="8" name="3 - Έλλειψη"/>
          <p:cNvSpPr/>
          <p:nvPr/>
        </p:nvSpPr>
        <p:spPr>
          <a:xfrm>
            <a:off x="3347864" y="5237180"/>
            <a:ext cx="2143140" cy="10001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Έχει μπλοκαριστεί (</a:t>
            </a:r>
            <a:r>
              <a:rPr lang="en-US" b="1" dirty="0" smtClean="0">
                <a:solidFill>
                  <a:schemeClr val="tx1"/>
                </a:solidFill>
                <a:latin typeface="Times New Roman" pitchFamily="18" charset="0"/>
                <a:cs typeface="Times New Roman" pitchFamily="18" charset="0"/>
              </a:rPr>
              <a:t>Blocked</a:t>
            </a:r>
            <a:r>
              <a:rPr lang="el-GR" b="1" dirty="0" smtClean="0">
                <a:solidFill>
                  <a:schemeClr val="tx1"/>
                </a:solidFill>
                <a:latin typeface="Times New Roman" pitchFamily="18" charset="0"/>
                <a:cs typeface="Times New Roman" pitchFamily="18" charset="0"/>
              </a:rPr>
              <a:t>)</a:t>
            </a:r>
            <a:endParaRPr lang="el-GR" b="1" dirty="0">
              <a:solidFill>
                <a:schemeClr val="tx1"/>
              </a:solidFill>
              <a:latin typeface="Times New Roman" pitchFamily="18" charset="0"/>
              <a:cs typeface="Times New Roman" pitchFamily="18" charset="0"/>
            </a:endParaRPr>
          </a:p>
        </p:txBody>
      </p:sp>
      <p:cxnSp>
        <p:nvCxnSpPr>
          <p:cNvPr id="9" name="5 - Ευθύγραμμο βέλος σύνδεσης"/>
          <p:cNvCxnSpPr>
            <a:stCxn id="6" idx="3"/>
            <a:endCxn id="8" idx="0"/>
          </p:cNvCxnSpPr>
          <p:nvPr/>
        </p:nvCxnSpPr>
        <p:spPr>
          <a:xfrm rot="5400000">
            <a:off x="4395972" y="4685548"/>
            <a:ext cx="575094" cy="52817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0" name="6 - Ευθύγραμμο βέλος σύνδεσης"/>
          <p:cNvCxnSpPr>
            <a:stCxn id="8" idx="6"/>
            <a:endCxn id="7" idx="2"/>
          </p:cNvCxnSpPr>
          <p:nvPr/>
        </p:nvCxnSpPr>
        <p:spPr>
          <a:xfrm>
            <a:off x="5491004" y="5737246"/>
            <a:ext cx="1214446"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1" name="9 - Ευθύγραμμο βέλος σύνδεσης"/>
          <p:cNvCxnSpPr>
            <a:endCxn id="6" idx="6"/>
          </p:cNvCxnSpPr>
          <p:nvPr/>
        </p:nvCxnSpPr>
        <p:spPr>
          <a:xfrm rot="16200000" flipV="1">
            <a:off x="6669731" y="4415643"/>
            <a:ext cx="928694" cy="71438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2" name="12 - Ευθύγραμμο βέλος σύνδεσης"/>
          <p:cNvCxnSpPr>
            <a:stCxn id="6" idx="5"/>
            <a:endCxn id="7" idx="1"/>
          </p:cNvCxnSpPr>
          <p:nvPr/>
        </p:nvCxnSpPr>
        <p:spPr>
          <a:xfrm rot="16200000" flipH="1">
            <a:off x="6380389" y="4744729"/>
            <a:ext cx="721560" cy="55627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3" name="4 - Θέση περιεχομένου"/>
          <p:cNvSpPr txBox="1">
            <a:spLocks/>
          </p:cNvSpPr>
          <p:nvPr/>
        </p:nvSpPr>
        <p:spPr>
          <a:xfrm>
            <a:off x="316552" y="3717032"/>
            <a:ext cx="4111432" cy="2261992"/>
          </a:xfrm>
          <a:prstGeom prst="rect">
            <a:avLst/>
          </a:prstGeom>
        </p:spPr>
        <p:txBody>
          <a:bodyPr vert="horz">
            <a:normAutofit/>
          </a:bodyPr>
          <a:lstStyle/>
          <a:p>
            <a:pPr marL="548640" marR="0" lvl="1" indent="-274320" algn="l" defTabSz="914400" rtl="0" eaLnBrk="1" fontAlgn="auto" latinLnBrk="0" hangingPunct="1">
              <a:lnSpc>
                <a:spcPct val="100000"/>
              </a:lnSpc>
              <a:spcBef>
                <a:spcPct val="20000"/>
              </a:spcBef>
              <a:spcAft>
                <a:spcPts val="0"/>
              </a:spcAft>
              <a:buClr>
                <a:schemeClr val="accent2"/>
              </a:buClr>
              <a:buSzPct val="70000"/>
              <a:buFont typeface="Wingdings"/>
              <a:buChar char=""/>
              <a:tabLst/>
              <a:defRPr/>
            </a:pPr>
            <a:r>
              <a:rPr kumimoji="0" lang="el-GR" sz="2000" b="1" i="0" u="none" strike="noStrike" kern="1200" cap="none" spc="0" normalizeH="0" baseline="0" noProof="0" dirty="0" smtClean="0">
                <a:ln>
                  <a:noFill/>
                </a:ln>
                <a:solidFill>
                  <a:schemeClr val="tx2"/>
                </a:solidFill>
                <a:effectLst/>
                <a:uLnTx/>
                <a:uFillTx/>
                <a:latin typeface="+mn-lt"/>
                <a:ea typeface="+mn-ea"/>
                <a:cs typeface="+mn-cs"/>
              </a:rPr>
              <a:t>Έχει μπλοκαριστεί (</a:t>
            </a:r>
            <a:r>
              <a:rPr kumimoji="0" lang="en-US" sz="2000" b="1" i="0" u="none" strike="noStrike" kern="1200" cap="none" spc="0" normalizeH="0" baseline="0" noProof="0" dirty="0" smtClean="0">
                <a:ln>
                  <a:noFill/>
                </a:ln>
                <a:solidFill>
                  <a:schemeClr val="tx2"/>
                </a:solidFill>
                <a:effectLst/>
                <a:uLnTx/>
                <a:uFillTx/>
                <a:latin typeface="+mn-lt"/>
                <a:ea typeface="+mn-ea"/>
                <a:cs typeface="+mn-cs"/>
              </a:rPr>
              <a:t>blocked</a:t>
            </a:r>
            <a:r>
              <a:rPr kumimoji="0" lang="el-GR" sz="2000" b="1" i="0" u="none" strike="noStrike" kern="1200" cap="none" spc="0" normalizeH="0" baseline="0" noProof="0" dirty="0" smtClean="0">
                <a:ln>
                  <a:noFill/>
                </a:ln>
                <a:solidFill>
                  <a:schemeClr val="tx2"/>
                </a:solidFill>
                <a:effectLst/>
                <a:uLnTx/>
                <a:uFillTx/>
                <a:latin typeface="+mn-lt"/>
                <a:ea typeface="+mn-ea"/>
                <a:cs typeface="+mn-cs"/>
              </a:rPr>
              <a:t>)</a:t>
            </a:r>
            <a:r>
              <a:rPr kumimoji="0" lang="el-GR" sz="2000" b="0" i="0" u="none" strike="noStrike" kern="1200" cap="none" spc="0" normalizeH="0" baseline="0" noProof="0" dirty="0" smtClean="0">
                <a:ln>
                  <a:noFill/>
                </a:ln>
                <a:solidFill>
                  <a:schemeClr val="tx2"/>
                </a:solidFill>
                <a:effectLst/>
                <a:uLnTx/>
                <a:uFillTx/>
                <a:latin typeface="+mn-lt"/>
                <a:ea typeface="+mn-ea"/>
                <a:cs typeface="+mn-cs"/>
              </a:rPr>
              <a:t>: Δεν μπορεί να συνεχίσει την εκτέλεσή της καθώς περιμένει για πόρους (συνήθως περιμένει για είσοδο δεδομένων)</a:t>
            </a: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l-GR"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Διεργασιών (3/5)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108</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Πολλές διεργασίες μπορούν να βρίσκονται στη φάση ετοιμότητας (</a:t>
            </a:r>
            <a:r>
              <a:rPr lang="en-US" dirty="0" smtClean="0"/>
              <a:t>ready</a:t>
            </a:r>
            <a:r>
              <a:rPr lang="el-GR" dirty="0" smtClean="0"/>
              <a:t>) ή στη φάση μπλοκαρίσματος (</a:t>
            </a:r>
            <a:r>
              <a:rPr lang="en-US" dirty="0" smtClean="0"/>
              <a:t>blocked</a:t>
            </a:r>
            <a:r>
              <a:rPr lang="el-GR" dirty="0" smtClean="0"/>
              <a:t>) την ίδια χρονική στιγμή</a:t>
            </a:r>
          </a:p>
          <a:p>
            <a:pPr lvl="1"/>
            <a:r>
              <a:rPr lang="el-GR" dirty="0" smtClean="0"/>
              <a:t>αλλά </a:t>
            </a:r>
            <a:r>
              <a:rPr lang="el-GR" i="1" dirty="0" smtClean="0"/>
              <a:t>μόνο μία</a:t>
            </a:r>
            <a:r>
              <a:rPr lang="el-GR" dirty="0" smtClean="0"/>
              <a:t> διεργασία μπορεί να είναι στη φάση εκτέλεσης (</a:t>
            </a:r>
            <a:r>
              <a:rPr lang="en-US" dirty="0" smtClean="0"/>
              <a:t>running</a:t>
            </a:r>
            <a:r>
              <a:rPr lang="el-GR" dirty="0" smtClean="0"/>
              <a:t>)</a:t>
            </a:r>
          </a:p>
          <a:p>
            <a:r>
              <a:rPr lang="el-GR" dirty="0" smtClean="0"/>
              <a:t> Το λειτουργικό σύστημα είναι υπεύθυνο για τη διαχείριση των διεργασιών</a:t>
            </a:r>
          </a:p>
          <a:p>
            <a:r>
              <a:rPr lang="el-GR" dirty="0" smtClean="0"/>
              <a:t>Οι αρμοδιότητές του μεταξύ άλλων περιλαμβάνουν: </a:t>
            </a:r>
          </a:p>
          <a:p>
            <a:pPr lvl="1"/>
            <a:r>
              <a:rPr lang="el-GR" dirty="0" smtClean="0"/>
              <a:t>τη δημιουργία και τον τερματισμό</a:t>
            </a:r>
          </a:p>
          <a:p>
            <a:pPr lvl="1"/>
            <a:r>
              <a:rPr lang="el-GR" dirty="0" smtClean="0"/>
              <a:t>τη διακοπή και την επανεκκίνηση </a:t>
            </a:r>
          </a:p>
          <a:p>
            <a:pPr lvl="1"/>
            <a:r>
              <a:rPr lang="el-GR" dirty="0" smtClean="0"/>
              <a:t>καθώς και το συγχρονισμό των διεργασιών</a:t>
            </a:r>
          </a:p>
          <a:p>
            <a:pPr lvl="2"/>
            <a:r>
              <a:rPr lang="el-GR" dirty="0" smtClean="0"/>
              <a:t>ώστε να μπορούν να τρέχουν όλες ομαλά και να αξιοποιούν τους πόρους του συστήματος κατά τον καλύτερο δυνατό τρόπο</a:t>
            </a:r>
            <a:endParaRPr lang="el-G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Διεργασιών (4/5)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109</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Το λειτουργικό σύστημα διατηρεί μία δομή δεδομένων για κάθε διεργασία που ονομάζεται </a:t>
            </a:r>
            <a:r>
              <a:rPr lang="el-GR" b="1" dirty="0" smtClean="0"/>
              <a:t>ομάδα ελέγχου διεργασίας (</a:t>
            </a:r>
            <a:r>
              <a:rPr lang="en-US" b="1" dirty="0" smtClean="0"/>
              <a:t>process control block</a:t>
            </a:r>
            <a:r>
              <a:rPr lang="el-GR" b="1" dirty="0" smtClean="0"/>
              <a:t>, </a:t>
            </a:r>
            <a:r>
              <a:rPr lang="en-US" b="1" dirty="0" smtClean="0"/>
              <a:t>PCB</a:t>
            </a:r>
            <a:r>
              <a:rPr lang="el-GR" b="1" dirty="0" smtClean="0"/>
              <a:t>)</a:t>
            </a:r>
            <a:endParaRPr lang="el-GR" dirty="0" smtClean="0"/>
          </a:p>
          <a:p>
            <a:r>
              <a:rPr lang="el-GR" dirty="0" smtClean="0"/>
              <a:t>Η ομάδα ελέγχου διεργασίας διαθέτει όλη την απαραίτητη πληροφορία για τη διεργασία</a:t>
            </a:r>
          </a:p>
          <a:p>
            <a:pPr lvl="1"/>
            <a:r>
              <a:rPr lang="el-GR" dirty="0" smtClean="0"/>
              <a:t>όπως είναι η κατάσταση της διεργασίας</a:t>
            </a:r>
          </a:p>
          <a:p>
            <a:pPr lvl="1"/>
            <a:r>
              <a:rPr lang="el-GR" dirty="0" smtClean="0"/>
              <a:t>η κατοχή των πόρων του συστήματος</a:t>
            </a:r>
          </a:p>
          <a:p>
            <a:pPr lvl="1"/>
            <a:r>
              <a:rPr lang="el-GR" dirty="0" smtClean="0"/>
              <a:t>καθώς και οι τιμές των </a:t>
            </a:r>
            <a:r>
              <a:rPr lang="el-GR" dirty="0" err="1" smtClean="0"/>
              <a:t>καταχωρητών</a:t>
            </a:r>
            <a:r>
              <a:rPr lang="el-GR" dirty="0" smtClean="0"/>
              <a:t> της κεντρικής μονάδας επεξεργασίας</a:t>
            </a:r>
          </a:p>
          <a:p>
            <a:r>
              <a:rPr lang="el-GR" dirty="0" smtClean="0"/>
              <a:t>Εφόσον για κάθε διεργασία υπάρχει και μία ομάδα ελέγχου διεργασίας, σε κάθε φάση εκτέλεσης θα διατηρείται μια λίστα από ομάδες ελέγχου διεργασίας, με πλήθος ίσο με αυτό των ενεργών διεργασιών</a:t>
            </a:r>
          </a:p>
          <a:p>
            <a:endParaRPr lang="el-G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Συσκευές επιλογής</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a:t>
            </a:fld>
            <a:endParaRPr lang="el-GR"/>
          </a:p>
        </p:txBody>
      </p:sp>
      <p:sp>
        <p:nvSpPr>
          <p:cNvPr id="5" name="4 - Θέση περιεχομένου"/>
          <p:cNvSpPr>
            <a:spLocks noGrp="1"/>
          </p:cNvSpPr>
          <p:nvPr>
            <p:ph sz="quarter" idx="1"/>
          </p:nvPr>
        </p:nvSpPr>
        <p:spPr>
          <a:xfrm>
            <a:off x="301752" y="1527048"/>
            <a:ext cx="4846312" cy="4572000"/>
          </a:xfrm>
        </p:spPr>
        <p:txBody>
          <a:bodyPr>
            <a:normAutofit fontScale="92500" lnSpcReduction="20000"/>
          </a:bodyPr>
          <a:lstStyle/>
          <a:p>
            <a:r>
              <a:rPr lang="el-GR" dirty="0" smtClean="0"/>
              <a:t>Πρόκειται για συσκευές που χρησιμοποιούνται για τον έλεγχο του δρομέα, επιλογή μιας εντολής/αντικειμένου ή το χειρισμό ενός αντικειμένου που έχει ήδη επιλεγεί</a:t>
            </a:r>
          </a:p>
          <a:p>
            <a:r>
              <a:rPr lang="el-GR" dirty="0" smtClean="0"/>
              <a:t>Υπάρχουν διάφοροι τύποι τέτοιων συσκευών</a:t>
            </a:r>
          </a:p>
          <a:p>
            <a:pPr lvl="1"/>
            <a:r>
              <a:rPr lang="el-GR" dirty="0" smtClean="0"/>
              <a:t>Το ποντίκι</a:t>
            </a:r>
          </a:p>
          <a:p>
            <a:pPr lvl="1"/>
            <a:r>
              <a:rPr lang="el-GR" dirty="0" smtClean="0"/>
              <a:t>Η </a:t>
            </a:r>
            <a:r>
              <a:rPr lang="el-GR" dirty="0" err="1" smtClean="0"/>
              <a:t>ιχνόσφαιρα</a:t>
            </a:r>
            <a:endParaRPr lang="el-GR" dirty="0" smtClean="0"/>
          </a:p>
          <a:p>
            <a:pPr lvl="1"/>
            <a:r>
              <a:rPr lang="el-GR" dirty="0" smtClean="0"/>
              <a:t>Η χειριστήρια λαβή</a:t>
            </a:r>
          </a:p>
          <a:p>
            <a:pPr lvl="1"/>
            <a:r>
              <a:rPr lang="el-GR" dirty="0" smtClean="0"/>
              <a:t>Ο πίνακας ψηφιοποίησης</a:t>
            </a:r>
          </a:p>
          <a:p>
            <a:pPr lvl="1"/>
            <a:r>
              <a:rPr lang="el-GR" dirty="0" smtClean="0"/>
              <a:t>Η οθόνη αφής</a:t>
            </a:r>
            <a:endParaRPr lang="el-GR" dirty="0"/>
          </a:p>
        </p:txBody>
      </p:sp>
      <p:pic>
        <p:nvPicPr>
          <p:cNvPr id="7" name="6 - Εικόνα" descr="C:\Documents and Settings\User\Τα έγγραφά μου\ma8hmata\TEI\Εισαγωγή στην Πληροφορική - ΒΙΒΛΙΟ\images\mouse2.jpg"/>
          <p:cNvPicPr/>
          <p:nvPr/>
        </p:nvPicPr>
        <p:blipFill>
          <a:blip r:embed="rId2" cstate="print"/>
          <a:srcRect/>
          <a:stretch>
            <a:fillRect/>
          </a:stretch>
        </p:blipFill>
        <p:spPr bwMode="auto">
          <a:xfrm>
            <a:off x="6804248" y="1628800"/>
            <a:ext cx="1944216" cy="1224136"/>
          </a:xfrm>
          <a:prstGeom prst="rect">
            <a:avLst/>
          </a:prstGeom>
          <a:noFill/>
          <a:ln w="9525">
            <a:noFill/>
            <a:miter lim="800000"/>
            <a:headEnd/>
            <a:tailEnd/>
          </a:ln>
        </p:spPr>
      </p:pic>
      <p:pic>
        <p:nvPicPr>
          <p:cNvPr id="8" name="7 - Εικόνα" descr="C:\Documents and Settings\User\Τα έγγραφά μου\ma8hmata\TEI\Εισαγωγή στην Πληροφορική - ΒΙΒΛΙΟ\images\trackball.jpg"/>
          <p:cNvPicPr/>
          <p:nvPr/>
        </p:nvPicPr>
        <p:blipFill>
          <a:blip r:embed="rId3" cstate="print"/>
          <a:srcRect/>
          <a:stretch>
            <a:fillRect/>
          </a:stretch>
        </p:blipFill>
        <p:spPr bwMode="auto">
          <a:xfrm>
            <a:off x="6804248" y="3140968"/>
            <a:ext cx="1994988" cy="1224136"/>
          </a:xfrm>
          <a:prstGeom prst="rect">
            <a:avLst/>
          </a:prstGeom>
          <a:noFill/>
          <a:ln w="9525">
            <a:noFill/>
            <a:miter lim="800000"/>
            <a:headEnd/>
            <a:tailEnd/>
          </a:ln>
        </p:spPr>
      </p:pic>
      <p:pic>
        <p:nvPicPr>
          <p:cNvPr id="9" name="8 - Εικόνα" descr="C:\Documents and Settings\User\Τα έγγραφά μου\ma8hmata\TEI\Εισαγωγή στην Πληροφορική - ΒΙΒΛΙΟ\images\joystick.jpg"/>
          <p:cNvPicPr/>
          <p:nvPr/>
        </p:nvPicPr>
        <p:blipFill>
          <a:blip r:embed="rId4" cstate="print"/>
          <a:srcRect/>
          <a:stretch>
            <a:fillRect/>
          </a:stretch>
        </p:blipFill>
        <p:spPr bwMode="auto">
          <a:xfrm>
            <a:off x="5436096" y="3140968"/>
            <a:ext cx="1152128" cy="1224136"/>
          </a:xfrm>
          <a:prstGeom prst="rect">
            <a:avLst/>
          </a:prstGeom>
          <a:noFill/>
          <a:ln w="9525">
            <a:noFill/>
            <a:miter lim="800000"/>
            <a:headEnd/>
            <a:tailEnd/>
          </a:ln>
        </p:spPr>
      </p:pic>
      <p:pic>
        <p:nvPicPr>
          <p:cNvPr id="10" name="9 - Εικόνα" descr="C:\Documents and Settings\User\Τα έγγραφά μου\ma8hmata\TEI\Εισαγωγή στην Πληροφορική - ΒΙΒΛΙΟ\images\graphicstablet2.jpg"/>
          <p:cNvPicPr/>
          <p:nvPr/>
        </p:nvPicPr>
        <p:blipFill>
          <a:blip r:embed="rId5" cstate="print"/>
          <a:srcRect/>
          <a:stretch>
            <a:fillRect/>
          </a:stretch>
        </p:blipFill>
        <p:spPr bwMode="auto">
          <a:xfrm>
            <a:off x="5427198" y="4581128"/>
            <a:ext cx="1377050" cy="1368152"/>
          </a:xfrm>
          <a:prstGeom prst="rect">
            <a:avLst/>
          </a:prstGeom>
          <a:noFill/>
          <a:ln w="9525">
            <a:noFill/>
            <a:miter lim="800000"/>
            <a:headEnd/>
            <a:tailEnd/>
          </a:ln>
        </p:spPr>
      </p:pic>
      <p:pic>
        <p:nvPicPr>
          <p:cNvPr id="11" name="10 - Εικόνα" descr="C:\Documents and Settings\User\Τα έγγραφά μου\ma8hmata\TEI\Εισαγωγή στην Πληροφορική - ΒΙΒΛΙΟ\images\touchscreen2.jpg"/>
          <p:cNvPicPr/>
          <p:nvPr/>
        </p:nvPicPr>
        <p:blipFill>
          <a:blip r:embed="rId6" cstate="print"/>
          <a:srcRect/>
          <a:stretch>
            <a:fillRect/>
          </a:stretch>
        </p:blipFill>
        <p:spPr bwMode="auto">
          <a:xfrm>
            <a:off x="7164288" y="4581128"/>
            <a:ext cx="1584176" cy="1383407"/>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Διεργασιών (5/5)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110</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Σε μία δεδομένη χρονική στιγμή, μόνο μία διεργασία μπορεί να εκτελείται και να χρησιμοποιεί τον επεξεργαστή και τους άλλους πόρους του συστήματος</a:t>
            </a:r>
          </a:p>
          <a:p>
            <a:r>
              <a:rPr lang="el-GR" dirty="0" smtClean="0"/>
              <a:t>Οι </a:t>
            </a:r>
            <a:r>
              <a:rPr lang="el-GR" dirty="0" err="1" smtClean="0"/>
              <a:t>καταχωρητές</a:t>
            </a:r>
            <a:r>
              <a:rPr lang="el-GR" dirty="0" smtClean="0"/>
              <a:t>, όπως είναι λογικό, περιέχουν τις τιμές που αφορούν τη διεργασία που εκτελείται τη συγκεκριμένη χρονική στιγμή</a:t>
            </a:r>
          </a:p>
          <a:p>
            <a:r>
              <a:rPr lang="el-GR" dirty="0" smtClean="0"/>
              <a:t>Έτσι, κάθε φορά που μία διεργασία διακόπτεται για να μπει στη φάση εκτέλεσης η επόμενη διεργασία, λαμβάνουν χώρα μία σειρά από ενέργειες που ονομάζονται </a:t>
            </a:r>
            <a:r>
              <a:rPr lang="el-GR" b="1" dirty="0" smtClean="0"/>
              <a:t>μεταγωγή περιβάλλοντος (</a:t>
            </a:r>
            <a:r>
              <a:rPr lang="en-US" b="1" dirty="0" smtClean="0"/>
              <a:t>context switching</a:t>
            </a:r>
            <a:r>
              <a:rPr lang="el-GR" b="1" dirty="0" smtClean="0"/>
              <a:t>)</a:t>
            </a:r>
            <a:endParaRPr lang="el-GR" dirty="0" smtClean="0"/>
          </a:p>
          <a:p>
            <a:r>
              <a:rPr lang="el-GR" dirty="0" smtClean="0"/>
              <a:t>Συγκεκριμένα, οι τιμές των </a:t>
            </a:r>
            <a:r>
              <a:rPr lang="el-GR" dirty="0" err="1" smtClean="0"/>
              <a:t>καταχωρητών</a:t>
            </a:r>
            <a:r>
              <a:rPr lang="el-GR" dirty="0" smtClean="0"/>
              <a:t> της διεργασίας που εκτελείται αποθηκεύονται στην ομάδα ελέγχου της διεργασίας </a:t>
            </a:r>
          </a:p>
          <a:p>
            <a:r>
              <a:rPr lang="el-GR" dirty="0" smtClean="0"/>
              <a:t>Στη συνέχεια, φορτώνονται στους </a:t>
            </a:r>
            <a:r>
              <a:rPr lang="el-GR" dirty="0" err="1" smtClean="0"/>
              <a:t>καταχωρητές</a:t>
            </a:r>
            <a:r>
              <a:rPr lang="el-GR" dirty="0" smtClean="0"/>
              <a:t> οι καινούριες τιμές της διεργασίας που πρόκειται να εκτελεστεί, και ξεκινάει η εκτέλεση της διεργασίας</a:t>
            </a:r>
          </a:p>
          <a:p>
            <a:endParaRPr lang="el-G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err="1" smtClean="0"/>
              <a:t>Χρονοδρομολόγηση</a:t>
            </a:r>
            <a:r>
              <a:rPr lang="el-GR" b="1" dirty="0" smtClean="0"/>
              <a:t> Κεντρικής Μονάδας Επεξεργασίας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111</a:t>
            </a:fld>
            <a:endParaRPr lang="el-GR"/>
          </a:p>
        </p:txBody>
      </p:sp>
      <p:sp>
        <p:nvSpPr>
          <p:cNvPr id="5" name="4 - Θέση περιεχομένου"/>
          <p:cNvSpPr>
            <a:spLocks noGrp="1"/>
          </p:cNvSpPr>
          <p:nvPr>
            <p:ph sz="quarter" idx="1"/>
          </p:nvPr>
        </p:nvSpPr>
        <p:spPr/>
        <p:txBody>
          <a:bodyPr>
            <a:noAutofit/>
          </a:bodyPr>
          <a:lstStyle/>
          <a:p>
            <a:r>
              <a:rPr lang="el-GR" sz="2200" dirty="0" smtClean="0"/>
              <a:t>Σε μία δεδομένη χρονική στιγμή μπορούν πολλές διεργασίες να είναι σε ετοιμότητα, αλλά μόνο μία να εκτελείται</a:t>
            </a:r>
          </a:p>
          <a:p>
            <a:r>
              <a:rPr lang="el-GR" sz="2200" dirty="0" smtClean="0"/>
              <a:t>Η διαδικασία επιλογής της διεργασίας που θα εκτελεστεί (και θα μετακινηθεί από τη φάση ετοιμότητας στη φάση εκτέλεσης), ονομάζεται </a:t>
            </a:r>
            <a:r>
              <a:rPr lang="el-GR" sz="2200" b="1" dirty="0" err="1" smtClean="0"/>
              <a:t>χρονοδρομολόγηση</a:t>
            </a:r>
            <a:r>
              <a:rPr lang="el-GR" sz="2200" b="1" dirty="0" smtClean="0"/>
              <a:t> της κεντρικής μονάδας επεξεργασίας (</a:t>
            </a:r>
            <a:r>
              <a:rPr lang="en-US" sz="2200" b="1" dirty="0" smtClean="0"/>
              <a:t>CPU scheduling</a:t>
            </a:r>
            <a:r>
              <a:rPr lang="el-GR" sz="2200" b="1" dirty="0" smtClean="0"/>
              <a:t>)</a:t>
            </a:r>
            <a:endParaRPr lang="el-GR" sz="2200" dirty="0" smtClean="0"/>
          </a:p>
          <a:p>
            <a:r>
              <a:rPr lang="el-GR" sz="2200" dirty="0" smtClean="0"/>
              <a:t>Η </a:t>
            </a:r>
            <a:r>
              <a:rPr lang="el-GR" sz="2200" dirty="0" err="1" smtClean="0"/>
              <a:t>χρονοδρομολόγηση</a:t>
            </a:r>
            <a:r>
              <a:rPr lang="el-GR" sz="2200" dirty="0" smtClean="0"/>
              <a:t> της κεντρικής μονάδας επεξεργασίας χωρίζεται σε δύο μεγάλες κατηγορίες ανάλογα με τον τρόπο με τον οποίο γίνεται η επιλογή της επόμενης προς εκτέλεση διεργασίας:</a:t>
            </a:r>
          </a:p>
          <a:p>
            <a:pPr lvl="1"/>
            <a:r>
              <a:rPr lang="el-GR" sz="2000" b="1" dirty="0" err="1" smtClean="0"/>
              <a:t>Προεκτοπιστική</a:t>
            </a:r>
            <a:r>
              <a:rPr lang="el-GR" sz="2000" b="1" dirty="0" smtClean="0"/>
              <a:t>  </a:t>
            </a:r>
            <a:r>
              <a:rPr lang="el-GR" sz="2000" b="1" dirty="0" err="1" smtClean="0"/>
              <a:t>χρονοδρομολόγηση</a:t>
            </a:r>
            <a:r>
              <a:rPr lang="el-GR" sz="2000" b="1" dirty="0" smtClean="0"/>
              <a:t> </a:t>
            </a:r>
          </a:p>
          <a:p>
            <a:pPr lvl="1"/>
            <a:r>
              <a:rPr lang="el-GR" sz="2000" b="1" dirty="0" smtClean="0"/>
              <a:t>Μη-</a:t>
            </a:r>
            <a:r>
              <a:rPr lang="el-GR" sz="2000" b="1" dirty="0" err="1" smtClean="0"/>
              <a:t>προεκτοπιστική</a:t>
            </a:r>
            <a:r>
              <a:rPr lang="el-GR" sz="2000" b="1" dirty="0" smtClean="0"/>
              <a:t>  </a:t>
            </a:r>
            <a:r>
              <a:rPr lang="el-GR" sz="2000" b="1" dirty="0" err="1" smtClean="0"/>
              <a:t>χρονοδρομολόγηση</a:t>
            </a:r>
            <a:r>
              <a:rPr lang="el-GR" sz="2000" b="1" dirty="0" smtClean="0"/>
              <a:t> </a:t>
            </a:r>
            <a:endParaRPr lang="el-GR" sz="2000" dirty="0" smtClean="0"/>
          </a:p>
          <a:p>
            <a:endParaRPr lang="el-GR" sz="20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err="1" smtClean="0"/>
              <a:t>Χρονοδρομολόγηση</a:t>
            </a:r>
            <a:r>
              <a:rPr lang="el-GR" b="1" dirty="0" smtClean="0"/>
              <a:t> Κεντρικής Μονάδας Επεξεργασίας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112</a:t>
            </a:fld>
            <a:endParaRPr lang="el-GR"/>
          </a:p>
        </p:txBody>
      </p:sp>
      <p:sp>
        <p:nvSpPr>
          <p:cNvPr id="5" name="4 - Θέση περιεχομένου"/>
          <p:cNvSpPr>
            <a:spLocks noGrp="1"/>
          </p:cNvSpPr>
          <p:nvPr>
            <p:ph sz="quarter" idx="1"/>
          </p:nvPr>
        </p:nvSpPr>
        <p:spPr/>
        <p:txBody>
          <a:bodyPr>
            <a:normAutofit fontScale="92500" lnSpcReduction="20000"/>
          </a:bodyPr>
          <a:lstStyle/>
          <a:p>
            <a:pPr lvl="0"/>
            <a:r>
              <a:rPr lang="el-GR" b="1" dirty="0" err="1" smtClean="0"/>
              <a:t>Προεκτοπιστική</a:t>
            </a:r>
            <a:r>
              <a:rPr lang="el-GR" b="1" dirty="0" smtClean="0"/>
              <a:t>  </a:t>
            </a:r>
            <a:r>
              <a:rPr lang="el-GR" b="1" dirty="0" err="1" smtClean="0"/>
              <a:t>χρονοδρομολόγηση</a:t>
            </a:r>
            <a:r>
              <a:rPr lang="el-GR" b="1" dirty="0" smtClean="0"/>
              <a:t> (</a:t>
            </a:r>
            <a:r>
              <a:rPr lang="en-US" b="1" dirty="0" smtClean="0"/>
              <a:t>preemptive scheduling</a:t>
            </a:r>
            <a:r>
              <a:rPr lang="el-GR" b="1" dirty="0" smtClean="0"/>
              <a:t>)</a:t>
            </a:r>
            <a:endParaRPr lang="el-GR" dirty="0" smtClean="0"/>
          </a:p>
          <a:p>
            <a:pPr lvl="1"/>
            <a:r>
              <a:rPr lang="el-GR" dirty="0" smtClean="0"/>
              <a:t>Πρόκειται για την περίπτωση που το </a:t>
            </a:r>
            <a:r>
              <a:rPr lang="el-GR" u="sng" dirty="0" smtClean="0"/>
              <a:t>λειτουργικό σύστημα</a:t>
            </a:r>
            <a:r>
              <a:rPr lang="el-GR" dirty="0" smtClean="0"/>
              <a:t> αποφασίσει να διακόψει την υπό εκτέλεση διεργασία, για να εκτελεστεί μία άλλη διεργασία</a:t>
            </a:r>
          </a:p>
          <a:p>
            <a:pPr lvl="1"/>
            <a:r>
              <a:rPr lang="el-GR" dirty="0" smtClean="0"/>
              <a:t>Σε αυτήν την περίπτωση η πρώτη διεργασία μετακινείται από τη φάση εκτέλεσης στη φάση ετοιμότητας, προκειμένου να συνεχίσει αργότερα την εκτέλεσή της</a:t>
            </a:r>
          </a:p>
          <a:p>
            <a:pPr lvl="0"/>
            <a:r>
              <a:rPr lang="el-GR" b="1" dirty="0" smtClean="0"/>
              <a:t>Μη-</a:t>
            </a:r>
            <a:r>
              <a:rPr lang="el-GR" b="1" dirty="0" err="1" smtClean="0"/>
              <a:t>προεκτοπιστική</a:t>
            </a:r>
            <a:r>
              <a:rPr lang="el-GR" b="1" dirty="0" smtClean="0"/>
              <a:t>  </a:t>
            </a:r>
            <a:r>
              <a:rPr lang="el-GR" b="1" dirty="0" err="1" smtClean="0"/>
              <a:t>χρονοδρομολόγηση</a:t>
            </a:r>
            <a:r>
              <a:rPr lang="el-GR" b="1" dirty="0" smtClean="0"/>
              <a:t> (</a:t>
            </a:r>
            <a:r>
              <a:rPr lang="en-US" b="1" dirty="0" smtClean="0"/>
              <a:t>Non</a:t>
            </a:r>
            <a:r>
              <a:rPr lang="el-GR" b="1" dirty="0" smtClean="0"/>
              <a:t>-</a:t>
            </a:r>
            <a:r>
              <a:rPr lang="en-US" b="1" dirty="0" smtClean="0"/>
              <a:t>preemptive scheduling</a:t>
            </a:r>
            <a:r>
              <a:rPr lang="el-GR" b="1" dirty="0" smtClean="0"/>
              <a:t>)</a:t>
            </a:r>
            <a:endParaRPr lang="el-GR" dirty="0" smtClean="0"/>
          </a:p>
          <a:p>
            <a:pPr lvl="1"/>
            <a:r>
              <a:rPr lang="el-GR" dirty="0" smtClean="0"/>
              <a:t>Σε αυτήν την περίπτωση η διεργασία που εκτελείται αποφασίζει </a:t>
            </a:r>
            <a:r>
              <a:rPr lang="el-GR" u="sng" dirty="0" smtClean="0"/>
              <a:t>μόνη της</a:t>
            </a:r>
            <a:r>
              <a:rPr lang="el-GR" dirty="0" smtClean="0"/>
              <a:t> να σταματήσει να χρησιμοποιεί την κεντρική μονάδα επεξεργασίας</a:t>
            </a:r>
          </a:p>
          <a:p>
            <a:pPr lvl="1"/>
            <a:r>
              <a:rPr lang="el-GR" dirty="0" smtClean="0"/>
              <a:t>Αυτό συνήθως συμβαίνει όταν η διεργασία πρέπει να περιμένει είσοδο από κάποιους πόρους του συστήματος, και μεταβαίνει από τη φάση εκτέλεσης στη φάση αναμονής</a:t>
            </a:r>
          </a:p>
          <a:p>
            <a:endParaRPr lang="el-G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Αλγόριθμοι </a:t>
            </a:r>
            <a:r>
              <a:rPr lang="el-GR" b="1" dirty="0" err="1" smtClean="0"/>
              <a:t>Χρονοδρομολόγησης</a:t>
            </a:r>
            <a:r>
              <a:rPr lang="el-GR" b="1" dirty="0" smtClean="0"/>
              <a:t> (1/5)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113</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Υπάρχουν διάφοροι </a:t>
            </a:r>
            <a:r>
              <a:rPr lang="el-GR" b="1" dirty="0" smtClean="0"/>
              <a:t>αλγόριθμοι </a:t>
            </a:r>
            <a:r>
              <a:rPr lang="el-GR" b="1" dirty="0" err="1" smtClean="0"/>
              <a:t>χρονοδρομολόγησης</a:t>
            </a:r>
            <a:r>
              <a:rPr lang="el-GR" b="1" dirty="0" smtClean="0"/>
              <a:t> της κεντρικής μονάδας επεξεργασίας (</a:t>
            </a:r>
            <a:r>
              <a:rPr lang="en-US" b="1" dirty="0" smtClean="0"/>
              <a:t>scheduling algorithms</a:t>
            </a:r>
            <a:r>
              <a:rPr lang="el-GR" b="1" dirty="0" smtClean="0"/>
              <a:t>)</a:t>
            </a:r>
            <a:r>
              <a:rPr lang="el-GR" dirty="0" smtClean="0"/>
              <a:t> προκειμένου να αποφασισθεί ποια διεργασία θα είναι η επόμενη που θα εκτελεστεί</a:t>
            </a:r>
          </a:p>
          <a:p>
            <a:r>
              <a:rPr lang="el-GR" dirty="0" smtClean="0"/>
              <a:t>Καθένας από αυτούς αποφασίζει με διαφορετικά κριτήρια, τα οποία κρίνει ως τα πιο σημαντικά για την επιλογή</a:t>
            </a:r>
          </a:p>
          <a:p>
            <a:r>
              <a:rPr lang="el-GR" dirty="0" smtClean="0"/>
              <a:t>Κάποιοι από τους πιο γνωστούς και δημοφιλείς αλγορίθμους είναι οι εξής: </a:t>
            </a:r>
          </a:p>
          <a:p>
            <a:pPr lvl="1"/>
            <a:r>
              <a:rPr lang="el-GR" i="1" dirty="0" smtClean="0"/>
              <a:t>Με σειρά άφιξης </a:t>
            </a:r>
          </a:p>
          <a:p>
            <a:pPr lvl="1"/>
            <a:r>
              <a:rPr lang="el-GR" i="1" dirty="0" smtClean="0"/>
              <a:t>Επιλογή μικρότερης διεργασίας </a:t>
            </a:r>
            <a:endParaRPr lang="el-GR" dirty="0" smtClean="0"/>
          </a:p>
          <a:p>
            <a:pPr lvl="1"/>
            <a:r>
              <a:rPr lang="el-GR" i="1" dirty="0" smtClean="0"/>
              <a:t>Κυκλική επιλογή</a:t>
            </a:r>
            <a:endParaRPr lang="el-GR" dirty="0" smtClean="0"/>
          </a:p>
          <a:p>
            <a:endParaRPr lang="el-G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Αλγόριθμοι </a:t>
            </a:r>
            <a:r>
              <a:rPr lang="el-GR" b="1" dirty="0" err="1" smtClean="0"/>
              <a:t>Χρονοδρομολόγησης</a:t>
            </a:r>
            <a:r>
              <a:rPr lang="el-GR" b="1" dirty="0" smtClean="0"/>
              <a:t> (2/5)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114</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Ο αλγόριθμος </a:t>
            </a:r>
            <a:r>
              <a:rPr lang="el-GR" b="1" dirty="0" smtClean="0"/>
              <a:t>Με σειρά άφιξης (</a:t>
            </a:r>
            <a:r>
              <a:rPr lang="en-US" b="1" dirty="0" smtClean="0"/>
              <a:t>first</a:t>
            </a:r>
            <a:r>
              <a:rPr lang="el-GR" b="1" dirty="0" smtClean="0"/>
              <a:t>-</a:t>
            </a:r>
            <a:r>
              <a:rPr lang="en-US" b="1" dirty="0" smtClean="0"/>
              <a:t>come first</a:t>
            </a:r>
            <a:r>
              <a:rPr lang="el-GR" b="1" dirty="0" smtClean="0"/>
              <a:t>-</a:t>
            </a:r>
            <a:r>
              <a:rPr lang="en-US" b="1" dirty="0" smtClean="0"/>
              <a:t>served</a:t>
            </a:r>
            <a:r>
              <a:rPr lang="el-GR" b="1" dirty="0" smtClean="0"/>
              <a:t>)</a:t>
            </a:r>
            <a:r>
              <a:rPr lang="el-GR" dirty="0" smtClean="0"/>
              <a:t> εξυπηρετεί της διεργασίες με τη σειρά με την οποία φτάνουν</a:t>
            </a:r>
          </a:p>
          <a:p>
            <a:r>
              <a:rPr lang="el-GR" dirty="0" smtClean="0"/>
              <a:t>Αν υποθέσουμε ότι όλες οι διεργασίες, που βρίσκονται στη φάση ετοιμότητας, έχουν τοποθετηθεί σε μία σειρά (με κάθε νέα άφιξη να τοποθετείται στο τέλος), τότε ο αλγόριθμος επιλέγει την πρώτη διεργασία κάθε φορά</a:t>
            </a:r>
          </a:p>
          <a:p>
            <a:r>
              <a:rPr lang="el-GR" dirty="0" smtClean="0"/>
              <a:t>Με άλλα λόγια, δίνει πάντα προτεραιότητα στην πιο παλιά διεργασία (σε αυτήν που περιμένει για περισσότερο χρόνο)</a:t>
            </a:r>
          </a:p>
          <a:p>
            <a:r>
              <a:rPr lang="el-GR" dirty="0" smtClean="0"/>
              <a:t>Είναι ένας δίκαιος αλγόριθμος, αφού εξυπηρετεί διατηρώντας την προτεραιότητα της κάθε διεργασίας</a:t>
            </a:r>
          </a:p>
          <a:p>
            <a:pPr lvl="1"/>
            <a:r>
              <a:rPr lang="el-GR" dirty="0" smtClean="0"/>
              <a:t>όμως μπορεί να κάνει μικρές διεργασίες (που χρειάζονται ελάχιστο χρόνο για να εκτελεστούν) να περιμένουν για πολλή ώρα</a:t>
            </a:r>
          </a:p>
          <a:p>
            <a:r>
              <a:rPr lang="el-GR" dirty="0" smtClean="0"/>
              <a:t>Ο αλγόριθμος αυτός ανήκει στην κατηγορία της Μη-</a:t>
            </a:r>
            <a:r>
              <a:rPr lang="el-GR" dirty="0" err="1" smtClean="0"/>
              <a:t>προεκτοπιστικής</a:t>
            </a:r>
            <a:r>
              <a:rPr lang="el-GR" dirty="0" smtClean="0"/>
              <a:t> </a:t>
            </a:r>
            <a:r>
              <a:rPr lang="el-GR" dirty="0" err="1" smtClean="0"/>
              <a:t>χρονοδρομολόγησης</a:t>
            </a:r>
            <a:r>
              <a:rPr lang="el-GR" dirty="0" smtClean="0"/>
              <a:t>.</a:t>
            </a:r>
          </a:p>
          <a:p>
            <a:endParaRPr lang="el-G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Αλγόριθμοι </a:t>
            </a:r>
            <a:r>
              <a:rPr lang="el-GR" b="1" dirty="0" err="1" smtClean="0"/>
              <a:t>Χρονοδρομολόγησης</a:t>
            </a:r>
            <a:r>
              <a:rPr lang="el-GR" b="1" dirty="0" smtClean="0"/>
              <a:t> (3/5)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115</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20000"/>
          </a:bodyPr>
          <a:lstStyle/>
          <a:p>
            <a:r>
              <a:rPr lang="el-GR" dirty="0" smtClean="0"/>
              <a:t>Η </a:t>
            </a:r>
            <a:r>
              <a:rPr lang="el-GR" b="1" dirty="0" smtClean="0"/>
              <a:t>Επιλογή μικρότερης διεργασίας (</a:t>
            </a:r>
            <a:r>
              <a:rPr lang="en-US" b="1" dirty="0" smtClean="0"/>
              <a:t>shortest job next</a:t>
            </a:r>
            <a:r>
              <a:rPr lang="el-GR" b="1" dirty="0" smtClean="0"/>
              <a:t>)</a:t>
            </a:r>
            <a:r>
              <a:rPr lang="el-GR" dirty="0" smtClean="0"/>
              <a:t> είναι ο αλγόριθμος που επιλέγει τη διεργασία με το λιγότερο χρόνο εκτέλεσης</a:t>
            </a:r>
          </a:p>
          <a:p>
            <a:r>
              <a:rPr lang="el-GR" dirty="0" smtClean="0"/>
              <a:t>Το λειτουργικό σύστημα, γνωρίζοντας τον τύπο της κάθε διεργασίας, μπορεί να </a:t>
            </a:r>
            <a:r>
              <a:rPr lang="el-GR" i="1" dirty="0" smtClean="0"/>
              <a:t>εκτιμήσει</a:t>
            </a:r>
            <a:r>
              <a:rPr lang="el-GR" dirty="0" smtClean="0"/>
              <a:t> πόσο χρόνο θα πάρει η εκτέλεση της κάθε διεργασίας</a:t>
            </a:r>
          </a:p>
          <a:p>
            <a:r>
              <a:rPr lang="el-GR" dirty="0" smtClean="0"/>
              <a:t>Αυτός ο αλγόριθμος δίνει προτεραιότητα στις μικρές διεργασίες προκειμένου να εκτελεστούν γρήγορα, χωρίς να χρειάζεται να περιμένουν άλλες πιο χρονοβόρες διεργασίες</a:t>
            </a:r>
          </a:p>
          <a:p>
            <a:r>
              <a:rPr lang="el-GR" dirty="0" smtClean="0"/>
              <a:t>Έχει το πλεονέκτημα ότι διεκπεραιώνει περισσότερες διεργασίες σε λιγότερο χρόνο</a:t>
            </a:r>
          </a:p>
          <a:p>
            <a:pPr lvl="1"/>
            <a:r>
              <a:rPr lang="el-GR" dirty="0" smtClean="0"/>
              <a:t>όμως το κύριο μειονέκτημά του είναι ότι οι μεγάλες διεργασίες μπορεί να περιμένουν για πολύ μεγάλο χρονικό διάστημα μέχρι να τους δοθεί ο έλεγχος της κεντρικής μονάδας επεξεργασίας</a:t>
            </a:r>
          </a:p>
          <a:p>
            <a:r>
              <a:rPr lang="el-GR" dirty="0" smtClean="0"/>
              <a:t>Ο αλγόριθμος αυτός ανήκει στην κατηγορία της Μη-</a:t>
            </a:r>
            <a:r>
              <a:rPr lang="el-GR" dirty="0" err="1" smtClean="0"/>
              <a:t>προεκτοπιστικής</a:t>
            </a:r>
            <a:r>
              <a:rPr lang="el-GR" dirty="0" smtClean="0"/>
              <a:t> </a:t>
            </a:r>
            <a:r>
              <a:rPr lang="el-GR" dirty="0" err="1" smtClean="0"/>
              <a:t>χρονοδρομολόγησης</a:t>
            </a:r>
            <a:endParaRPr lang="el-GR" dirty="0" smtClean="0"/>
          </a:p>
          <a:p>
            <a:endParaRPr lang="el-G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Αλγόριθμοι </a:t>
            </a:r>
            <a:r>
              <a:rPr lang="el-GR" b="1" dirty="0" err="1" smtClean="0"/>
              <a:t>Χρονοδρομολόγησης</a:t>
            </a:r>
            <a:r>
              <a:rPr lang="el-GR" b="1" dirty="0" smtClean="0"/>
              <a:t> (4/5)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116</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Τέλος, ο αλγόριθμος της </a:t>
            </a:r>
            <a:r>
              <a:rPr lang="el-GR" b="1" dirty="0" smtClean="0"/>
              <a:t>Κυκλικής επιλογής (</a:t>
            </a:r>
            <a:r>
              <a:rPr lang="en-US" b="1" dirty="0" smtClean="0"/>
              <a:t>round robin</a:t>
            </a:r>
            <a:r>
              <a:rPr lang="el-GR" b="1" dirty="0" smtClean="0"/>
              <a:t>)</a:t>
            </a:r>
            <a:r>
              <a:rPr lang="el-GR" dirty="0" smtClean="0"/>
              <a:t> διανέμει τον ίδιο χρόνο σε όλες τις διεργασίες, οι οποίες εκτελούνται κυκλικά μέχρι να ολοκληρωθούν</a:t>
            </a:r>
          </a:p>
          <a:p>
            <a:r>
              <a:rPr lang="el-GR" dirty="0" smtClean="0"/>
              <a:t>Συγκεκριμένα, επιλέγει αρχικά το χρόνο που θα δοθεί σε κάθε διεργασία</a:t>
            </a:r>
          </a:p>
          <a:p>
            <a:r>
              <a:rPr lang="el-GR" dirty="0" smtClean="0"/>
              <a:t>Στη συνέχεια, και έχοντας τοποθετηθεί όλες οι διεργασίες σε μία σειρά, επιλέγεται η πρώτη διεργασία και αρχίζει να εκτελείται για τον καθορισμένο χρόνο</a:t>
            </a:r>
          </a:p>
          <a:p>
            <a:r>
              <a:rPr lang="el-GR" dirty="0" smtClean="0"/>
              <a:t>Μόλις αυτός ο χρόνος παρέλθει, η διεργασία μεταβαίνει από τη φάση εκτέλεσης στη φάση ετοιμότητας και τοποθετείται στο τέλος της σειράς</a:t>
            </a:r>
          </a:p>
          <a:p>
            <a:r>
              <a:rPr lang="el-GR" dirty="0" smtClean="0"/>
              <a:t>Η επόμενη διεργασία επιλέγεται, η οποία μεταχειρίζεται με τον ίδιο ακριβώς τρόπο</a:t>
            </a:r>
          </a:p>
          <a:p>
            <a:r>
              <a:rPr lang="el-GR" dirty="0" smtClean="0"/>
              <a:t>Όταν φυσικά μία διεργασία ολοκληρωθεί απομακρύνεται από τη σειρά των διεργασιών</a:t>
            </a:r>
          </a:p>
          <a:p>
            <a:endParaRPr lang="el-G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Αλγόριθμοι </a:t>
            </a:r>
            <a:r>
              <a:rPr lang="el-GR" b="1" dirty="0" err="1" smtClean="0"/>
              <a:t>Χρονοδρομολόγησης</a:t>
            </a:r>
            <a:r>
              <a:rPr lang="el-GR" b="1" dirty="0" smtClean="0"/>
              <a:t> (5/5)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117</a:t>
            </a:fld>
            <a:endParaRPr lang="el-GR"/>
          </a:p>
        </p:txBody>
      </p:sp>
      <p:sp>
        <p:nvSpPr>
          <p:cNvPr id="5" name="4 - Θέση περιεχομένου"/>
          <p:cNvSpPr>
            <a:spLocks noGrp="1"/>
          </p:cNvSpPr>
          <p:nvPr>
            <p:ph sz="quarter" idx="1"/>
          </p:nvPr>
        </p:nvSpPr>
        <p:spPr/>
        <p:txBody>
          <a:bodyPr>
            <a:normAutofit fontScale="85000" lnSpcReduction="10000"/>
          </a:bodyPr>
          <a:lstStyle/>
          <a:p>
            <a:r>
              <a:rPr lang="el-GR" dirty="0" smtClean="0"/>
              <a:t>Ο αλγόριθμος αυτός έχει το πλεονέκτημα ότι είναι δίκαιος, αφού διατηρεί μία σειρά εκτέλεσης, και παράλληλα, δίνει σε όλες τις διεργασίες την ευκαιρία να εκτελεστούν</a:t>
            </a:r>
          </a:p>
          <a:p>
            <a:r>
              <a:rPr lang="el-GR" dirty="0" smtClean="0"/>
              <a:t>Δηλαδή, τόσο οι μικρές διεργασίες δεν είναι υποχρεωμένες να περιμένουν να ολοκληρωθεί η εκτέλεση μεγάλων διεργασιών που ενδεχομένως προηγούνται, όσο και οι μεγάλες διεργασίες δεν περιμένουν επ’ αόριστον τις μικρές διεργασίες να ολοκληρωθούν</a:t>
            </a:r>
          </a:p>
          <a:p>
            <a:r>
              <a:rPr lang="el-GR" dirty="0" smtClean="0"/>
              <a:t>Η επιβάρυνση αυτού του αλγορίθμου είναι η πολυπλοκότητα υλοποίησης σε σχέση με την απλότητα των δύο προηγούμενων αλγορίθμων</a:t>
            </a:r>
          </a:p>
          <a:p>
            <a:r>
              <a:rPr lang="el-GR" dirty="0" smtClean="0"/>
              <a:t>Ο αλγόριθμος αυτός ανήκει στην κατηγορία της </a:t>
            </a:r>
            <a:r>
              <a:rPr lang="el-GR" dirty="0" err="1" smtClean="0"/>
              <a:t>Προεκτοπιστικής</a:t>
            </a:r>
            <a:r>
              <a:rPr lang="el-GR" dirty="0" smtClean="0"/>
              <a:t> </a:t>
            </a:r>
            <a:r>
              <a:rPr lang="el-GR" smtClean="0"/>
              <a:t>χρονοδρομολόγησης</a:t>
            </a:r>
            <a:endParaRPr lang="el-GR" dirty="0" smtClean="0"/>
          </a:p>
          <a:p>
            <a:endParaRPr lang="el-G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Παράδειγμα</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118</a:t>
            </a:fld>
            <a:endParaRPr lang="el-GR"/>
          </a:p>
        </p:txBody>
      </p:sp>
      <p:sp>
        <p:nvSpPr>
          <p:cNvPr id="5" name="4 - Θέση περιεχομένου"/>
          <p:cNvSpPr>
            <a:spLocks noGrp="1"/>
          </p:cNvSpPr>
          <p:nvPr>
            <p:ph sz="quarter" idx="1"/>
          </p:nvPr>
        </p:nvSpPr>
        <p:spPr>
          <a:xfrm>
            <a:off x="301752" y="1527048"/>
            <a:ext cx="5278360" cy="1613920"/>
          </a:xfrm>
        </p:spPr>
        <p:txBody>
          <a:bodyPr>
            <a:noAutofit/>
          </a:bodyPr>
          <a:lstStyle/>
          <a:p>
            <a:r>
              <a:rPr lang="el-GR" sz="2000" dirty="0" smtClean="0"/>
              <a:t>Έστω 5 διεργασίες οι οποίες βρίσκονται σε φάση ετοιμότητας. Η σειρά άφιξής τους είναι </a:t>
            </a:r>
            <a:r>
              <a:rPr lang="en-US" sz="2000" dirty="0" smtClean="0"/>
              <a:t>p</a:t>
            </a:r>
            <a:r>
              <a:rPr lang="el-GR" sz="2000" dirty="0" smtClean="0"/>
              <a:t>1 </a:t>
            </a:r>
            <a:r>
              <a:rPr lang="en-US" sz="2000" dirty="0" smtClean="0">
                <a:sym typeface="Wingdings"/>
              </a:rPr>
              <a:t></a:t>
            </a:r>
            <a:r>
              <a:rPr lang="en-US" sz="2000" dirty="0" smtClean="0"/>
              <a:t> p</a:t>
            </a:r>
            <a:r>
              <a:rPr lang="el-GR" sz="2000" dirty="0" smtClean="0"/>
              <a:t>2 </a:t>
            </a:r>
            <a:r>
              <a:rPr lang="en-US" sz="2000" dirty="0" smtClean="0">
                <a:sym typeface="Wingdings"/>
              </a:rPr>
              <a:t></a:t>
            </a:r>
            <a:r>
              <a:rPr lang="en-US" sz="2000" dirty="0" smtClean="0"/>
              <a:t> p</a:t>
            </a:r>
            <a:r>
              <a:rPr lang="el-GR" sz="2000" dirty="0" smtClean="0"/>
              <a:t>3 </a:t>
            </a:r>
            <a:r>
              <a:rPr lang="en-US" sz="2000" dirty="0" smtClean="0">
                <a:sym typeface="Wingdings"/>
              </a:rPr>
              <a:t></a:t>
            </a:r>
            <a:r>
              <a:rPr lang="en-US" sz="2000" dirty="0" smtClean="0"/>
              <a:t> p</a:t>
            </a:r>
            <a:r>
              <a:rPr lang="el-GR" sz="2000" dirty="0" smtClean="0"/>
              <a:t>4 </a:t>
            </a:r>
            <a:r>
              <a:rPr lang="en-US" sz="2000" dirty="0" smtClean="0">
                <a:sym typeface="Wingdings"/>
              </a:rPr>
              <a:t></a:t>
            </a:r>
            <a:r>
              <a:rPr lang="en-US" sz="2000" dirty="0" smtClean="0"/>
              <a:t> p</a:t>
            </a:r>
            <a:r>
              <a:rPr lang="el-GR" sz="2000" dirty="0" smtClean="0"/>
              <a:t>5 </a:t>
            </a:r>
          </a:p>
          <a:p>
            <a:r>
              <a:rPr lang="el-GR" sz="2000" dirty="0" smtClean="0"/>
              <a:t>Οι χρόνοι εξυπηρέτησης για κάθε μία δίνονται στον πίνακα:</a:t>
            </a:r>
          </a:p>
          <a:p>
            <a:endParaRPr lang="el-GR" sz="2000" dirty="0"/>
          </a:p>
        </p:txBody>
      </p:sp>
      <p:sp>
        <p:nvSpPr>
          <p:cNvPr id="6" name="4 - Θέση περιεχομένου"/>
          <p:cNvSpPr txBox="1">
            <a:spLocks/>
          </p:cNvSpPr>
          <p:nvPr/>
        </p:nvSpPr>
        <p:spPr>
          <a:xfrm>
            <a:off x="323528" y="3284984"/>
            <a:ext cx="3829816" cy="864096"/>
          </a:xfrm>
          <a:prstGeom prst="rect">
            <a:avLst/>
          </a:prstGeom>
        </p:spPr>
        <p:txBody>
          <a:bodyPr vert="horz">
            <a:normAutofit fontScale="85000" lnSpcReduction="20000"/>
          </a:bodyPr>
          <a:lstStyle/>
          <a:p>
            <a:r>
              <a:rPr lang="el-GR" sz="2400" dirty="0" smtClean="0"/>
              <a:t>Εξυπηρέτηση των διεργασιών με βάση τον αλγόριθμο </a:t>
            </a:r>
          </a:p>
          <a:p>
            <a:r>
              <a:rPr lang="el-GR" sz="2400" b="1" dirty="0" smtClean="0"/>
              <a:t>Με σειρά άφιξης</a:t>
            </a:r>
            <a:r>
              <a:rPr lang="el-GR" sz="2400" dirty="0" smtClean="0"/>
              <a:t>:</a:t>
            </a:r>
            <a:endParaRPr lang="el-GR" sz="2400" dirty="0"/>
          </a:p>
        </p:txBody>
      </p:sp>
      <p:graphicFrame>
        <p:nvGraphicFramePr>
          <p:cNvPr id="7" name="6 - Πίνακας"/>
          <p:cNvGraphicFramePr>
            <a:graphicFrameLocks noGrp="1"/>
          </p:cNvGraphicFramePr>
          <p:nvPr/>
        </p:nvGraphicFramePr>
        <p:xfrm>
          <a:off x="5652120" y="1556792"/>
          <a:ext cx="3101633" cy="1717548"/>
        </p:xfrm>
        <a:graphic>
          <a:graphicData uri="http://schemas.openxmlformats.org/drawingml/2006/table">
            <a:tbl>
              <a:tblPr/>
              <a:tblGrid>
                <a:gridCol w="1436179"/>
                <a:gridCol w="1665454"/>
              </a:tblGrid>
              <a:tr h="477770">
                <a:tc>
                  <a:txBody>
                    <a:bodyPr/>
                    <a:lstStyle/>
                    <a:p>
                      <a:pPr algn="ctr">
                        <a:lnSpc>
                          <a:spcPct val="115000"/>
                        </a:lnSpc>
                        <a:spcAft>
                          <a:spcPts val="1000"/>
                        </a:spcAft>
                      </a:pPr>
                      <a:r>
                        <a:rPr lang="el-GR" sz="1400" b="1" dirty="0">
                          <a:latin typeface="Times New Roman"/>
                          <a:ea typeface="Calibri"/>
                          <a:cs typeface="Times New Roman"/>
                        </a:rPr>
                        <a:t>Διεργασία</a:t>
                      </a:r>
                      <a:endParaRPr lang="el-GR" sz="1200" dirty="0">
                        <a:latin typeface="Calibri"/>
                        <a:ea typeface="Calibri"/>
                        <a:cs typeface="Times New Roman"/>
                      </a:endParaRPr>
                    </a:p>
                  </a:txBody>
                  <a:tcPr marL="68580" marR="68580" marT="0" marB="0" anchor="ctr">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c>
                  <a:txBody>
                    <a:bodyPr/>
                    <a:lstStyle/>
                    <a:p>
                      <a:pPr algn="ctr">
                        <a:lnSpc>
                          <a:spcPct val="115000"/>
                        </a:lnSpc>
                        <a:spcAft>
                          <a:spcPts val="1000"/>
                        </a:spcAft>
                      </a:pPr>
                      <a:r>
                        <a:rPr lang="el-GR" sz="1400" b="1" dirty="0">
                          <a:latin typeface="Times New Roman"/>
                          <a:ea typeface="Calibri"/>
                          <a:cs typeface="Times New Roman"/>
                        </a:rPr>
                        <a:t>Χρόνος Εξυπηρέτησης</a:t>
                      </a:r>
                      <a:endParaRPr lang="el-GR" sz="1200" dirty="0">
                        <a:latin typeface="Calibri"/>
                        <a:ea typeface="Calibri"/>
                        <a:cs typeface="Times New Roman"/>
                      </a:endParaRPr>
                    </a:p>
                  </a:txBody>
                  <a:tcPr marL="68580" marR="68580" marT="0" marB="0" anchor="ctr">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r>
              <a:tr h="238885">
                <a:tc>
                  <a:txBody>
                    <a:bodyPr/>
                    <a:lstStyle/>
                    <a:p>
                      <a:pPr algn="ctr">
                        <a:lnSpc>
                          <a:spcPct val="115000"/>
                        </a:lnSpc>
                        <a:spcAft>
                          <a:spcPts val="1000"/>
                        </a:spcAft>
                      </a:pPr>
                      <a:r>
                        <a:rPr lang="en-US" sz="1400">
                          <a:latin typeface="Times New Roman"/>
                          <a:ea typeface="Calibri"/>
                          <a:cs typeface="Times New Roman"/>
                        </a:rPr>
                        <a:t>p1</a:t>
                      </a:r>
                      <a:endParaRPr lang="el-GR" sz="1200">
                        <a:latin typeface="Calibri"/>
                        <a:ea typeface="Calibri"/>
                        <a:cs typeface="Times New Roman"/>
                      </a:endParaRPr>
                    </a:p>
                  </a:txBody>
                  <a:tcPr marL="68580" marR="68580" marT="0" marB="0">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c>
                  <a:txBody>
                    <a:bodyPr/>
                    <a:lstStyle/>
                    <a:p>
                      <a:pPr algn="ctr">
                        <a:lnSpc>
                          <a:spcPct val="115000"/>
                        </a:lnSpc>
                        <a:spcAft>
                          <a:spcPts val="1000"/>
                        </a:spcAft>
                      </a:pPr>
                      <a:r>
                        <a:rPr lang="en-US" sz="1400" dirty="0">
                          <a:latin typeface="Times New Roman"/>
                          <a:ea typeface="Calibri"/>
                          <a:cs typeface="Times New Roman"/>
                        </a:rPr>
                        <a:t>140</a:t>
                      </a:r>
                      <a:endParaRPr lang="el-GR" sz="1200" dirty="0">
                        <a:latin typeface="Calibri"/>
                        <a:ea typeface="Calibri"/>
                        <a:cs typeface="Times New Roman"/>
                      </a:endParaRPr>
                    </a:p>
                  </a:txBody>
                  <a:tcPr marL="68580" marR="68580" marT="0" marB="0">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r>
              <a:tr h="238885">
                <a:tc>
                  <a:txBody>
                    <a:bodyPr/>
                    <a:lstStyle/>
                    <a:p>
                      <a:pPr algn="ctr">
                        <a:lnSpc>
                          <a:spcPct val="115000"/>
                        </a:lnSpc>
                        <a:spcAft>
                          <a:spcPts val="1000"/>
                        </a:spcAft>
                      </a:pPr>
                      <a:r>
                        <a:rPr lang="en-US" sz="1400">
                          <a:latin typeface="Times New Roman"/>
                          <a:ea typeface="Calibri"/>
                          <a:cs typeface="Times New Roman"/>
                        </a:rPr>
                        <a:t>p2</a:t>
                      </a:r>
                      <a:endParaRPr lang="el-GR" sz="1200">
                        <a:latin typeface="Calibri"/>
                        <a:ea typeface="Calibri"/>
                        <a:cs typeface="Times New Roman"/>
                      </a:endParaRPr>
                    </a:p>
                  </a:txBody>
                  <a:tcPr marL="68580" marR="68580" marT="0" marB="0">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c>
                  <a:txBody>
                    <a:bodyPr/>
                    <a:lstStyle/>
                    <a:p>
                      <a:pPr algn="ctr">
                        <a:lnSpc>
                          <a:spcPct val="115000"/>
                        </a:lnSpc>
                        <a:spcAft>
                          <a:spcPts val="1000"/>
                        </a:spcAft>
                      </a:pPr>
                      <a:r>
                        <a:rPr lang="en-US" sz="1400" dirty="0">
                          <a:latin typeface="Times New Roman"/>
                          <a:ea typeface="Calibri"/>
                          <a:cs typeface="Times New Roman"/>
                        </a:rPr>
                        <a:t>75</a:t>
                      </a:r>
                      <a:endParaRPr lang="el-GR" sz="1200" dirty="0">
                        <a:latin typeface="Calibri"/>
                        <a:ea typeface="Calibri"/>
                        <a:cs typeface="Times New Roman"/>
                      </a:endParaRPr>
                    </a:p>
                  </a:txBody>
                  <a:tcPr marL="68580" marR="68580" marT="0" marB="0">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r>
              <a:tr h="238885">
                <a:tc>
                  <a:txBody>
                    <a:bodyPr/>
                    <a:lstStyle/>
                    <a:p>
                      <a:pPr algn="ctr">
                        <a:lnSpc>
                          <a:spcPct val="115000"/>
                        </a:lnSpc>
                        <a:spcAft>
                          <a:spcPts val="1000"/>
                        </a:spcAft>
                      </a:pPr>
                      <a:r>
                        <a:rPr lang="en-US" sz="1400">
                          <a:latin typeface="Times New Roman"/>
                          <a:ea typeface="Calibri"/>
                          <a:cs typeface="Times New Roman"/>
                        </a:rPr>
                        <a:t>p3</a:t>
                      </a:r>
                      <a:endParaRPr lang="el-GR" sz="1200">
                        <a:latin typeface="Calibri"/>
                        <a:ea typeface="Calibri"/>
                        <a:cs typeface="Times New Roman"/>
                      </a:endParaRPr>
                    </a:p>
                  </a:txBody>
                  <a:tcPr marL="68580" marR="68580" marT="0" marB="0">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c>
                  <a:txBody>
                    <a:bodyPr/>
                    <a:lstStyle/>
                    <a:p>
                      <a:pPr algn="ctr">
                        <a:lnSpc>
                          <a:spcPct val="115000"/>
                        </a:lnSpc>
                        <a:spcAft>
                          <a:spcPts val="1000"/>
                        </a:spcAft>
                      </a:pPr>
                      <a:r>
                        <a:rPr lang="en-US" sz="1400" dirty="0">
                          <a:latin typeface="Times New Roman"/>
                          <a:ea typeface="Calibri"/>
                          <a:cs typeface="Times New Roman"/>
                        </a:rPr>
                        <a:t>320</a:t>
                      </a:r>
                      <a:endParaRPr lang="el-GR" sz="1200" dirty="0">
                        <a:latin typeface="Calibri"/>
                        <a:ea typeface="Calibri"/>
                        <a:cs typeface="Times New Roman"/>
                      </a:endParaRPr>
                    </a:p>
                  </a:txBody>
                  <a:tcPr marL="68580" marR="68580" marT="0" marB="0">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r>
              <a:tr h="238885">
                <a:tc>
                  <a:txBody>
                    <a:bodyPr/>
                    <a:lstStyle/>
                    <a:p>
                      <a:pPr algn="ctr">
                        <a:lnSpc>
                          <a:spcPct val="115000"/>
                        </a:lnSpc>
                        <a:spcAft>
                          <a:spcPts val="1000"/>
                        </a:spcAft>
                      </a:pPr>
                      <a:r>
                        <a:rPr lang="en-US" sz="1400">
                          <a:latin typeface="Times New Roman"/>
                          <a:ea typeface="Calibri"/>
                          <a:cs typeface="Times New Roman"/>
                        </a:rPr>
                        <a:t>p4</a:t>
                      </a:r>
                      <a:endParaRPr lang="el-GR" sz="1200">
                        <a:latin typeface="Calibri"/>
                        <a:ea typeface="Calibri"/>
                        <a:cs typeface="Times New Roman"/>
                      </a:endParaRPr>
                    </a:p>
                  </a:txBody>
                  <a:tcPr marL="68580" marR="68580" marT="0" marB="0">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c>
                  <a:txBody>
                    <a:bodyPr/>
                    <a:lstStyle/>
                    <a:p>
                      <a:pPr algn="ctr">
                        <a:lnSpc>
                          <a:spcPct val="115000"/>
                        </a:lnSpc>
                        <a:spcAft>
                          <a:spcPts val="1000"/>
                        </a:spcAft>
                      </a:pPr>
                      <a:r>
                        <a:rPr lang="en-US" sz="1400" dirty="0">
                          <a:latin typeface="Times New Roman"/>
                          <a:ea typeface="Calibri"/>
                          <a:cs typeface="Times New Roman"/>
                        </a:rPr>
                        <a:t>280</a:t>
                      </a:r>
                      <a:endParaRPr lang="el-GR" sz="1200" dirty="0">
                        <a:latin typeface="Calibri"/>
                        <a:ea typeface="Calibri"/>
                        <a:cs typeface="Times New Roman"/>
                      </a:endParaRPr>
                    </a:p>
                  </a:txBody>
                  <a:tcPr marL="68580" marR="68580" marT="0" marB="0">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r>
              <a:tr h="238885">
                <a:tc>
                  <a:txBody>
                    <a:bodyPr/>
                    <a:lstStyle/>
                    <a:p>
                      <a:pPr algn="ctr">
                        <a:lnSpc>
                          <a:spcPct val="115000"/>
                        </a:lnSpc>
                        <a:spcAft>
                          <a:spcPts val="1000"/>
                        </a:spcAft>
                      </a:pPr>
                      <a:r>
                        <a:rPr lang="en-US" sz="1400">
                          <a:latin typeface="Times New Roman"/>
                          <a:ea typeface="Calibri"/>
                          <a:cs typeface="Times New Roman"/>
                        </a:rPr>
                        <a:t>p5</a:t>
                      </a:r>
                      <a:endParaRPr lang="el-GR" sz="1200">
                        <a:latin typeface="Calibri"/>
                        <a:ea typeface="Calibri"/>
                        <a:cs typeface="Times New Roman"/>
                      </a:endParaRPr>
                    </a:p>
                  </a:txBody>
                  <a:tcPr marL="68580" marR="68580" marT="0" marB="0">
                    <a:lnL w="12700" cap="flat" cmpd="sng" algn="ctr">
                      <a:solidFill>
                        <a:srgbClr val="F9B074"/>
                      </a:solidFill>
                      <a:prstDash val="solid"/>
                      <a:round/>
                      <a:headEnd type="none" w="med" len="med"/>
                      <a:tailEnd type="none" w="med" len="med"/>
                    </a:lnL>
                    <a:lnR>
                      <a:noFill/>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c>
                  <a:txBody>
                    <a:bodyPr/>
                    <a:lstStyle/>
                    <a:p>
                      <a:pPr algn="ctr">
                        <a:lnSpc>
                          <a:spcPct val="115000"/>
                        </a:lnSpc>
                        <a:spcAft>
                          <a:spcPts val="1000"/>
                        </a:spcAft>
                      </a:pPr>
                      <a:r>
                        <a:rPr lang="en-US" sz="1400" dirty="0">
                          <a:latin typeface="Times New Roman"/>
                          <a:ea typeface="Calibri"/>
                          <a:cs typeface="Times New Roman"/>
                        </a:rPr>
                        <a:t>125</a:t>
                      </a:r>
                      <a:endParaRPr lang="el-GR" sz="1200" dirty="0">
                        <a:latin typeface="Calibri"/>
                        <a:ea typeface="Calibri"/>
                        <a:cs typeface="Times New Roman"/>
                      </a:endParaRPr>
                    </a:p>
                  </a:txBody>
                  <a:tcPr marL="68580" marR="68580" marT="0" marB="0">
                    <a:lnL>
                      <a:noFill/>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4D0"/>
                    </a:solidFill>
                  </a:tcPr>
                </a:tc>
              </a:tr>
            </a:tbl>
          </a:graphicData>
        </a:graphic>
      </p:graphicFrame>
      <p:sp>
        <p:nvSpPr>
          <p:cNvPr id="8" name="4 - Θέση περιεχομένου"/>
          <p:cNvSpPr txBox="1">
            <a:spLocks/>
          </p:cNvSpPr>
          <p:nvPr/>
        </p:nvSpPr>
        <p:spPr>
          <a:xfrm>
            <a:off x="323528" y="4191344"/>
            <a:ext cx="3888432" cy="965848"/>
          </a:xfrm>
          <a:prstGeom prst="rect">
            <a:avLst/>
          </a:prstGeom>
        </p:spPr>
        <p:txBody>
          <a:bodyPr vert="horz">
            <a:normAutofit lnSpcReduction="10000"/>
          </a:bodyPr>
          <a:lstStyle/>
          <a:p>
            <a:r>
              <a:rPr lang="el-GR" sz="2000" dirty="0" smtClean="0"/>
              <a:t>Εξυπηρέτηση των διεργασιών με βάση τον αλγόριθμο </a:t>
            </a:r>
            <a:r>
              <a:rPr lang="el-GR" sz="2000" b="1" dirty="0" smtClean="0"/>
              <a:t>Επιλογή μικρότερης διεργασίας</a:t>
            </a:r>
            <a:r>
              <a:rPr lang="el-GR" sz="2000" dirty="0" smtClean="0"/>
              <a:t>:</a:t>
            </a:r>
            <a:endParaRPr lang="el-GR" sz="2000" dirty="0"/>
          </a:p>
        </p:txBody>
      </p:sp>
      <p:sp>
        <p:nvSpPr>
          <p:cNvPr id="9" name="4 - Θέση περιεχομένου"/>
          <p:cNvSpPr txBox="1">
            <a:spLocks/>
          </p:cNvSpPr>
          <p:nvPr/>
        </p:nvSpPr>
        <p:spPr>
          <a:xfrm>
            <a:off x="323528" y="5127448"/>
            <a:ext cx="3168352" cy="1253880"/>
          </a:xfrm>
          <a:prstGeom prst="rect">
            <a:avLst/>
          </a:prstGeom>
        </p:spPr>
        <p:txBody>
          <a:bodyPr vert="horz">
            <a:normAutofit lnSpcReduction="10000"/>
          </a:bodyPr>
          <a:lstStyle/>
          <a:p>
            <a:r>
              <a:rPr lang="el-GR" sz="2000" dirty="0" smtClean="0"/>
              <a:t>Εξυπηρέτηση των διεργασιών με βάση τον αλγόριθμο </a:t>
            </a:r>
            <a:r>
              <a:rPr lang="el-GR" sz="2000" b="1" dirty="0" smtClean="0"/>
              <a:t>Κυκλικής επιλογής</a:t>
            </a:r>
            <a:r>
              <a:rPr lang="el-GR" sz="2000" dirty="0" smtClean="0"/>
              <a:t>:</a:t>
            </a:r>
            <a:endParaRPr lang="el-GR" sz="2000" dirty="0"/>
          </a:p>
        </p:txBody>
      </p:sp>
      <p:pic>
        <p:nvPicPr>
          <p:cNvPr id="10" name="9 - Εικόνα" descr="c10p336b"/>
          <p:cNvPicPr/>
          <p:nvPr/>
        </p:nvPicPr>
        <p:blipFill>
          <a:blip r:embed="rId2" cstate="print"/>
          <a:srcRect/>
          <a:stretch>
            <a:fillRect/>
          </a:stretch>
        </p:blipFill>
        <p:spPr bwMode="auto">
          <a:xfrm>
            <a:off x="4139952" y="3356992"/>
            <a:ext cx="4771802" cy="648072"/>
          </a:xfrm>
          <a:prstGeom prst="rect">
            <a:avLst/>
          </a:prstGeom>
          <a:noFill/>
          <a:ln w="9525">
            <a:noFill/>
            <a:miter lim="800000"/>
            <a:headEnd/>
            <a:tailEnd/>
          </a:ln>
        </p:spPr>
      </p:pic>
      <p:pic>
        <p:nvPicPr>
          <p:cNvPr id="11" name="10 - Εικόνα" descr="c10p337"/>
          <p:cNvPicPr/>
          <p:nvPr/>
        </p:nvPicPr>
        <p:blipFill>
          <a:blip r:embed="rId3" cstate="print"/>
          <a:srcRect/>
          <a:stretch>
            <a:fillRect/>
          </a:stretch>
        </p:blipFill>
        <p:spPr bwMode="auto">
          <a:xfrm>
            <a:off x="4211960" y="4221088"/>
            <a:ext cx="4680520" cy="699517"/>
          </a:xfrm>
          <a:prstGeom prst="rect">
            <a:avLst/>
          </a:prstGeom>
          <a:noFill/>
          <a:ln w="9525">
            <a:noFill/>
            <a:miter lim="800000"/>
            <a:headEnd/>
            <a:tailEnd/>
          </a:ln>
        </p:spPr>
      </p:pic>
      <p:pic>
        <p:nvPicPr>
          <p:cNvPr id="12" name="Picture 4" descr="c10p339"/>
          <p:cNvPicPr preferRelativeResize="0">
            <a:picLocks noChangeAspect="1" noChangeArrowheads="1"/>
          </p:cNvPicPr>
          <p:nvPr/>
        </p:nvPicPr>
        <p:blipFill>
          <a:blip r:embed="rId4" cstate="print"/>
          <a:srcRect/>
          <a:stretch>
            <a:fillRect/>
          </a:stretch>
        </p:blipFill>
        <p:spPr bwMode="auto">
          <a:xfrm>
            <a:off x="3347864" y="5193778"/>
            <a:ext cx="5544616" cy="1026781"/>
          </a:xfrm>
          <a:prstGeom prst="rect">
            <a:avLst/>
          </a:prstGeom>
          <a:noFill/>
          <a:ln w="9525">
            <a:noFill/>
            <a:miter lim="800000"/>
            <a:headEnd/>
            <a:tailEnd/>
          </a:ln>
        </p:spPr>
      </p:pic>
      <p:sp>
        <p:nvSpPr>
          <p:cNvPr id="13" name="Text Box 5"/>
          <p:cNvSpPr txBox="1">
            <a:spLocks noChangeArrowheads="1"/>
          </p:cNvSpPr>
          <p:nvPr/>
        </p:nvSpPr>
        <p:spPr bwMode="auto">
          <a:xfrm>
            <a:off x="3347864" y="6093296"/>
            <a:ext cx="6553200" cy="336550"/>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spcBef>
                <a:spcPct val="50000"/>
              </a:spcBef>
            </a:pPr>
            <a:r>
              <a:rPr lang="el-GR" sz="1600" b="1" dirty="0">
                <a:latin typeface="Times" pitchFamily="18" charset="0"/>
              </a:rPr>
              <a:t>Χρόνος εκτέλεσης διεργασίας ανά κύκλο: 50 χρονικές μονάδες</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Σύστημα Αρχείων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119</a:t>
            </a:fld>
            <a:endParaRPr lang="el-GR"/>
          </a:p>
        </p:txBody>
      </p:sp>
      <p:sp>
        <p:nvSpPr>
          <p:cNvPr id="5" name="4 - Θέση περιεχομένου"/>
          <p:cNvSpPr>
            <a:spLocks noGrp="1"/>
          </p:cNvSpPr>
          <p:nvPr>
            <p:ph sz="quarter" idx="1"/>
          </p:nvPr>
        </p:nvSpPr>
        <p:spPr>
          <a:xfrm>
            <a:off x="301752" y="1527048"/>
            <a:ext cx="8590728" cy="4854280"/>
          </a:xfrm>
        </p:spPr>
        <p:txBody>
          <a:bodyPr>
            <a:normAutofit fontScale="77500" lnSpcReduction="20000"/>
          </a:bodyPr>
          <a:lstStyle/>
          <a:p>
            <a:r>
              <a:rPr lang="el-GR" dirty="0" smtClean="0"/>
              <a:t>Η κύρια μνήμη είναι η μνήμη που διατηρεί τα προγράμματα που εκτελούνται και τα δεδομένα τους</a:t>
            </a:r>
          </a:p>
          <a:p>
            <a:pPr lvl="1"/>
            <a:r>
              <a:rPr lang="el-GR" dirty="0" smtClean="0"/>
              <a:t>Όλες οι πληροφορίες αποθηκεύονται προσωρινά και χάνονται όταν σταματήσει η παροχή ηλεκτρικού ρεύματος</a:t>
            </a:r>
          </a:p>
          <a:p>
            <a:r>
              <a:rPr lang="el-GR" dirty="0" smtClean="0"/>
              <a:t>Σε αντίθεση, η δευτερεύουσα μνήμη διατηρεί τις πληροφορίες ακόμα και μετά τη διακοπή του ηλεκτρικού ρεύματος</a:t>
            </a:r>
          </a:p>
          <a:p>
            <a:pPr lvl="1"/>
            <a:r>
              <a:rPr lang="el-GR" dirty="0" smtClean="0"/>
              <a:t>Επίσης, έχει τη δυνατότητα αποθήκευσης μεγάλου όγκου δεδομένων</a:t>
            </a:r>
          </a:p>
          <a:p>
            <a:pPr lvl="1"/>
            <a:r>
              <a:rPr lang="el-GR" dirty="0" smtClean="0"/>
              <a:t>Έτσι, η δευτερεύουσα μνήμη είναι αυτή που χρησιμοποιείται για τη μόνιμη αποθήκευση των δεδομένων μας, με επικρατέστερη συσκευή τον σκληρό δίσκο</a:t>
            </a:r>
          </a:p>
          <a:p>
            <a:r>
              <a:rPr lang="el-GR" dirty="0" smtClean="0"/>
              <a:t> Τα δεδομένα και οι πληροφορίες μας αποθηκεύονται σε δίσκους οργανωμένες σε μονάδες που ονομάζονται αρχεία</a:t>
            </a:r>
          </a:p>
          <a:p>
            <a:r>
              <a:rPr lang="el-GR" dirty="0" smtClean="0"/>
              <a:t>Το </a:t>
            </a:r>
            <a:r>
              <a:rPr lang="el-GR" b="1" dirty="0" smtClean="0"/>
              <a:t>αρχείο (</a:t>
            </a:r>
            <a:r>
              <a:rPr lang="en-US" b="1" dirty="0" smtClean="0"/>
              <a:t>file</a:t>
            </a:r>
            <a:r>
              <a:rPr lang="el-GR" b="1" dirty="0" smtClean="0"/>
              <a:t>)</a:t>
            </a:r>
            <a:r>
              <a:rPr lang="el-GR" dirty="0" smtClean="0"/>
              <a:t> είναι μία συλλογή δεδομένων που σχετίζονται μεταξύ τους</a:t>
            </a:r>
          </a:p>
          <a:p>
            <a:r>
              <a:rPr lang="el-GR" dirty="0" smtClean="0"/>
              <a:t>Πρόκειται για έναν μηχανισμό που χρησιμοποιούμε για να οργανώσουμε τα δεδομένα μας στη δευτερεύουσα μνήμη</a:t>
            </a:r>
          </a:p>
          <a:p>
            <a:pPr lvl="1"/>
            <a:r>
              <a:rPr lang="el-GR" dirty="0" smtClean="0"/>
              <a:t>Καθώς όλες οι πληροφορίες βρίσκονται μέσα σε αρχεία, η οργάνωσή τους επιτυγχάνει έναν ομοιόμορφο τρόπο παρουσίασης</a:t>
            </a:r>
          </a:p>
          <a:p>
            <a:pPr lvl="1"/>
            <a:r>
              <a:rPr lang="el-GR" dirty="0" smtClean="0"/>
              <a:t>Κάθε αρχείο έχει ένα μοναδικό όνομα που το διακρίνει από τα υπόλοιπα</a:t>
            </a:r>
          </a:p>
          <a:p>
            <a:endParaRPr lang="el-G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Κατηγοριοποίηση συσκευών επιλογής</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a:t>
            </a:fld>
            <a:endParaRPr lang="el-GR"/>
          </a:p>
        </p:txBody>
      </p:sp>
      <p:graphicFrame>
        <p:nvGraphicFramePr>
          <p:cNvPr id="6" name="5 - Πίνακας"/>
          <p:cNvGraphicFramePr>
            <a:graphicFrameLocks noGrp="1"/>
          </p:cNvGraphicFramePr>
          <p:nvPr/>
        </p:nvGraphicFramePr>
        <p:xfrm>
          <a:off x="323527" y="1571999"/>
          <a:ext cx="8496945" cy="4737321"/>
        </p:xfrm>
        <a:graphic>
          <a:graphicData uri="http://schemas.openxmlformats.org/drawingml/2006/table">
            <a:tbl>
              <a:tblPr/>
              <a:tblGrid>
                <a:gridCol w="1663681"/>
                <a:gridCol w="2120496"/>
                <a:gridCol w="2259137"/>
                <a:gridCol w="2453631"/>
              </a:tblGrid>
              <a:tr h="411941">
                <a:tc>
                  <a:txBody>
                    <a:bodyPr/>
                    <a:lstStyle/>
                    <a:p>
                      <a:pPr algn="ctr">
                        <a:lnSpc>
                          <a:spcPct val="115000"/>
                        </a:lnSpc>
                        <a:spcAft>
                          <a:spcPts val="1000"/>
                        </a:spcAft>
                      </a:pPr>
                      <a:r>
                        <a:rPr lang="el-GR" sz="1400" b="1">
                          <a:latin typeface="Times New Roman"/>
                          <a:ea typeface="Calibri"/>
                          <a:cs typeface="Times New Roman"/>
                        </a:rPr>
                        <a:t>Συσκευή Επιλογής</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400" b="1">
                          <a:latin typeface="Times New Roman"/>
                          <a:ea typeface="Calibri"/>
                          <a:cs typeface="Times New Roman"/>
                        </a:rPr>
                        <a:t>Πλεονεκτήματα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400" b="1">
                          <a:latin typeface="Times New Roman"/>
                          <a:ea typeface="Calibri"/>
                          <a:cs typeface="Times New Roman"/>
                        </a:rPr>
                        <a:t>Μειονεκτήματα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400" b="1">
                          <a:latin typeface="Times New Roman"/>
                          <a:ea typeface="Calibri"/>
                          <a:cs typeface="Times New Roman"/>
                        </a:rPr>
                        <a:t>Κατάλληλη Για…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9852">
                <a:tc>
                  <a:txBody>
                    <a:bodyPr/>
                    <a:lstStyle/>
                    <a:p>
                      <a:pPr>
                        <a:lnSpc>
                          <a:spcPct val="115000"/>
                        </a:lnSpc>
                        <a:spcAft>
                          <a:spcPts val="1000"/>
                        </a:spcAft>
                      </a:pPr>
                      <a:r>
                        <a:rPr lang="el-GR" sz="1400">
                          <a:latin typeface="Times New Roman"/>
                          <a:ea typeface="Calibri"/>
                          <a:cs typeface="Times New Roman"/>
                        </a:rPr>
                        <a:t>Ποντίκι</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Χαμηλό κόστος, ευχρηστία, δεν απαιτεί ιδιαίτερη επιφάνεια εργασίας</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Μικρή ακρίβεια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Προσωπικοί υπολογιστές, εφαρμογές αυτοματισμού γραφείου</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3882">
                <a:tc>
                  <a:txBody>
                    <a:bodyPr/>
                    <a:lstStyle/>
                    <a:p>
                      <a:pPr>
                        <a:lnSpc>
                          <a:spcPct val="115000"/>
                        </a:lnSpc>
                        <a:spcAft>
                          <a:spcPts val="1000"/>
                        </a:spcAft>
                      </a:pPr>
                      <a:r>
                        <a:rPr lang="el-GR" sz="1400" dirty="0" err="1">
                          <a:latin typeface="Times New Roman"/>
                          <a:ea typeface="Calibri"/>
                          <a:cs typeface="Times New Roman"/>
                        </a:rPr>
                        <a:t>Ιχνόσφαιρα</a:t>
                      </a:r>
                      <a:endParaRPr lang="el-GR" sz="1100" dirty="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Ακρίβεια, ενσωμάτωση πολλαπλών εντολών</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Δυσκολία χρήσης, ευαισθησία στη ρύπανση</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Φορητοί υπολογιστές, βιομηχανικά περιβάλλοντα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23882">
                <a:tc>
                  <a:txBody>
                    <a:bodyPr/>
                    <a:lstStyle/>
                    <a:p>
                      <a:pPr>
                        <a:lnSpc>
                          <a:spcPct val="115000"/>
                        </a:lnSpc>
                        <a:spcAft>
                          <a:spcPts val="1000"/>
                        </a:spcAft>
                      </a:pPr>
                      <a:r>
                        <a:rPr lang="el-GR" sz="1400">
                          <a:latin typeface="Times New Roman"/>
                          <a:ea typeface="Calibri"/>
                          <a:cs typeface="Times New Roman"/>
                        </a:rPr>
                        <a:t>Χειριστήρια Λαβή</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Χαμηλό κόστος, ενσωμάτωση πολλαπλών εντολών</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Μικρή ακρίβεια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Μηχανές παιχνιδιών, βιομηχανικά περιβάλλοντα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7912">
                <a:tc>
                  <a:txBody>
                    <a:bodyPr/>
                    <a:lstStyle/>
                    <a:p>
                      <a:pPr>
                        <a:lnSpc>
                          <a:spcPct val="115000"/>
                        </a:lnSpc>
                        <a:spcAft>
                          <a:spcPts val="1000"/>
                        </a:spcAft>
                      </a:pPr>
                      <a:r>
                        <a:rPr lang="el-GR" sz="1400">
                          <a:latin typeface="Times New Roman"/>
                          <a:ea typeface="Calibri"/>
                          <a:cs typeface="Times New Roman"/>
                        </a:rPr>
                        <a:t>Πίνακας Ψηφιοποίησης</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Ακρίβεια, ευχρηστία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Μεγάλο κόστος, απαιτεί μεγάλο χώρο εργασίας</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Βιομηχανική σχεδίαση, χαρτογραφία</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9852">
                <a:tc>
                  <a:txBody>
                    <a:bodyPr/>
                    <a:lstStyle/>
                    <a:p>
                      <a:pPr>
                        <a:lnSpc>
                          <a:spcPct val="115000"/>
                        </a:lnSpc>
                        <a:spcAft>
                          <a:spcPts val="1000"/>
                        </a:spcAft>
                      </a:pPr>
                      <a:r>
                        <a:rPr lang="el-GR" sz="1400">
                          <a:latin typeface="Times New Roman"/>
                          <a:ea typeface="Calibri"/>
                          <a:cs typeface="Times New Roman"/>
                        </a:rPr>
                        <a:t>Οθόνη Αφής</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Απλή στη χρήση, δεν απαιτείται συγχρονισμός χεριού ματιού</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a:latin typeface="Times New Roman"/>
                          <a:ea typeface="Calibri"/>
                          <a:cs typeface="Times New Roman"/>
                        </a:rPr>
                        <a:t>Μειωμένη ευχρηστία (δυσκολία διεκπεραίωσης κάποιων εργασίων)</a:t>
                      </a:r>
                      <a:endParaRPr lang="el-GR" sz="110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l-GR" sz="1400" dirty="0">
                          <a:latin typeface="Times New Roman"/>
                          <a:ea typeface="Calibri"/>
                          <a:cs typeface="Times New Roman"/>
                        </a:rPr>
                        <a:t>Κιόσκια παροχής πληροφοριών/ υπηρεσιών σε δημόσιους χώρους</a:t>
                      </a:r>
                      <a:endParaRPr lang="el-GR" sz="1100" dirty="0">
                        <a:latin typeface="Calibri"/>
                        <a:ea typeface="Calibri"/>
                        <a:cs typeface="Times New Roman"/>
                      </a:endParaRPr>
                    </a:p>
                  </a:txBody>
                  <a:tcPr marL="60237" marR="602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Σύστημα Αρχείων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120</a:t>
            </a:fld>
            <a:endParaRPr lang="el-GR"/>
          </a:p>
        </p:txBody>
      </p:sp>
      <p:sp>
        <p:nvSpPr>
          <p:cNvPr id="5" name="4 - Θέση περιεχομένου"/>
          <p:cNvSpPr>
            <a:spLocks noGrp="1"/>
          </p:cNvSpPr>
          <p:nvPr>
            <p:ph sz="quarter" idx="1"/>
          </p:nvPr>
        </p:nvSpPr>
        <p:spPr>
          <a:xfrm>
            <a:off x="301752" y="1527048"/>
            <a:ext cx="8503920" cy="1541912"/>
          </a:xfrm>
        </p:spPr>
        <p:txBody>
          <a:bodyPr>
            <a:normAutofit fontScale="77500" lnSpcReduction="20000"/>
          </a:bodyPr>
          <a:lstStyle/>
          <a:p>
            <a:r>
              <a:rPr lang="el-GR" dirty="0" smtClean="0"/>
              <a:t>Η διαχείριση των αρχείων γίνεται από το λειτουργικό σύστημα</a:t>
            </a:r>
          </a:p>
          <a:p>
            <a:r>
              <a:rPr lang="el-GR" dirty="0" smtClean="0"/>
              <a:t>Το τμήμα αυτό του λειτουργικού συστήματος, που ασχολείται με τα αρχεία, ονομάζεται </a:t>
            </a:r>
            <a:r>
              <a:rPr lang="el-GR" b="1" dirty="0" smtClean="0"/>
              <a:t>σύστημα αρχείων (</a:t>
            </a:r>
            <a:r>
              <a:rPr lang="en-US" b="1" dirty="0" smtClean="0"/>
              <a:t>file system</a:t>
            </a:r>
            <a:r>
              <a:rPr lang="el-GR" b="1" dirty="0" smtClean="0"/>
              <a:t>)</a:t>
            </a:r>
            <a:endParaRPr lang="el-GR" dirty="0" smtClean="0"/>
          </a:p>
          <a:p>
            <a:r>
              <a:rPr lang="el-GR" dirty="0" smtClean="0"/>
              <a:t>Το σύστημα αρχείων ταξινομεί την πληροφορία σε ένα σύνολο αρχείων</a:t>
            </a:r>
          </a:p>
          <a:p>
            <a:endParaRPr lang="el-GR" dirty="0"/>
          </a:p>
        </p:txBody>
      </p:sp>
      <p:pic>
        <p:nvPicPr>
          <p:cNvPr id="6" name="5 - Εικόνα"/>
          <p:cNvPicPr/>
          <p:nvPr/>
        </p:nvPicPr>
        <p:blipFill>
          <a:blip r:embed="rId2" cstate="print"/>
          <a:srcRect/>
          <a:stretch>
            <a:fillRect/>
          </a:stretch>
        </p:blipFill>
        <p:spPr bwMode="auto">
          <a:xfrm>
            <a:off x="3131840" y="2891472"/>
            <a:ext cx="5706358" cy="3417848"/>
          </a:xfrm>
          <a:prstGeom prst="rect">
            <a:avLst/>
          </a:prstGeom>
          <a:noFill/>
          <a:ln w="9525">
            <a:noFill/>
            <a:miter lim="800000"/>
            <a:headEnd/>
            <a:tailEnd/>
          </a:ln>
        </p:spPr>
      </p:pic>
      <p:sp>
        <p:nvSpPr>
          <p:cNvPr id="7" name="4 - Θέση περιεχομένου"/>
          <p:cNvSpPr txBox="1">
            <a:spLocks/>
          </p:cNvSpPr>
          <p:nvPr/>
        </p:nvSpPr>
        <p:spPr>
          <a:xfrm>
            <a:off x="316552" y="2996952"/>
            <a:ext cx="2815288" cy="3672408"/>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l-GR" sz="2100" b="0" i="0" u="none" strike="noStrike" kern="1200" cap="none" spc="0" normalizeH="0" baseline="0" noProof="0" dirty="0" smtClean="0">
                <a:ln>
                  <a:noFill/>
                </a:ln>
                <a:solidFill>
                  <a:schemeClr val="tx1"/>
                </a:solidFill>
                <a:effectLst/>
                <a:uLnTx/>
                <a:uFillTx/>
                <a:latin typeface="+mn-lt"/>
                <a:ea typeface="+mn-ea"/>
                <a:cs typeface="+mn-cs"/>
              </a:rPr>
              <a:t>Τα αρχεία αυτά οργανώνονται και ομαδοποιούνται σε κατηγορίες και υποκατηγορίες που ονομάζονται </a:t>
            </a:r>
            <a:r>
              <a:rPr kumimoji="0" lang="el-GR" sz="2100" b="1" i="0" u="none" strike="noStrike" kern="1200" cap="none" spc="0" normalizeH="0" baseline="0" noProof="0" dirty="0" smtClean="0">
                <a:ln>
                  <a:noFill/>
                </a:ln>
                <a:solidFill>
                  <a:schemeClr val="tx1"/>
                </a:solidFill>
                <a:effectLst/>
                <a:uLnTx/>
                <a:uFillTx/>
                <a:latin typeface="+mn-lt"/>
                <a:ea typeface="+mn-ea"/>
                <a:cs typeface="+mn-cs"/>
              </a:rPr>
              <a:t>κατάλογοι (</a:t>
            </a:r>
            <a:r>
              <a:rPr kumimoji="0" lang="en-US" sz="2100" b="1" i="0" u="none" strike="noStrike" kern="1200" cap="none" spc="0" normalizeH="0" baseline="0" noProof="0" dirty="0" smtClean="0">
                <a:ln>
                  <a:noFill/>
                </a:ln>
                <a:solidFill>
                  <a:schemeClr val="tx1"/>
                </a:solidFill>
                <a:effectLst/>
                <a:uLnTx/>
                <a:uFillTx/>
                <a:latin typeface="+mn-lt"/>
                <a:ea typeface="+mn-ea"/>
                <a:cs typeface="+mn-cs"/>
              </a:rPr>
              <a:t>directories</a:t>
            </a:r>
            <a:r>
              <a:rPr kumimoji="0" lang="el-GR" sz="2100" b="1" i="0" u="none" strike="noStrike" kern="1200" cap="none" spc="0" normalizeH="0" baseline="0" noProof="0" dirty="0" smtClean="0">
                <a:ln>
                  <a:noFill/>
                </a:ln>
                <a:solidFill>
                  <a:schemeClr val="tx1"/>
                </a:solidFill>
                <a:effectLst/>
                <a:uLnTx/>
                <a:uFillTx/>
                <a:latin typeface="+mn-lt"/>
                <a:ea typeface="+mn-ea"/>
                <a:cs typeface="+mn-cs"/>
              </a:rPr>
              <a:t>)</a:t>
            </a:r>
            <a:endParaRPr kumimoji="0" lang="el-GR" sz="21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l-GR" sz="21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l-GR" sz="2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Αρχεία κειμένου, ψηφιακά και δεδομένων (1/3)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121</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Τα αρχεία είναι ένας μηχανισμός που χρησιμοποιούμε για να αποθηκεύουμε πληροφορίες στο δίσκο</a:t>
            </a:r>
          </a:p>
          <a:p>
            <a:r>
              <a:rPr lang="el-GR" dirty="0" smtClean="0"/>
              <a:t>Τα αρχεία αυτά ανάλογα με τα δεδομένα που διατηρούν μπορούν να διακριθούν σε διάφορες κατηγορίες</a:t>
            </a:r>
          </a:p>
          <a:p>
            <a:pPr lvl="1"/>
            <a:r>
              <a:rPr lang="el-GR" dirty="0" smtClean="0"/>
              <a:t>Ένα </a:t>
            </a:r>
            <a:r>
              <a:rPr lang="el-GR" b="1" dirty="0" smtClean="0"/>
              <a:t>αρχείο κειμένου (</a:t>
            </a:r>
            <a:r>
              <a:rPr lang="en-US" b="1" dirty="0" smtClean="0"/>
              <a:t>text file</a:t>
            </a:r>
            <a:r>
              <a:rPr lang="el-GR" b="1" dirty="0" smtClean="0"/>
              <a:t>)</a:t>
            </a:r>
            <a:r>
              <a:rPr lang="el-GR" dirty="0" smtClean="0"/>
              <a:t> περιέχει δεδομένα σε </a:t>
            </a:r>
            <a:r>
              <a:rPr lang="en-US" dirty="0" smtClean="0"/>
              <a:t>bytes</a:t>
            </a:r>
            <a:r>
              <a:rPr lang="el-GR" dirty="0" smtClean="0"/>
              <a:t>, τα οποία αποτελούν χαρακτήρες του πίνακα χαρακτήρων </a:t>
            </a:r>
            <a:r>
              <a:rPr lang="en-US" dirty="0" smtClean="0"/>
              <a:t>ASCII </a:t>
            </a:r>
            <a:r>
              <a:rPr lang="el-GR" dirty="0" smtClean="0"/>
              <a:t>ή </a:t>
            </a:r>
            <a:r>
              <a:rPr lang="en-US" dirty="0" smtClean="0"/>
              <a:t>Unicode</a:t>
            </a:r>
            <a:endParaRPr lang="el-GR" dirty="0" smtClean="0"/>
          </a:p>
          <a:p>
            <a:pPr lvl="1"/>
            <a:r>
              <a:rPr lang="el-GR" dirty="0" smtClean="0"/>
              <a:t>Οι πίνακες αυτοί χαρακτήρων κωδικοποιούν τους χαρακτήρες (ή κάποιες ειδικές μορφές χαρακτήρων) ως μία ακολουθία από </a:t>
            </a:r>
            <a:r>
              <a:rPr lang="en-US" dirty="0" smtClean="0"/>
              <a:t>bits</a:t>
            </a:r>
            <a:r>
              <a:rPr lang="el-GR" dirty="0" smtClean="0"/>
              <a:t> (8 </a:t>
            </a:r>
            <a:r>
              <a:rPr lang="en-US" dirty="0" smtClean="0"/>
              <a:t>bits</a:t>
            </a:r>
            <a:r>
              <a:rPr lang="el-GR" dirty="0" smtClean="0"/>
              <a:t> αντιστοιχούν σε ένα χαρακτήρα </a:t>
            </a:r>
            <a:r>
              <a:rPr lang="en-US" dirty="0" smtClean="0"/>
              <a:t>ASCII </a:t>
            </a:r>
            <a:r>
              <a:rPr lang="el-GR" dirty="0" smtClean="0"/>
              <a:t>και 16 </a:t>
            </a:r>
            <a:r>
              <a:rPr lang="en-US" dirty="0" smtClean="0"/>
              <a:t>bits </a:t>
            </a:r>
            <a:r>
              <a:rPr lang="el-GR" dirty="0" smtClean="0"/>
              <a:t>σε ένα χαρακτήρα </a:t>
            </a:r>
            <a:r>
              <a:rPr lang="en-US" dirty="0" smtClean="0"/>
              <a:t>Unicode</a:t>
            </a:r>
            <a:r>
              <a:rPr lang="el-GR" dirty="0" smtClean="0"/>
              <a:t>)</a:t>
            </a:r>
          </a:p>
          <a:p>
            <a:pPr lvl="1"/>
            <a:r>
              <a:rPr lang="el-GR" dirty="0" smtClean="0"/>
              <a:t>Μπορούμε να χρησιμοποιήσουμε έναν συντάκτη κειμένου για να δημιουργήσουμε, να δούμε ή να επεξεργαστούμε τα περιεχόμενα ενός τέτοιου αρχείου</a:t>
            </a:r>
          </a:p>
          <a:p>
            <a:endParaRPr lang="el-GR"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Αρχεία κειμένου, ψηφιακά και δεδομένων (2/3)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122</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a:t>
            </a:r>
          </a:p>
          <a:p>
            <a:pPr lvl="1"/>
            <a:r>
              <a:rPr lang="el-GR" dirty="0" smtClean="0"/>
              <a:t>Ένα </a:t>
            </a:r>
            <a:r>
              <a:rPr lang="el-GR" b="1" dirty="0" smtClean="0"/>
              <a:t>ψηφιακό/δυαδικό αρχείο (</a:t>
            </a:r>
            <a:r>
              <a:rPr lang="en-US" b="1" dirty="0" smtClean="0"/>
              <a:t>binary file</a:t>
            </a:r>
            <a:r>
              <a:rPr lang="el-GR" b="1" dirty="0" smtClean="0"/>
              <a:t>)</a:t>
            </a:r>
            <a:r>
              <a:rPr lang="el-GR" dirty="0" smtClean="0"/>
              <a:t> περιέχει δεδομένα σε ειδική μορφή</a:t>
            </a:r>
          </a:p>
          <a:p>
            <a:pPr lvl="1"/>
            <a:r>
              <a:rPr lang="el-GR" dirty="0" smtClean="0"/>
              <a:t>Η αποκωδικοποίηση και ερμηνεία των </a:t>
            </a:r>
            <a:r>
              <a:rPr lang="en-US" dirty="0" smtClean="0"/>
              <a:t>bits </a:t>
            </a:r>
            <a:r>
              <a:rPr lang="el-GR" dirty="0" smtClean="0"/>
              <a:t>του δε γίνεται βάση κάποιου γνωστού πίνακα, όπως συμβαίνει με τα αρχεία κειμένου, αλλά βάση κανόνων που ορίζονται μέσα στο ίδιο το αρχείο</a:t>
            </a:r>
          </a:p>
          <a:p>
            <a:pPr lvl="1"/>
            <a:r>
              <a:rPr lang="el-GR" dirty="0" smtClean="0"/>
              <a:t>Καθώς αυτά τα αρχεία έχουν ειδική εσωτερική μορφή, έχουν κατασκευαστεί ειδικά προγράμματα για την ανάγνωση, προβολή και επεξεργασία τους</a:t>
            </a:r>
          </a:p>
          <a:p>
            <a:pPr lvl="1"/>
            <a:r>
              <a:rPr lang="el-GR" dirty="0" smtClean="0"/>
              <a:t>Συγκεκριμένα, μπορούμε να έχουμε πολλούς διαφορετικούς τύπους τέτοιων αρχείων, επομένως και τα αντίστοιχα προγράμματα για καθέναν από αυτούς</a:t>
            </a:r>
          </a:p>
          <a:p>
            <a:pPr lvl="2"/>
            <a:r>
              <a:rPr lang="el-GR" dirty="0" smtClean="0"/>
              <a:t>Π.χ. μία εικόνα μπορεί να αποθηκευτεί με διάφορες μορφές, όπως </a:t>
            </a:r>
            <a:r>
              <a:rPr lang="en-US" dirty="0" smtClean="0"/>
              <a:t>JPEG</a:t>
            </a:r>
            <a:r>
              <a:rPr lang="el-GR" dirty="0" smtClean="0"/>
              <a:t>, </a:t>
            </a:r>
            <a:r>
              <a:rPr lang="en-US" dirty="0" smtClean="0"/>
              <a:t>GIF</a:t>
            </a:r>
            <a:r>
              <a:rPr lang="el-GR" dirty="0" smtClean="0"/>
              <a:t>, </a:t>
            </a:r>
            <a:r>
              <a:rPr lang="en-US" dirty="0" smtClean="0"/>
              <a:t>TIFF</a:t>
            </a:r>
            <a:endParaRPr lang="el-GR" dirty="0" smtClean="0"/>
          </a:p>
          <a:p>
            <a:pPr lvl="2"/>
            <a:r>
              <a:rPr lang="el-GR" dirty="0" smtClean="0"/>
              <a:t>Ένα συγκεκριμένο πρόγραμμα μπορεί να ανοίξει μία εικόνα </a:t>
            </a:r>
            <a:r>
              <a:rPr lang="en-US" dirty="0" smtClean="0"/>
              <a:t>JPEG</a:t>
            </a:r>
            <a:r>
              <a:rPr lang="el-GR" dirty="0" smtClean="0"/>
              <a:t>, αλλά όχι απαραίτητα και μία εικόνα </a:t>
            </a:r>
            <a:r>
              <a:rPr lang="en-US" dirty="0" smtClean="0"/>
              <a:t>TIFF</a:t>
            </a:r>
            <a:endParaRPr lang="el-GR" dirty="0" smtClean="0"/>
          </a:p>
          <a:p>
            <a:pPr lvl="1"/>
            <a:endParaRPr lang="el-G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Αρχεία κειμένου, ψηφιακά και δεδομένων (3/3)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123</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Τόσο στα αρχεία κειμένου, όσο και στα ψηφιακά/δυαδικά αρχεία όλα τα δεδομένα αποθηκεύονται προφανώς σε ψηφιακή μορφή </a:t>
            </a:r>
          </a:p>
          <a:p>
            <a:pPr lvl="1"/>
            <a:r>
              <a:rPr lang="el-GR" dirty="0" smtClean="0"/>
              <a:t>ως δυαδικά ψηφία μηδέν και ένα</a:t>
            </a:r>
          </a:p>
          <a:p>
            <a:r>
              <a:rPr lang="el-GR" dirty="0" smtClean="0"/>
              <a:t>Ο παραπάνω διαχωρισμός των αρχείων αναφέρεται στην ερμηνεία των </a:t>
            </a:r>
            <a:r>
              <a:rPr lang="en-US" dirty="0" smtClean="0"/>
              <a:t>bits</a:t>
            </a:r>
            <a:r>
              <a:rPr lang="el-GR" dirty="0" smtClean="0"/>
              <a:t>, τα οποία μπορούν να ερμηνευτούν ως χαρακτήρες (αρχεία κειμένου) ή με κάποια άλλη ειδική μορφή (ψηφιακά/</a:t>
            </a:r>
            <a:r>
              <a:rPr lang="el-GR" dirty="0" err="1" smtClean="0"/>
              <a:t>δυαδικ</a:t>
            </a:r>
            <a:r>
              <a:rPr lang="el-GR" dirty="0" smtClean="0"/>
              <a:t>ά αρχεία)</a:t>
            </a:r>
          </a:p>
          <a:p>
            <a:r>
              <a:rPr lang="el-GR" dirty="0" smtClean="0"/>
              <a:t>Επίσης, κάποια αρχεία μπορεί να «μοιάζουν» με αρχεία κειμένου, αλλά στην πραγματικότητα δεν είναι</a:t>
            </a:r>
          </a:p>
          <a:p>
            <a:pPr lvl="1"/>
            <a:r>
              <a:rPr lang="el-GR" dirty="0" smtClean="0"/>
              <a:t>Π.χ. τα προγράμματα επεξεργασίας κειμένου που επιτρέπουν πέρα από την αποθήκευση των χαρακτήρων διάφορες μορφοποιήσεις, όπως χρώματα, στυλ γραφικά και πλαίσια, αποθηκεύουν τις πληροφορίες ως δυαδικά/ψηφιακά αρχεία και όχι ως αρχεία κειμένου</a:t>
            </a:r>
          </a:p>
          <a:p>
            <a:pPr lvl="1"/>
            <a:r>
              <a:rPr lang="el-GR" dirty="0" smtClean="0"/>
              <a:t>Αυτό είναι απαραίτητο για την αποθήκευση όλων των επιπρόσθετων πληροφοριών που μπορεί να περιέχει το αρχείο πέραν των χαρακτήρων</a:t>
            </a:r>
          </a:p>
          <a:p>
            <a:endParaRPr lang="el-G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Τύποι Αρχείων (1/4)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124</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85000" lnSpcReduction="20000"/>
          </a:bodyPr>
          <a:lstStyle/>
          <a:p>
            <a:r>
              <a:rPr lang="el-GR" dirty="0" smtClean="0"/>
              <a:t>Τα περισσότερα λειτουργικά συστήματα υποστηρίζουν διάφορους τύπους αρχείων</a:t>
            </a:r>
          </a:p>
          <a:p>
            <a:r>
              <a:rPr lang="el-GR" dirty="0" smtClean="0"/>
              <a:t>Ο </a:t>
            </a:r>
            <a:r>
              <a:rPr lang="el-GR" b="1" dirty="0" smtClean="0"/>
              <a:t>τύπος αρχείου (</a:t>
            </a:r>
            <a:r>
              <a:rPr lang="en-US" b="1" dirty="0" smtClean="0"/>
              <a:t>file type</a:t>
            </a:r>
            <a:r>
              <a:rPr lang="el-GR" b="1" dirty="0" smtClean="0"/>
              <a:t>)</a:t>
            </a:r>
            <a:r>
              <a:rPr lang="el-GR" dirty="0" smtClean="0"/>
              <a:t> δηλώνει το είδος της πληροφορίας που περιέχει το αρχείο</a:t>
            </a:r>
          </a:p>
          <a:p>
            <a:r>
              <a:rPr lang="el-GR" dirty="0" smtClean="0"/>
              <a:t>Κάθε αρχείο, είτε κειμένου, είτε ψηφιακό περιέχει ένα συγκεκριμένο, ειδικό τύπο πληροφορίας</a:t>
            </a:r>
          </a:p>
          <a:p>
            <a:pPr lvl="1"/>
            <a:r>
              <a:rPr lang="el-GR" dirty="0" smtClean="0"/>
              <a:t>Π.χ. μία εικόνα αποθηκευμένη σε μορφή </a:t>
            </a:r>
            <a:r>
              <a:rPr lang="en-US" dirty="0" smtClean="0"/>
              <a:t>JIF </a:t>
            </a:r>
            <a:r>
              <a:rPr lang="el-GR" dirty="0" smtClean="0"/>
              <a:t>ή ένα μουσικό κομμάτι αποθηκευμένο σε μορφή </a:t>
            </a:r>
            <a:r>
              <a:rPr lang="en-US" dirty="0" smtClean="0"/>
              <a:t>mp</a:t>
            </a:r>
            <a:r>
              <a:rPr lang="el-GR" dirty="0" smtClean="0"/>
              <a:t>3</a:t>
            </a:r>
          </a:p>
          <a:p>
            <a:r>
              <a:rPr lang="el-GR" dirty="0" smtClean="0"/>
              <a:t> Κάθε αρχείο συνοδεύεται από ένα μοναδικό όνομα</a:t>
            </a:r>
          </a:p>
          <a:p>
            <a:r>
              <a:rPr lang="el-GR" dirty="0" smtClean="0"/>
              <a:t>Το όνομα αυτό αποτελείται από δύο μέρη τα οποία διαχωρίζονται από μία τελεία</a:t>
            </a:r>
          </a:p>
          <a:p>
            <a:pPr lvl="1"/>
            <a:r>
              <a:rPr lang="el-GR" dirty="0" smtClean="0"/>
              <a:t>Το πρώτο μέρος (αριστερά) είναι το κυρίως όνομα, δηλαδή το όνομα που καθορίζει ο χρήστης κατά την αποθήκευση του αρχείου</a:t>
            </a:r>
          </a:p>
          <a:p>
            <a:pPr lvl="1"/>
            <a:r>
              <a:rPr lang="el-GR" dirty="0" smtClean="0"/>
              <a:t>Το δεύτερο μέρος (δεξιά) είναι η </a:t>
            </a:r>
            <a:r>
              <a:rPr lang="el-GR" b="1" dirty="0" smtClean="0"/>
              <a:t>κατάληξη </a:t>
            </a:r>
            <a:r>
              <a:rPr lang="el-GR" dirty="0" smtClean="0"/>
              <a:t>ή</a:t>
            </a:r>
            <a:r>
              <a:rPr lang="el-GR" b="1" dirty="0" smtClean="0"/>
              <a:t> προέκταση του αρχείου (</a:t>
            </a:r>
            <a:r>
              <a:rPr lang="en-US" b="1" dirty="0" smtClean="0"/>
              <a:t>file extension</a:t>
            </a:r>
            <a:r>
              <a:rPr lang="el-GR" b="1" dirty="0" smtClean="0"/>
              <a:t>)</a:t>
            </a:r>
            <a:r>
              <a:rPr lang="el-GR" dirty="0" smtClean="0"/>
              <a:t> και δίνει κάποιες πληροφορίες για το αρχείο, όπως ο τύπος του</a:t>
            </a:r>
            <a:endParaRPr lang="el-G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Τύποι Αρχείων (2/4)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125</a:t>
            </a:fld>
            <a:endParaRPr lang="el-GR"/>
          </a:p>
        </p:txBody>
      </p:sp>
      <p:graphicFrame>
        <p:nvGraphicFramePr>
          <p:cNvPr id="6" name="5 - Θέση περιεχομένου"/>
          <p:cNvGraphicFramePr>
            <a:graphicFrameLocks noGrp="1"/>
          </p:cNvGraphicFramePr>
          <p:nvPr>
            <p:ph sz="quarter" idx="1"/>
          </p:nvPr>
        </p:nvGraphicFramePr>
        <p:xfrm>
          <a:off x="1675110" y="4005066"/>
          <a:ext cx="5849218" cy="2125968"/>
        </p:xfrm>
        <a:graphic>
          <a:graphicData uri="http://schemas.openxmlformats.org/drawingml/2006/table">
            <a:tbl>
              <a:tblPr/>
              <a:tblGrid>
                <a:gridCol w="3928056"/>
                <a:gridCol w="1921162"/>
              </a:tblGrid>
              <a:tr h="354328">
                <a:tc>
                  <a:txBody>
                    <a:bodyPr/>
                    <a:lstStyle/>
                    <a:p>
                      <a:pPr algn="ctr">
                        <a:lnSpc>
                          <a:spcPct val="115000"/>
                        </a:lnSpc>
                        <a:spcAft>
                          <a:spcPts val="1000"/>
                        </a:spcAft>
                      </a:pPr>
                      <a:r>
                        <a:rPr lang="el-GR" sz="1600" b="1" dirty="0">
                          <a:latin typeface="Times New Roman"/>
                          <a:ea typeface="Calibri"/>
                          <a:cs typeface="Times New Roman"/>
                        </a:rPr>
                        <a:t>Τύπος Αρχείου</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b="1">
                          <a:latin typeface="Times New Roman"/>
                          <a:ea typeface="Calibri"/>
                          <a:cs typeface="Times New Roman"/>
                        </a:rPr>
                        <a:t>Κατάληξη</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28">
                <a:tc>
                  <a:txBody>
                    <a:bodyPr/>
                    <a:lstStyle/>
                    <a:p>
                      <a:pPr algn="just">
                        <a:lnSpc>
                          <a:spcPct val="115000"/>
                        </a:lnSpc>
                        <a:spcAft>
                          <a:spcPts val="1000"/>
                        </a:spcAft>
                      </a:pPr>
                      <a:r>
                        <a:rPr lang="el-GR" sz="1600" dirty="0">
                          <a:latin typeface="Times New Roman"/>
                          <a:ea typeface="Calibri"/>
                          <a:cs typeface="Times New Roman"/>
                        </a:rPr>
                        <a:t>Απλά αρχεία κειμένου</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a:latin typeface="Times New Roman"/>
                          <a:ea typeface="Calibri"/>
                          <a:cs typeface="Times New Roman"/>
                        </a:rPr>
                        <a:t>txt</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28">
                <a:tc>
                  <a:txBody>
                    <a:bodyPr/>
                    <a:lstStyle/>
                    <a:p>
                      <a:pPr algn="just">
                        <a:lnSpc>
                          <a:spcPct val="115000"/>
                        </a:lnSpc>
                        <a:spcAft>
                          <a:spcPts val="1000"/>
                        </a:spcAft>
                      </a:pPr>
                      <a:r>
                        <a:rPr lang="el-GR" sz="1600" dirty="0">
                          <a:latin typeface="Times New Roman"/>
                          <a:ea typeface="Calibri"/>
                          <a:cs typeface="Times New Roman"/>
                        </a:rPr>
                        <a:t>Αρχεία κειμένου με μορφοποίηση </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dirty="0">
                          <a:latin typeface="Times New Roman"/>
                          <a:ea typeface="Calibri"/>
                          <a:cs typeface="Times New Roman"/>
                        </a:rPr>
                        <a:t>mp3, mp4, wav</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28">
                <a:tc>
                  <a:txBody>
                    <a:bodyPr/>
                    <a:lstStyle/>
                    <a:p>
                      <a:pPr algn="just">
                        <a:lnSpc>
                          <a:spcPct val="115000"/>
                        </a:lnSpc>
                        <a:spcAft>
                          <a:spcPts val="1000"/>
                        </a:spcAft>
                      </a:pPr>
                      <a:r>
                        <a:rPr lang="el-GR" sz="1600">
                          <a:latin typeface="Times New Roman"/>
                          <a:ea typeface="Calibri"/>
                          <a:cs typeface="Times New Roman"/>
                        </a:rPr>
                        <a:t>Μουσικά αρχεία</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dirty="0">
                          <a:latin typeface="Times New Roman"/>
                          <a:ea typeface="Calibri"/>
                          <a:cs typeface="Times New Roman"/>
                        </a:rPr>
                        <a:t>jpeg, gif, jpg, tiff</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28">
                <a:tc>
                  <a:txBody>
                    <a:bodyPr/>
                    <a:lstStyle/>
                    <a:p>
                      <a:pPr algn="just">
                        <a:lnSpc>
                          <a:spcPct val="115000"/>
                        </a:lnSpc>
                        <a:spcAft>
                          <a:spcPts val="1000"/>
                        </a:spcAft>
                      </a:pPr>
                      <a:r>
                        <a:rPr lang="el-GR" sz="1600" dirty="0">
                          <a:latin typeface="Times New Roman"/>
                          <a:ea typeface="Calibri"/>
                          <a:cs typeface="Times New Roman"/>
                        </a:rPr>
                        <a:t>Αρχεία εικόνων</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dirty="0">
                          <a:latin typeface="Times New Roman"/>
                          <a:ea typeface="Calibri"/>
                          <a:cs typeface="Times New Roman"/>
                        </a:rPr>
                        <a:t>doc, </a:t>
                      </a:r>
                      <a:r>
                        <a:rPr lang="en-US" sz="1600" dirty="0" err="1">
                          <a:latin typeface="Times New Roman"/>
                          <a:ea typeface="Calibri"/>
                          <a:cs typeface="Times New Roman"/>
                        </a:rPr>
                        <a:t>docx</a:t>
                      </a:r>
                      <a:r>
                        <a:rPr lang="en-US" sz="1600" dirty="0">
                          <a:latin typeface="Times New Roman"/>
                          <a:ea typeface="Calibri"/>
                          <a:cs typeface="Times New Roman"/>
                        </a:rPr>
                        <a:t>, wp3</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28">
                <a:tc>
                  <a:txBody>
                    <a:bodyPr/>
                    <a:lstStyle/>
                    <a:p>
                      <a:pPr algn="just">
                        <a:lnSpc>
                          <a:spcPct val="115000"/>
                        </a:lnSpc>
                        <a:spcAft>
                          <a:spcPts val="1000"/>
                        </a:spcAft>
                      </a:pPr>
                      <a:r>
                        <a:rPr lang="el-GR" sz="1600">
                          <a:latin typeface="Times New Roman"/>
                          <a:ea typeface="Calibri"/>
                          <a:cs typeface="Times New Roman"/>
                        </a:rPr>
                        <a:t>Αρχεία πηγαίου κώδικα (προγράμματα)</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600" dirty="0">
                          <a:latin typeface="Times New Roman"/>
                          <a:ea typeface="Calibri"/>
                          <a:cs typeface="Times New Roman"/>
                        </a:rPr>
                        <a:t>java, c, </a:t>
                      </a:r>
                      <a:r>
                        <a:rPr lang="en-US" sz="1600" dirty="0" err="1">
                          <a:latin typeface="Times New Roman"/>
                          <a:ea typeface="Calibri"/>
                          <a:cs typeface="Times New Roman"/>
                        </a:rPr>
                        <a:t>cpp</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4 - Θέση περιεχομένου"/>
          <p:cNvSpPr txBox="1">
            <a:spLocks/>
          </p:cNvSpPr>
          <p:nvPr/>
        </p:nvSpPr>
        <p:spPr>
          <a:xfrm>
            <a:off x="301752" y="1527048"/>
            <a:ext cx="8503920" cy="2478016"/>
          </a:xfrm>
          <a:prstGeom prst="rect">
            <a:avLst/>
          </a:prstGeom>
        </p:spPr>
        <p:txBody>
          <a:bodyPr vert="horz">
            <a:normAutofit fontScale="85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l-GR" sz="2700" b="0" i="0" u="none" strike="noStrike" kern="1200" cap="none" spc="0" normalizeH="0" baseline="0" noProof="0" dirty="0" smtClean="0">
                <a:ln>
                  <a:noFill/>
                </a:ln>
                <a:solidFill>
                  <a:schemeClr val="tx1"/>
                </a:solidFill>
                <a:effectLst/>
                <a:uLnTx/>
                <a:uFillTx/>
                <a:latin typeface="+mn-lt"/>
                <a:ea typeface="+mn-ea"/>
                <a:cs typeface="+mn-cs"/>
              </a:rPr>
              <a:t>Ο τύπος του αρχείου επιτρέπει στο λειτουργικό σύστημα να λειτουργεί πάνω στο αρχείο με τέτοιο τρόπο που να έχει νόημα για το αρχείο</a:t>
            </a: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l-GR" sz="2700" b="0" i="0" u="none" strike="noStrike" kern="1200" cap="none" spc="0" normalizeH="0" baseline="0" noProof="0" dirty="0" smtClean="0">
                <a:ln>
                  <a:noFill/>
                </a:ln>
                <a:solidFill>
                  <a:schemeClr val="tx1"/>
                </a:solidFill>
                <a:effectLst/>
                <a:uLnTx/>
                <a:uFillTx/>
                <a:latin typeface="+mn-lt"/>
                <a:ea typeface="+mn-ea"/>
                <a:cs typeface="+mn-cs"/>
              </a:rPr>
              <a:t>Το λειτουργικό σύστημα από την πλευρά του, διατηρεί μία λίστα από τους διάφορους τύπους αρχείων που μπορεί να αναγνωρίσει και συσχετίζει καθέναν από αυτούς με ένα κατάλληλο πρόγραμμα εφαρμογής, το οποίο μπορεί να «ανοίξει» το αρχείο</a:t>
            </a:r>
            <a:endParaRPr kumimoji="0" lang="el-GR" sz="27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Τύποι Αρχείων (3/4)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126</a:t>
            </a:fld>
            <a:endParaRPr lang="el-GR"/>
          </a:p>
        </p:txBody>
      </p:sp>
      <p:sp>
        <p:nvSpPr>
          <p:cNvPr id="5" name="4 - Θέση περιεχομένου"/>
          <p:cNvSpPr>
            <a:spLocks noGrp="1"/>
          </p:cNvSpPr>
          <p:nvPr>
            <p:ph sz="quarter" idx="1"/>
          </p:nvPr>
        </p:nvSpPr>
        <p:spPr>
          <a:xfrm>
            <a:off x="301752" y="1527048"/>
            <a:ext cx="4918320" cy="4854280"/>
          </a:xfrm>
        </p:spPr>
        <p:txBody>
          <a:bodyPr>
            <a:normAutofit fontScale="77500" lnSpcReduction="20000"/>
          </a:bodyPr>
          <a:lstStyle/>
          <a:p>
            <a:r>
              <a:rPr lang="el-GR" dirty="0" smtClean="0"/>
              <a:t>Συνήθως, μπορούν να υπάρξουν περισσότερα από ένα προγράμματα που μπορούν να εκτελέσουν έναν τύπο αρχείου</a:t>
            </a:r>
          </a:p>
          <a:p>
            <a:r>
              <a:rPr lang="el-GR" dirty="0" smtClean="0"/>
              <a:t>Το αρχείο φορτώνεται πάντα με το προεπιλεγμένο πρόγραμμα που έχει οριστεί για μία συγκεκριμένη κατάληξη, εκτός και αν ο χρήστης ζητήσει κάτι διαφορετικό</a:t>
            </a:r>
          </a:p>
          <a:p>
            <a:r>
              <a:rPr lang="el-GR" dirty="0" smtClean="0"/>
              <a:t> Επίσης, ένα συγκεκριμένο εικονίδιο συσχετίζεται με έναν τύπο αρχείου και το πρόγραμμα εφαρμογής του</a:t>
            </a:r>
          </a:p>
          <a:p>
            <a:pPr lvl="1"/>
            <a:r>
              <a:rPr lang="el-GR" sz="2300" dirty="0" smtClean="0"/>
              <a:t>Όταν κάνουμε διπλό κλικ στο εικονίδιο αυτό, ξεκινάει το πρόγραμμα εφαρμογής που έχει συσχετιστεί με το αρχείο, το οποίο στη συνέχεια φορτώνει και το ίδιο το αρχείο</a:t>
            </a:r>
          </a:p>
          <a:p>
            <a:endParaRPr lang="el-GR" dirty="0"/>
          </a:p>
        </p:txBody>
      </p:sp>
      <p:pic>
        <p:nvPicPr>
          <p:cNvPr id="6" name="5 - Εικόνα"/>
          <p:cNvPicPr/>
          <p:nvPr/>
        </p:nvPicPr>
        <p:blipFill>
          <a:blip r:embed="rId2" cstate="print"/>
          <a:srcRect/>
          <a:stretch>
            <a:fillRect/>
          </a:stretch>
        </p:blipFill>
        <p:spPr bwMode="auto">
          <a:xfrm>
            <a:off x="5170115" y="1772816"/>
            <a:ext cx="3722365" cy="396044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Τύποι Αρχείων (4/4)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127</a:t>
            </a:fld>
            <a:endParaRPr lang="el-GR"/>
          </a:p>
        </p:txBody>
      </p:sp>
      <p:sp>
        <p:nvSpPr>
          <p:cNvPr id="5" name="4 - Θέση περιεχομένου"/>
          <p:cNvSpPr>
            <a:spLocks noGrp="1"/>
          </p:cNvSpPr>
          <p:nvPr>
            <p:ph sz="quarter" idx="1"/>
          </p:nvPr>
        </p:nvSpPr>
        <p:spPr>
          <a:xfrm>
            <a:off x="179512" y="1455040"/>
            <a:ext cx="8784976" cy="4566248"/>
          </a:xfrm>
        </p:spPr>
        <p:txBody>
          <a:bodyPr>
            <a:normAutofit fontScale="77500" lnSpcReduction="20000"/>
          </a:bodyPr>
          <a:lstStyle/>
          <a:p>
            <a:r>
              <a:rPr lang="el-GR" sz="2600" dirty="0" smtClean="0"/>
              <a:t>Ένα αρχείο μπορούμε να του δώσουμε οποιοδήποτε όνομα θέλουμε, με όποια κατάληξη επιθυμούμε</a:t>
            </a:r>
          </a:p>
          <a:p>
            <a:pPr lvl="1"/>
            <a:r>
              <a:rPr lang="el-GR" dirty="0" smtClean="0"/>
              <a:t>Αν αλλάξουμε την κατάληξη του αρχείου δεν αλλάζουν ούτε τα δεδομένα που υπάρχουν μέσα στο αρχείο, ούτε και η ειδική μορφή του αρχείου </a:t>
            </a:r>
          </a:p>
          <a:p>
            <a:pPr lvl="1"/>
            <a:r>
              <a:rPr lang="el-GR" dirty="0" smtClean="0"/>
              <a:t>Αυτό σημαίνει ότι αν προσπαθήσουμε να ανοίξουμε το αρχείο με λανθασμένη κατάληξη, δηλαδή διαφορετική από αυτήν που αντιστοιχεί στην ειδική μορφή του συγκεκριμένου αρχείου, το πρόγραμμα θα μας εμφανίσει μηνύματα λάθους</a:t>
            </a:r>
          </a:p>
          <a:p>
            <a:r>
              <a:rPr lang="el-GR" sz="2600" dirty="0" smtClean="0"/>
              <a:t>Τα αρχεία δεδομένων περιέχουν πληροφορία που αποτελείται από </a:t>
            </a:r>
            <a:r>
              <a:rPr lang="el-GR" sz="2600" i="1" dirty="0" smtClean="0"/>
              <a:t>εγγραφές</a:t>
            </a:r>
            <a:r>
              <a:rPr lang="el-GR" sz="2600" dirty="0" smtClean="0"/>
              <a:t> του ίδιου τύπου</a:t>
            </a:r>
          </a:p>
          <a:p>
            <a:r>
              <a:rPr lang="el-GR" sz="2600" dirty="0" smtClean="0"/>
              <a:t>Η </a:t>
            </a:r>
            <a:r>
              <a:rPr lang="el-GR" sz="2600" b="1" dirty="0" smtClean="0"/>
              <a:t>εγγραφή (</a:t>
            </a:r>
            <a:r>
              <a:rPr lang="en-US" sz="2600" b="1" dirty="0" smtClean="0"/>
              <a:t>record</a:t>
            </a:r>
            <a:r>
              <a:rPr lang="el-GR" sz="2600" b="1" dirty="0" smtClean="0"/>
              <a:t>)</a:t>
            </a:r>
            <a:r>
              <a:rPr lang="el-GR" sz="2600" dirty="0" smtClean="0"/>
              <a:t> είναι ένα σύνολο από </a:t>
            </a:r>
            <a:r>
              <a:rPr lang="el-GR" sz="2600" i="1" dirty="0" smtClean="0"/>
              <a:t>πεδία</a:t>
            </a:r>
            <a:r>
              <a:rPr lang="el-GR" sz="2600" dirty="0" smtClean="0"/>
              <a:t> που συνδέονται μεταξύ τους λογικά</a:t>
            </a:r>
          </a:p>
          <a:p>
            <a:r>
              <a:rPr lang="el-GR" sz="2600" dirty="0" smtClean="0"/>
              <a:t>Το </a:t>
            </a:r>
            <a:r>
              <a:rPr lang="el-GR" sz="2600" b="1" dirty="0" smtClean="0"/>
              <a:t>πεδίο (</a:t>
            </a:r>
            <a:r>
              <a:rPr lang="en-US" sz="2600" b="1" dirty="0" smtClean="0"/>
              <a:t>field</a:t>
            </a:r>
            <a:r>
              <a:rPr lang="el-GR" sz="2600" b="1" dirty="0" smtClean="0"/>
              <a:t>)</a:t>
            </a:r>
            <a:r>
              <a:rPr lang="el-GR" sz="2600" dirty="0" smtClean="0"/>
              <a:t> είναι ένα σύνολο από χαρακτήρες που παριστάνει μία λέξη, ένα σύνολο από λέξεις ή έναν αριθμό</a:t>
            </a:r>
          </a:p>
          <a:p>
            <a:r>
              <a:rPr lang="el-GR" sz="2600" dirty="0" smtClean="0"/>
              <a:t>Παρακάτω βλέπουμε ένα παράδειγμα μιας εγγραφής που αποτελείται από πέντε πεδία</a:t>
            </a:r>
          </a:p>
          <a:p>
            <a:pPr lvl="1"/>
            <a:r>
              <a:rPr lang="el-GR" dirty="0" smtClean="0"/>
              <a:t>Το πρώτο πεδίο μιας εγγραφής είναι το </a:t>
            </a:r>
            <a:r>
              <a:rPr lang="el-GR" b="1" dirty="0" smtClean="0"/>
              <a:t>κλειδί (</a:t>
            </a:r>
            <a:r>
              <a:rPr lang="en-US" b="1" dirty="0" smtClean="0"/>
              <a:t>key</a:t>
            </a:r>
            <a:r>
              <a:rPr lang="el-GR" b="1" dirty="0" smtClean="0"/>
              <a:t>)</a:t>
            </a:r>
            <a:r>
              <a:rPr lang="el-GR" dirty="0" smtClean="0"/>
              <a:t>, το οποίο είναι ένα συγκεκριμένο, απαραίτητο πεδίο που χαρακτηρίζει </a:t>
            </a:r>
            <a:r>
              <a:rPr lang="el-GR" i="1" dirty="0" smtClean="0"/>
              <a:t>μοναδικά</a:t>
            </a:r>
            <a:r>
              <a:rPr lang="el-GR" dirty="0" smtClean="0"/>
              <a:t> την εγγραφή</a:t>
            </a:r>
          </a:p>
          <a:p>
            <a:endParaRPr lang="el-GR" dirty="0"/>
          </a:p>
        </p:txBody>
      </p:sp>
      <p:graphicFrame>
        <p:nvGraphicFramePr>
          <p:cNvPr id="6" name="5 - Πίνακας"/>
          <p:cNvGraphicFramePr>
            <a:graphicFrameLocks noGrp="1"/>
          </p:cNvGraphicFramePr>
          <p:nvPr/>
        </p:nvGraphicFramePr>
        <p:xfrm>
          <a:off x="1866265" y="5879933"/>
          <a:ext cx="5411470" cy="429387"/>
        </p:xfrm>
        <a:graphic>
          <a:graphicData uri="http://schemas.openxmlformats.org/drawingml/2006/table">
            <a:tbl>
              <a:tblPr/>
              <a:tblGrid>
                <a:gridCol w="1082040"/>
                <a:gridCol w="1082040"/>
                <a:gridCol w="1082040"/>
                <a:gridCol w="1082675"/>
                <a:gridCol w="1082675"/>
              </a:tblGrid>
              <a:tr h="0">
                <a:tc>
                  <a:txBody>
                    <a:bodyPr/>
                    <a:lstStyle/>
                    <a:p>
                      <a:pPr algn="ctr">
                        <a:lnSpc>
                          <a:spcPct val="115000"/>
                        </a:lnSpc>
                        <a:spcAft>
                          <a:spcPts val="1000"/>
                        </a:spcAft>
                      </a:pPr>
                      <a:r>
                        <a:rPr lang="el-GR" sz="1200" b="1">
                          <a:latin typeface="Times New Roman"/>
                          <a:ea typeface="Calibri"/>
                          <a:cs typeface="Times New Roman"/>
                        </a:rPr>
                        <a:t>Πεδίο 1</a:t>
                      </a:r>
                      <a:endParaRPr lang="el-GR" sz="11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b="1">
                          <a:latin typeface="Times New Roman"/>
                          <a:ea typeface="Calibri"/>
                          <a:cs typeface="Times New Roman"/>
                        </a:rPr>
                        <a:t>Πεδίο 2</a:t>
                      </a:r>
                      <a:endParaRPr lang="el-GR" sz="11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b="1">
                          <a:latin typeface="Times New Roman"/>
                          <a:ea typeface="Calibri"/>
                          <a:cs typeface="Times New Roman"/>
                        </a:rPr>
                        <a:t>Πεδίο 3</a:t>
                      </a:r>
                      <a:endParaRPr lang="el-GR" sz="11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b="1">
                          <a:latin typeface="Times New Roman"/>
                          <a:ea typeface="Calibri"/>
                          <a:cs typeface="Times New Roman"/>
                        </a:rPr>
                        <a:t>Πεδίο 4</a:t>
                      </a:r>
                      <a:endParaRPr lang="el-GR" sz="11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b="1">
                          <a:latin typeface="Times New Roman"/>
                          <a:ea typeface="Calibri"/>
                          <a:cs typeface="Times New Roman"/>
                        </a:rPr>
                        <a:t>Πεδίο 5</a:t>
                      </a:r>
                      <a:endParaRPr lang="el-GR" sz="11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r h="219075">
                <a:tc>
                  <a:txBody>
                    <a:bodyPr/>
                    <a:lstStyle/>
                    <a:p>
                      <a:pPr algn="ctr">
                        <a:lnSpc>
                          <a:spcPct val="115000"/>
                        </a:lnSpc>
                        <a:spcAft>
                          <a:spcPts val="1000"/>
                        </a:spcAft>
                      </a:pPr>
                      <a:r>
                        <a:rPr lang="en-US" sz="1200" u="sng">
                          <a:latin typeface="Times New Roman"/>
                          <a:ea typeface="Calibri"/>
                          <a:cs typeface="Times New Roman"/>
                        </a:rPr>
                        <a:t>CW-9483</a:t>
                      </a:r>
                      <a:endParaRPr lang="el-GR"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a:latin typeface="Times New Roman"/>
                          <a:ea typeface="Calibri"/>
                          <a:cs typeface="Times New Roman"/>
                        </a:rPr>
                        <a:t>Γιώργος</a:t>
                      </a:r>
                      <a:endParaRPr lang="el-GR"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a:latin typeface="Times New Roman"/>
                          <a:ea typeface="Calibri"/>
                          <a:cs typeface="Times New Roman"/>
                        </a:rPr>
                        <a:t>ΤΕΙ Κρήτης</a:t>
                      </a:r>
                      <a:endParaRPr lang="el-GR"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a:latin typeface="Times New Roman"/>
                          <a:ea typeface="Calibri"/>
                          <a:cs typeface="Times New Roman"/>
                        </a:rPr>
                        <a:t>Θεσσαλονίκη</a:t>
                      </a:r>
                      <a:endParaRPr lang="el-GR"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200" dirty="0">
                          <a:latin typeface="Times New Roman"/>
                          <a:ea typeface="Calibri"/>
                          <a:cs typeface="Times New Roman"/>
                        </a:rPr>
                        <a:t>4543</a:t>
                      </a:r>
                      <a:endParaRPr lang="el-GR"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Λειτουργίες των Αρχείων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128</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Τα αρχεία χρησιμοποιούνται για την αποθήκευση πληροφοριών και την ανάκτησή τους σε κάποια μελλοντική στιγμή</a:t>
            </a:r>
          </a:p>
          <a:p>
            <a:r>
              <a:rPr lang="el-GR" dirty="0" smtClean="0"/>
              <a:t>Οι βασικότερες λειτουργίες που μπορούν να επιτελεστούν  σε ένα αρχείο είναι οι εξής:</a:t>
            </a:r>
          </a:p>
          <a:p>
            <a:pPr lvl="1"/>
            <a:r>
              <a:rPr lang="el-GR" b="1" dirty="0" smtClean="0"/>
              <a:t>Δημιουργία αρχείου (</a:t>
            </a:r>
            <a:r>
              <a:rPr lang="en-US" b="1" dirty="0" smtClean="0"/>
              <a:t>Create</a:t>
            </a:r>
            <a:r>
              <a:rPr lang="el-GR" b="1" dirty="0" smtClean="0"/>
              <a:t>)</a:t>
            </a:r>
          </a:p>
          <a:p>
            <a:pPr lvl="1"/>
            <a:r>
              <a:rPr lang="el-GR" b="1" dirty="0" smtClean="0"/>
              <a:t>Διαγραφή αρχείου (</a:t>
            </a:r>
            <a:r>
              <a:rPr lang="en-US" b="1" dirty="0" smtClean="0"/>
              <a:t>Delete</a:t>
            </a:r>
            <a:r>
              <a:rPr lang="el-GR" b="1" dirty="0" smtClean="0"/>
              <a:t>)</a:t>
            </a:r>
            <a:endParaRPr lang="el-GR" dirty="0" smtClean="0"/>
          </a:p>
          <a:p>
            <a:pPr lvl="1"/>
            <a:r>
              <a:rPr lang="el-GR" b="1" dirty="0" smtClean="0"/>
              <a:t>Άνοιγμα αρχείου (</a:t>
            </a:r>
            <a:r>
              <a:rPr lang="en-US" b="1" dirty="0" smtClean="0"/>
              <a:t>Open</a:t>
            </a:r>
            <a:r>
              <a:rPr lang="el-GR" b="1" dirty="0" smtClean="0"/>
              <a:t>)</a:t>
            </a:r>
            <a:endParaRPr lang="el-GR" dirty="0" smtClean="0"/>
          </a:p>
          <a:p>
            <a:pPr lvl="1"/>
            <a:r>
              <a:rPr lang="el-GR" b="1" dirty="0" smtClean="0"/>
              <a:t>Κλείσιμο αρχείου (</a:t>
            </a:r>
            <a:r>
              <a:rPr lang="en-US" b="1" dirty="0" smtClean="0"/>
              <a:t>Close</a:t>
            </a:r>
            <a:r>
              <a:rPr lang="el-GR" b="1" dirty="0" smtClean="0"/>
              <a:t>)</a:t>
            </a:r>
            <a:endParaRPr lang="el-GR" dirty="0" smtClean="0"/>
          </a:p>
          <a:p>
            <a:pPr lvl="1"/>
            <a:r>
              <a:rPr lang="el-GR" b="1" dirty="0" smtClean="0"/>
              <a:t>Διάβασμα δεδομένων (</a:t>
            </a:r>
            <a:r>
              <a:rPr lang="en-US" b="1" dirty="0" smtClean="0"/>
              <a:t>Read</a:t>
            </a:r>
            <a:r>
              <a:rPr lang="el-GR" b="1" dirty="0" smtClean="0"/>
              <a:t>)</a:t>
            </a:r>
            <a:endParaRPr lang="el-GR" dirty="0" smtClean="0"/>
          </a:p>
          <a:p>
            <a:pPr lvl="1"/>
            <a:r>
              <a:rPr lang="el-GR" b="1" dirty="0" smtClean="0"/>
              <a:t>Εγγραφή δεδομένων (</a:t>
            </a:r>
            <a:r>
              <a:rPr lang="en-US" b="1" dirty="0" smtClean="0"/>
              <a:t>Write</a:t>
            </a:r>
            <a:r>
              <a:rPr lang="el-GR" b="1" dirty="0" smtClean="0"/>
              <a:t>)</a:t>
            </a:r>
            <a:endParaRPr lang="el-GR" dirty="0" smtClean="0"/>
          </a:p>
          <a:p>
            <a:pPr lvl="1"/>
            <a:r>
              <a:rPr lang="el-GR" b="1" dirty="0" smtClean="0"/>
              <a:t>Εγγραφή δεδομένων στο τέλος του αρχείου (</a:t>
            </a:r>
            <a:r>
              <a:rPr lang="en-US" b="1" dirty="0" smtClean="0"/>
              <a:t>Append</a:t>
            </a:r>
            <a:r>
              <a:rPr lang="el-GR" b="1" dirty="0" smtClean="0"/>
              <a:t>)</a:t>
            </a:r>
            <a:endParaRPr lang="el-GR" dirty="0" smtClean="0"/>
          </a:p>
          <a:p>
            <a:pPr lvl="1"/>
            <a:r>
              <a:rPr lang="el-GR" b="1" dirty="0" smtClean="0"/>
              <a:t>Μετονομασία αρχείου (</a:t>
            </a:r>
            <a:r>
              <a:rPr lang="en-US" b="1" dirty="0" smtClean="0"/>
              <a:t>Rename</a:t>
            </a:r>
            <a:r>
              <a:rPr lang="el-GR" b="1" dirty="0" smtClean="0"/>
              <a:t>)</a:t>
            </a:r>
            <a:endParaRPr lang="el-GR" dirty="0" smtClean="0"/>
          </a:p>
          <a:p>
            <a:pPr lvl="1"/>
            <a:r>
              <a:rPr lang="el-GR" b="1" dirty="0" smtClean="0"/>
              <a:t>Αντιγραφή αρχείου (</a:t>
            </a:r>
            <a:r>
              <a:rPr lang="en-US" b="1" dirty="0" smtClean="0"/>
              <a:t>Copy</a:t>
            </a:r>
            <a:r>
              <a:rPr lang="el-GR" b="1" dirty="0" smtClean="0"/>
              <a:t>)</a:t>
            </a:r>
          </a:p>
          <a:p>
            <a:pPr lvl="1"/>
            <a:endParaRPr lang="el-G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Λειτουργίες των Αρχείων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129</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Όσον αφορά τα αρχεία βάσεων δεδομένων, οι κυριότερες λειτουργίες που σχετίζονται με αυτά είναι οι εξής:</a:t>
            </a:r>
          </a:p>
          <a:p>
            <a:pPr lvl="1"/>
            <a:r>
              <a:rPr lang="el-GR" b="1" dirty="0" smtClean="0"/>
              <a:t>Ανάκτηση (</a:t>
            </a:r>
            <a:r>
              <a:rPr lang="en-US" b="1" dirty="0" smtClean="0"/>
              <a:t>retrieval</a:t>
            </a:r>
            <a:r>
              <a:rPr lang="el-GR" b="1" dirty="0" smtClean="0"/>
              <a:t>) εγγραφών</a:t>
            </a:r>
            <a:r>
              <a:rPr lang="el-GR" dirty="0" smtClean="0"/>
              <a:t>: Πρόκειται για τη λήψη των περιεχομένων μιας εγγραφής, χωρίς να γίνει καμία μεταβολή στην εγγραφή</a:t>
            </a:r>
          </a:p>
          <a:p>
            <a:pPr lvl="1"/>
            <a:r>
              <a:rPr lang="el-GR" b="1" dirty="0" smtClean="0"/>
              <a:t>Ενημέρωση (</a:t>
            </a:r>
            <a:r>
              <a:rPr lang="en-US" b="1" dirty="0" smtClean="0"/>
              <a:t>updating</a:t>
            </a:r>
            <a:r>
              <a:rPr lang="el-GR" b="1" dirty="0" smtClean="0"/>
              <a:t>) εγγραφών</a:t>
            </a:r>
            <a:r>
              <a:rPr lang="el-GR" dirty="0" smtClean="0"/>
              <a:t>: Αφορά κάθε λειτουργία που επιφέρει αλλαγές στα περιεχόμενα ή στην ίδια την εγγραφή (όπως είναι η προσθήκη ή η διαγραφή μιας εγγραφής ή η αλλαγή σε κάποιο από τα πεδία της)</a:t>
            </a:r>
          </a:p>
          <a:p>
            <a:pPr lvl="1"/>
            <a:r>
              <a:rPr lang="el-GR" b="1" dirty="0" smtClean="0"/>
              <a:t>Ταξινόμηση (</a:t>
            </a:r>
            <a:r>
              <a:rPr lang="en-US" b="1" dirty="0" smtClean="0"/>
              <a:t>sorting</a:t>
            </a:r>
            <a:r>
              <a:rPr lang="el-GR" b="1" dirty="0" smtClean="0"/>
              <a:t>) εγγραφών</a:t>
            </a:r>
            <a:r>
              <a:rPr lang="el-GR" dirty="0" smtClean="0"/>
              <a:t>: Πρόκειται για μια λειτουργία όπου οι εγγραφές ενός αρχείου ταξινομούνται κατά αύξουσα ή φθίνουσα σειρά, ανάλογα με την τιμή ενός πεδίου ή συνδυασμού αυτών</a:t>
            </a:r>
          </a:p>
          <a:p>
            <a:pPr lvl="1"/>
            <a:endParaRPr lang="el-G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Συσκευές εισόδου δεδομένων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a:t>
            </a:fld>
            <a:endParaRPr lang="el-GR"/>
          </a:p>
        </p:txBody>
      </p:sp>
      <p:pic>
        <p:nvPicPr>
          <p:cNvPr id="6" name="5 - Εικόνα" descr="C:\Documents and Settings\User\Τα έγγραφά μου\ma8hmata\TEI\Εισαγωγή στην Πληροφορική - ΒΙΒΛΙΟ\images\scanner.jpg"/>
          <p:cNvPicPr/>
          <p:nvPr/>
        </p:nvPicPr>
        <p:blipFill>
          <a:blip r:embed="rId2" cstate="print"/>
          <a:srcRect/>
          <a:stretch>
            <a:fillRect/>
          </a:stretch>
        </p:blipFill>
        <p:spPr bwMode="auto">
          <a:xfrm>
            <a:off x="899592" y="1772816"/>
            <a:ext cx="3024336" cy="1512168"/>
          </a:xfrm>
          <a:prstGeom prst="rect">
            <a:avLst/>
          </a:prstGeom>
          <a:noFill/>
          <a:ln w="9525">
            <a:noFill/>
            <a:miter lim="800000"/>
            <a:headEnd/>
            <a:tailEnd/>
          </a:ln>
        </p:spPr>
      </p:pic>
      <p:pic>
        <p:nvPicPr>
          <p:cNvPr id="7" name="6 - Εικόνα" descr="C:\Documents and Settings\User\Τα έγγραφά μου\ma8hmata\TEI\Εισαγωγή στην Πληροφορική - ΒΙΒΛΙΟ\images\micr4.jpg"/>
          <p:cNvPicPr/>
          <p:nvPr/>
        </p:nvPicPr>
        <p:blipFill>
          <a:blip r:embed="rId3" cstate="print"/>
          <a:srcRect/>
          <a:stretch>
            <a:fillRect/>
          </a:stretch>
        </p:blipFill>
        <p:spPr bwMode="auto">
          <a:xfrm>
            <a:off x="4427984" y="1772816"/>
            <a:ext cx="1561331" cy="1440160"/>
          </a:xfrm>
          <a:prstGeom prst="rect">
            <a:avLst/>
          </a:prstGeom>
          <a:noFill/>
          <a:ln w="9525">
            <a:noFill/>
            <a:miter lim="800000"/>
            <a:headEnd/>
            <a:tailEnd/>
          </a:ln>
        </p:spPr>
      </p:pic>
      <p:pic>
        <p:nvPicPr>
          <p:cNvPr id="8" name="7 - Εικόνα" descr="C:\Documents and Settings\User\Τα έγγραφά μου\ma8hmata\TEI\Εισαγωγή στην Πληροφορική - ΒΙΒΛΙΟ\images\opticalcharreader.jpg"/>
          <p:cNvPicPr/>
          <p:nvPr/>
        </p:nvPicPr>
        <p:blipFill>
          <a:blip r:embed="rId4" cstate="print"/>
          <a:srcRect/>
          <a:stretch>
            <a:fillRect/>
          </a:stretch>
        </p:blipFill>
        <p:spPr bwMode="auto">
          <a:xfrm>
            <a:off x="6372200" y="1772816"/>
            <a:ext cx="1872208" cy="1440160"/>
          </a:xfrm>
          <a:prstGeom prst="rect">
            <a:avLst/>
          </a:prstGeom>
          <a:noFill/>
          <a:ln w="9525">
            <a:noFill/>
            <a:miter lim="800000"/>
            <a:headEnd/>
            <a:tailEnd/>
          </a:ln>
        </p:spPr>
      </p:pic>
      <p:pic>
        <p:nvPicPr>
          <p:cNvPr id="9" name="8 - Εικόνα" descr="C:\Documents and Settings\User\Τα έγγραφά μου\ma8hmata\TEI\Εισαγωγή στην Πληροφορική - ΒΙΒΛΙΟ\images\webcam2.jpg"/>
          <p:cNvPicPr/>
          <p:nvPr/>
        </p:nvPicPr>
        <p:blipFill>
          <a:blip r:embed="rId5" cstate="print"/>
          <a:srcRect/>
          <a:stretch>
            <a:fillRect/>
          </a:stretch>
        </p:blipFill>
        <p:spPr bwMode="auto">
          <a:xfrm>
            <a:off x="2627784" y="4005064"/>
            <a:ext cx="1800200" cy="1512565"/>
          </a:xfrm>
          <a:prstGeom prst="rect">
            <a:avLst/>
          </a:prstGeom>
          <a:noFill/>
          <a:ln w="9525">
            <a:noFill/>
            <a:miter lim="800000"/>
            <a:headEnd/>
            <a:tailEnd/>
          </a:ln>
        </p:spPr>
      </p:pic>
      <p:pic>
        <p:nvPicPr>
          <p:cNvPr id="10" name="9 - Εικόνα" descr="C:\Documents and Settings\User\Τα έγγραφά μου\ma8hmata\TEI\Εισαγωγή στην Πληροφορική - ΒΙΒΛΙΟ\images\mikrofon.jpg"/>
          <p:cNvPicPr/>
          <p:nvPr/>
        </p:nvPicPr>
        <p:blipFill>
          <a:blip r:embed="rId6" cstate="print"/>
          <a:srcRect/>
          <a:stretch>
            <a:fillRect/>
          </a:stretch>
        </p:blipFill>
        <p:spPr bwMode="auto">
          <a:xfrm>
            <a:off x="4932040" y="4005064"/>
            <a:ext cx="1728192" cy="1512168"/>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Ιεραρχία ή δένδρο Καταλόγων (1/3)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130</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Για την καλύτερη οργάνωση των αρχείων μας, αυτά ταξινομούνται σε </a:t>
            </a:r>
            <a:r>
              <a:rPr lang="el-GR" i="1" dirty="0" smtClean="0"/>
              <a:t>καταλόγους</a:t>
            </a:r>
            <a:endParaRPr lang="el-GR" dirty="0" smtClean="0"/>
          </a:p>
          <a:p>
            <a:r>
              <a:rPr lang="el-GR" dirty="0" smtClean="0"/>
              <a:t>Ένας </a:t>
            </a:r>
            <a:r>
              <a:rPr lang="el-GR" b="1" dirty="0" smtClean="0"/>
              <a:t>κατάλογος (</a:t>
            </a:r>
            <a:r>
              <a:rPr lang="en-US" b="1" dirty="0" smtClean="0"/>
              <a:t>directory</a:t>
            </a:r>
            <a:r>
              <a:rPr lang="el-GR" b="1" dirty="0" smtClean="0"/>
              <a:t>)</a:t>
            </a:r>
            <a:r>
              <a:rPr lang="el-GR" dirty="0" smtClean="0"/>
              <a:t> είναι μια δομή που ομαδοποιεί ένα σύνολο αρχείων</a:t>
            </a:r>
          </a:p>
          <a:p>
            <a:r>
              <a:rPr lang="el-GR" dirty="0" smtClean="0"/>
              <a:t>Μπορεί να περιέχει αρχεία ή άλλους καταλόγους (οποιουδήποτε πλήθους)</a:t>
            </a:r>
          </a:p>
          <a:p>
            <a:r>
              <a:rPr lang="el-GR" dirty="0" smtClean="0"/>
              <a:t>Έτσι, δημιουργείται μία ιεραρχική δομή μεταξύ των καταλόγων του συστήματος, η οποία αναπαριστά την οργάνωση των εμφωλευμένων καταλόγων ενός συστήματος αρχείων</a:t>
            </a:r>
          </a:p>
          <a:p>
            <a:r>
              <a:rPr lang="el-GR" dirty="0" smtClean="0"/>
              <a:t>Η δομή αυτή ονομάζεται </a:t>
            </a:r>
            <a:r>
              <a:rPr lang="el-GR" b="1" dirty="0" smtClean="0"/>
              <a:t>ιεραρχία </a:t>
            </a:r>
            <a:r>
              <a:rPr lang="el-GR" dirty="0" smtClean="0"/>
              <a:t>ή </a:t>
            </a:r>
            <a:r>
              <a:rPr lang="el-GR" b="1" dirty="0" smtClean="0"/>
              <a:t>δένδρο καταλόγων (</a:t>
            </a:r>
            <a:r>
              <a:rPr lang="en-US" b="1" dirty="0" smtClean="0"/>
              <a:t>directory tree</a:t>
            </a:r>
            <a:r>
              <a:rPr lang="el-GR" b="1" dirty="0" smtClean="0"/>
              <a:t>)</a:t>
            </a:r>
            <a:endParaRPr lang="el-GR" dirty="0" smtClean="0"/>
          </a:p>
          <a:p>
            <a:r>
              <a:rPr lang="el-GR" dirty="0" smtClean="0"/>
              <a:t>Ο κατάλογος που βρίσκεται στο πιο υψηλό επίπεδο είναι μοναδικός κα ονομάζεται </a:t>
            </a:r>
            <a:r>
              <a:rPr lang="el-GR" b="1" dirty="0" smtClean="0"/>
              <a:t>κατάλογος ρίζα (</a:t>
            </a:r>
            <a:r>
              <a:rPr lang="en-US" b="1" dirty="0" smtClean="0"/>
              <a:t>root directory</a:t>
            </a:r>
            <a:r>
              <a:rPr lang="el-GR" b="1" dirty="0" smtClean="0"/>
              <a:t>)</a:t>
            </a:r>
            <a:endParaRPr lang="el-GR" dirty="0" smtClean="0"/>
          </a:p>
          <a:p>
            <a:r>
              <a:rPr lang="el-GR" dirty="0" smtClean="0"/>
              <a:t>Μεταξύ δύο καταλόγων που ο ένας βρίσκεται μέσα στον άλλον, ο κατάλογος που περιέχει τον άλλον κατάλογο ονομάζεται </a:t>
            </a:r>
            <a:r>
              <a:rPr lang="el-GR" b="1" dirty="0" smtClean="0"/>
              <a:t>πατρικός κατάλογος (</a:t>
            </a:r>
            <a:r>
              <a:rPr lang="en-US" b="1" dirty="0" smtClean="0"/>
              <a:t>parent directory</a:t>
            </a:r>
            <a:r>
              <a:rPr lang="el-GR" b="1" dirty="0" smtClean="0"/>
              <a:t>)</a:t>
            </a:r>
            <a:r>
              <a:rPr lang="el-GR" dirty="0" smtClean="0"/>
              <a:t>, ενώ αυτός που εμπεριέχεται στον πρώτο ονομάζεται </a:t>
            </a:r>
            <a:r>
              <a:rPr lang="el-GR" b="1" dirty="0" smtClean="0"/>
              <a:t>υποκατάλογος (</a:t>
            </a:r>
            <a:r>
              <a:rPr lang="en-US" b="1" dirty="0" smtClean="0"/>
              <a:t>subdirectory</a:t>
            </a:r>
            <a:r>
              <a:rPr lang="el-GR" b="1" dirty="0" smtClean="0"/>
              <a:t>)</a:t>
            </a:r>
            <a:endParaRPr lang="el-GR" dirty="0" smtClean="0"/>
          </a:p>
          <a:p>
            <a:endParaRPr lang="el-G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Ιεραρχία ή δένδρο Καταλόγων (2/3)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131</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10000"/>
          </a:bodyPr>
          <a:lstStyle/>
          <a:p>
            <a:r>
              <a:rPr lang="el-GR" dirty="0" smtClean="0"/>
              <a:t>Σε μία δεδομένη χρονική στιγμή, ο χρήστης έχει τη δυνατότητα να χειρίζεται ένα συγκεκριμένο κατάλογο </a:t>
            </a:r>
          </a:p>
          <a:p>
            <a:r>
              <a:rPr lang="el-GR" dirty="0" smtClean="0"/>
              <a:t>Ο κατάλογος αυτός ονομάζεται </a:t>
            </a:r>
            <a:r>
              <a:rPr lang="el-GR" b="1" dirty="0" smtClean="0"/>
              <a:t>κατάλογος εργασίας (</a:t>
            </a:r>
            <a:r>
              <a:rPr lang="en-US" b="1" dirty="0" smtClean="0"/>
              <a:t>working directory</a:t>
            </a:r>
            <a:r>
              <a:rPr lang="el-GR" b="1" dirty="0" smtClean="0"/>
              <a:t>)</a:t>
            </a:r>
            <a:endParaRPr lang="el-GR" dirty="0" smtClean="0"/>
          </a:p>
          <a:p>
            <a:r>
              <a:rPr lang="el-GR" dirty="0" smtClean="0"/>
              <a:t> Προκειμένου να μπορούμε να βρίσκουμε τα αρχεία και τους καταλόγους που επιθυμούμε κάθε φορά, χρειάζεται να δηλώσουμε την ακριβή τοποθεσία αυτών</a:t>
            </a:r>
          </a:p>
          <a:p>
            <a:r>
              <a:rPr lang="el-GR" dirty="0" smtClean="0"/>
              <a:t>Αυτό επιτυγχάνεται περιγράφοντας τη </a:t>
            </a:r>
            <a:r>
              <a:rPr lang="el-GR" b="1" dirty="0" smtClean="0"/>
              <a:t>διαδρομή (</a:t>
            </a:r>
            <a:r>
              <a:rPr lang="en-US" b="1" dirty="0" smtClean="0"/>
              <a:t>path</a:t>
            </a:r>
            <a:r>
              <a:rPr lang="el-GR" b="1" dirty="0" smtClean="0"/>
              <a:t>)</a:t>
            </a:r>
            <a:endParaRPr lang="el-GR" dirty="0" smtClean="0"/>
          </a:p>
          <a:p>
            <a:pPr lvl="1"/>
            <a:r>
              <a:rPr lang="el-GR" dirty="0" smtClean="0"/>
              <a:t>δηλαδή τη σειρά των καταλόγων που πρέπει να ανοίξουμε για να φτάσουμε στο επιθυμητό αρχείο ή κατάλογο</a:t>
            </a:r>
          </a:p>
          <a:p>
            <a:r>
              <a:rPr lang="el-GR" dirty="0" smtClean="0"/>
              <a:t>Υπάρχουν δύο διαφορετικοί τρόποι που μπορούμε να χρησιμοποιήσουμε:</a:t>
            </a:r>
          </a:p>
          <a:p>
            <a:pPr lvl="1"/>
            <a:r>
              <a:rPr lang="el-GR" b="1" dirty="0" smtClean="0"/>
              <a:t>απόλυτη διαδρομή (</a:t>
            </a:r>
            <a:r>
              <a:rPr lang="en-US" b="1" dirty="0" smtClean="0"/>
              <a:t>absolute path</a:t>
            </a:r>
            <a:r>
              <a:rPr lang="el-GR" b="1" dirty="0" smtClean="0"/>
              <a:t>)</a:t>
            </a:r>
            <a:endParaRPr lang="el-GR" dirty="0" smtClean="0"/>
          </a:p>
          <a:p>
            <a:pPr lvl="1"/>
            <a:r>
              <a:rPr lang="el-GR" b="1" dirty="0" smtClean="0"/>
              <a:t>σχετική διαδρομή (</a:t>
            </a:r>
            <a:r>
              <a:rPr lang="en-US" b="1" dirty="0" smtClean="0"/>
              <a:t>relative path</a:t>
            </a:r>
            <a:r>
              <a:rPr lang="el-GR" b="1" dirty="0" smtClean="0"/>
              <a:t>)</a:t>
            </a:r>
            <a:endParaRPr lang="el-GR" dirty="0" smtClean="0"/>
          </a:p>
          <a:p>
            <a:endParaRPr lang="el-G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Ιεραρχία ή δένδρο Καταλόγων (3/3)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132</a:t>
            </a:fld>
            <a:endParaRPr lang="el-GR"/>
          </a:p>
        </p:txBody>
      </p:sp>
      <p:sp>
        <p:nvSpPr>
          <p:cNvPr id="5" name="4 - Θέση περιεχομένου"/>
          <p:cNvSpPr>
            <a:spLocks noGrp="1"/>
          </p:cNvSpPr>
          <p:nvPr>
            <p:ph sz="quarter" idx="1"/>
          </p:nvPr>
        </p:nvSpPr>
        <p:spPr/>
        <p:txBody>
          <a:bodyPr>
            <a:normAutofit fontScale="85000" lnSpcReduction="10000"/>
          </a:bodyPr>
          <a:lstStyle/>
          <a:p>
            <a:pPr lvl="0"/>
            <a:r>
              <a:rPr lang="el-GR" dirty="0" smtClean="0"/>
              <a:t>Η </a:t>
            </a:r>
            <a:r>
              <a:rPr lang="el-GR" b="1" dirty="0" smtClean="0"/>
              <a:t>απόλυτη διαδρομή (</a:t>
            </a:r>
            <a:r>
              <a:rPr lang="en-US" b="1" dirty="0" smtClean="0"/>
              <a:t>absolute path</a:t>
            </a:r>
            <a:r>
              <a:rPr lang="el-GR" b="1" dirty="0" smtClean="0"/>
              <a:t>)</a:t>
            </a:r>
            <a:r>
              <a:rPr lang="el-GR" dirty="0" smtClean="0"/>
              <a:t> είναι η διαδρομή που ξεκινάει από το βασικό κατάλογο (δηλαδή τη ρίζα) και φτάνει μέχρι το αρχείο ή κατάλογο που αναζητούμε</a:t>
            </a:r>
          </a:p>
          <a:p>
            <a:pPr lvl="1"/>
            <a:r>
              <a:rPr lang="el-GR" dirty="0" smtClean="0"/>
              <a:t>Π.χ. η διαδρομή </a:t>
            </a:r>
            <a:r>
              <a:rPr lang="en-US" i="1" dirty="0" smtClean="0"/>
              <a:t>C</a:t>
            </a:r>
            <a:r>
              <a:rPr lang="el-GR" i="1" dirty="0" smtClean="0"/>
              <a:t>:\</a:t>
            </a:r>
            <a:r>
              <a:rPr lang="en-US" i="1" dirty="0" smtClean="0"/>
              <a:t>Program Files</a:t>
            </a:r>
            <a:r>
              <a:rPr lang="el-GR" i="1" dirty="0" smtClean="0"/>
              <a:t>\</a:t>
            </a:r>
            <a:r>
              <a:rPr lang="en-US" i="1" dirty="0" smtClean="0"/>
              <a:t>Outlook Express</a:t>
            </a:r>
            <a:r>
              <a:rPr lang="el-GR" dirty="0" smtClean="0"/>
              <a:t> (ή ισοδύναμα \</a:t>
            </a:r>
            <a:r>
              <a:rPr lang="en-US" i="1" dirty="0" smtClean="0"/>
              <a:t>Program Files</a:t>
            </a:r>
            <a:r>
              <a:rPr lang="el-GR" i="1" dirty="0" smtClean="0"/>
              <a:t>\</a:t>
            </a:r>
            <a:r>
              <a:rPr lang="en-US" i="1" dirty="0" smtClean="0"/>
              <a:t>Outlook Express</a:t>
            </a:r>
            <a:r>
              <a:rPr lang="el-GR" dirty="0" smtClean="0"/>
              <a:t>) σημαίνει ότι ο βασικός κατάλογος περιέχει τον υποκατάλογο </a:t>
            </a:r>
            <a:r>
              <a:rPr lang="en-US" i="1" dirty="0" smtClean="0"/>
              <a:t>Program Files</a:t>
            </a:r>
            <a:r>
              <a:rPr lang="el-GR" dirty="0" smtClean="0"/>
              <a:t>, ο οποίος με τη σειρά του περιέχει τον υποκατάλογο </a:t>
            </a:r>
            <a:r>
              <a:rPr lang="en-US" i="1" dirty="0" smtClean="0"/>
              <a:t>Outlook Express</a:t>
            </a:r>
            <a:endParaRPr lang="el-GR" dirty="0" smtClean="0"/>
          </a:p>
          <a:p>
            <a:pPr lvl="0"/>
            <a:r>
              <a:rPr lang="el-GR" dirty="0" smtClean="0"/>
              <a:t>Η </a:t>
            </a:r>
            <a:r>
              <a:rPr lang="el-GR" b="1" dirty="0" smtClean="0"/>
              <a:t>σχετική διαδρομή (</a:t>
            </a:r>
            <a:r>
              <a:rPr lang="en-US" b="1" dirty="0" smtClean="0"/>
              <a:t>relative path</a:t>
            </a:r>
            <a:r>
              <a:rPr lang="el-GR" b="1" dirty="0" smtClean="0"/>
              <a:t>)</a:t>
            </a:r>
            <a:r>
              <a:rPr lang="el-GR" dirty="0" smtClean="0"/>
              <a:t> είναι αυτή όπου τα ονόματα των διαδρομών δεν ξεκινούν από τον βασικό κατάλογο, αλλά προσδιορίζονται σε σχέση με τον κατάλογο εργασίας</a:t>
            </a:r>
          </a:p>
          <a:p>
            <a:pPr lvl="1"/>
            <a:r>
              <a:rPr lang="el-GR" dirty="0" smtClean="0"/>
              <a:t>Π.χ. αν εργαζόμαστε στο </a:t>
            </a:r>
            <a:r>
              <a:rPr lang="en-US" i="1" dirty="0" smtClean="0"/>
              <a:t>Desktop</a:t>
            </a:r>
            <a:r>
              <a:rPr lang="el-GR" dirty="0" smtClean="0"/>
              <a:t> (δηλαδή ο κατάλογος εργασίας είναι ο </a:t>
            </a:r>
            <a:r>
              <a:rPr lang="en-US" i="1" dirty="0" smtClean="0"/>
              <a:t>C</a:t>
            </a:r>
            <a:r>
              <a:rPr lang="el-GR" i="1" dirty="0" smtClean="0"/>
              <a:t>:\</a:t>
            </a:r>
            <a:r>
              <a:rPr lang="en-US" i="1" dirty="0" smtClean="0"/>
              <a:t>Documents and Settings</a:t>
            </a:r>
            <a:r>
              <a:rPr lang="el-GR" i="1" dirty="0" smtClean="0"/>
              <a:t>\</a:t>
            </a:r>
            <a:r>
              <a:rPr lang="en-US" i="1" dirty="0" smtClean="0"/>
              <a:t>user</a:t>
            </a:r>
            <a:r>
              <a:rPr lang="el-GR" i="1" dirty="0" smtClean="0"/>
              <a:t>\</a:t>
            </a:r>
            <a:r>
              <a:rPr lang="en-US" i="1" dirty="0" smtClean="0"/>
              <a:t>Desktop</a:t>
            </a:r>
            <a:r>
              <a:rPr lang="el-GR" dirty="0" smtClean="0"/>
              <a:t>), το αρχείο με απόλυτη διαδρομή </a:t>
            </a:r>
            <a:r>
              <a:rPr lang="en-US" i="1" dirty="0" smtClean="0"/>
              <a:t>C</a:t>
            </a:r>
            <a:r>
              <a:rPr lang="el-GR" i="1" dirty="0" smtClean="0"/>
              <a:t>:\</a:t>
            </a:r>
            <a:r>
              <a:rPr lang="en-US" i="1" dirty="0" smtClean="0"/>
              <a:t>Documents and Settings</a:t>
            </a:r>
            <a:r>
              <a:rPr lang="el-GR" i="1" dirty="0" smtClean="0"/>
              <a:t>\</a:t>
            </a:r>
            <a:r>
              <a:rPr lang="en-US" i="1" dirty="0" smtClean="0"/>
              <a:t>user</a:t>
            </a:r>
            <a:r>
              <a:rPr lang="el-GR" i="1" dirty="0" smtClean="0"/>
              <a:t>\</a:t>
            </a:r>
            <a:r>
              <a:rPr lang="en-US" i="1" dirty="0" smtClean="0"/>
              <a:t>Desktop</a:t>
            </a:r>
            <a:r>
              <a:rPr lang="el-GR" i="1" dirty="0" smtClean="0"/>
              <a:t>\</a:t>
            </a:r>
            <a:r>
              <a:rPr lang="en-US" i="1" dirty="0" err="1" smtClean="0"/>
              <a:t>mySchedule</a:t>
            </a:r>
            <a:r>
              <a:rPr lang="el-GR" i="1" dirty="0" smtClean="0"/>
              <a:t>.</a:t>
            </a:r>
            <a:r>
              <a:rPr lang="en-US" i="1" dirty="0" smtClean="0"/>
              <a:t>txt</a:t>
            </a:r>
            <a:r>
              <a:rPr lang="el-GR" dirty="0" smtClean="0"/>
              <a:t> μπορεί να προσδιοριστεί απλούστατα ως </a:t>
            </a:r>
            <a:r>
              <a:rPr lang="en-US" i="1" dirty="0" err="1" smtClean="0"/>
              <a:t>mySchedule</a:t>
            </a:r>
            <a:r>
              <a:rPr lang="el-GR" i="1" dirty="0" smtClean="0"/>
              <a:t>.</a:t>
            </a:r>
            <a:r>
              <a:rPr lang="en-US" i="1" dirty="0" smtClean="0"/>
              <a:t>txt</a:t>
            </a:r>
            <a:endParaRPr lang="el-GR" dirty="0" smtClean="0"/>
          </a:p>
          <a:p>
            <a:endParaRPr lang="el-G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Δέντρο Καταλόγων του </a:t>
            </a:r>
            <a:r>
              <a:rPr lang="en-GB" b="1" dirty="0" smtClean="0"/>
              <a:t>Windows</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133</a:t>
            </a:fld>
            <a:endParaRPr lang="el-GR"/>
          </a:p>
        </p:txBody>
      </p:sp>
      <p:pic>
        <p:nvPicPr>
          <p:cNvPr id="6" name="5 - Εικόνα" descr="c11f04"/>
          <p:cNvPicPr/>
          <p:nvPr/>
        </p:nvPicPr>
        <p:blipFill>
          <a:blip r:embed="rId2" cstate="print"/>
          <a:srcRect/>
          <a:stretch>
            <a:fillRect/>
          </a:stretch>
        </p:blipFill>
        <p:spPr bwMode="auto">
          <a:xfrm>
            <a:off x="1259632" y="1761331"/>
            <a:ext cx="6984776" cy="4187949"/>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Δέντρο Καταλόγων του </a:t>
            </a:r>
            <a:r>
              <a:rPr lang="en-US" b="1" dirty="0" smtClean="0"/>
              <a:t>UNIX</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134</a:t>
            </a:fld>
            <a:endParaRPr lang="el-GR"/>
          </a:p>
        </p:txBody>
      </p:sp>
      <p:pic>
        <p:nvPicPr>
          <p:cNvPr id="6" name="6 - Θέση περιεχομένου" descr="c11f05"/>
          <p:cNvPicPr>
            <a:picLocks noGrp="1"/>
          </p:cNvPicPr>
          <p:nvPr>
            <p:ph sz="quarter" idx="1"/>
          </p:nvPr>
        </p:nvPicPr>
        <p:blipFill>
          <a:blip r:embed="rId2" cstate="print"/>
          <a:srcRect/>
          <a:stretch>
            <a:fillRect/>
          </a:stretch>
        </p:blipFill>
        <p:spPr bwMode="auto">
          <a:xfrm>
            <a:off x="1380278" y="1527175"/>
            <a:ext cx="6346931" cy="45720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Φυσική Αποθήκευση Αρχείων (1/3)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135</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77500" lnSpcReduction="20000"/>
          </a:bodyPr>
          <a:lstStyle/>
          <a:p>
            <a:r>
              <a:rPr lang="el-GR" dirty="0" smtClean="0"/>
              <a:t>Τα αρχεία αποθηκεύονται συνήθως στο σκληρό δίσκο, επομένως η διαχείριση του χώρου του δίσκου και η αποθήκευση των αρχείων με αποδοτικό τρόπο είναι ένα εξαιρετικά σημαντικό θέμα</a:t>
            </a:r>
          </a:p>
          <a:p>
            <a:r>
              <a:rPr lang="el-GR" dirty="0" smtClean="0"/>
              <a:t>Παρόλο που εμείς έχουμε την αίσθηση ότι το κάθε αρχείο είναι αποθηκευμένο στο δίσκο σε συνεχείς θέσεις μνήμης, αυτό δεν συμβαίνει τις περισσότερες φορές</a:t>
            </a:r>
          </a:p>
          <a:p>
            <a:r>
              <a:rPr lang="el-GR" dirty="0" smtClean="0"/>
              <a:t>Στην πραγματικότητα, οι εγγραφές των αρχείων καταλαμβάνουν διάφορες περιοχές του δίσκου, οι οποίες συχνά απέχουν αρκετά μεταξύ τους</a:t>
            </a:r>
          </a:p>
          <a:p>
            <a:r>
              <a:rPr lang="el-GR" dirty="0" smtClean="0"/>
              <a:t>Συγκεκριμένα, η αποθήκευση ξεκινά με τις εγγραφές να αποθηκεύονται  στις θέσεις ενός τομέα  (</a:t>
            </a:r>
            <a:r>
              <a:rPr lang="en-US" dirty="0" smtClean="0"/>
              <a:t>sector</a:t>
            </a:r>
            <a:r>
              <a:rPr lang="el-GR" dirty="0" smtClean="0"/>
              <a:t>) και μόλις αυτός συμπληρωθεί, οι επόμενες εγγραφές παίρνουν θέσεις και αποθηκεύονται στον επόμενο διαθέσιμο τομέα</a:t>
            </a:r>
          </a:p>
          <a:p>
            <a:r>
              <a:rPr lang="el-GR" dirty="0" smtClean="0"/>
              <a:t>Όταν συμπληρωθεί η περιοχή ενός ίχνους (</a:t>
            </a:r>
            <a:r>
              <a:rPr lang="el-GR" dirty="0" err="1" smtClean="0"/>
              <a:t>track</a:t>
            </a:r>
            <a:r>
              <a:rPr lang="el-GR" dirty="0" smtClean="0"/>
              <a:t>), συνεχίζουμε στον τομέα του επόμενου ίχνους με τον ίδιο ακριβώς τρόπο</a:t>
            </a:r>
          </a:p>
          <a:p>
            <a:r>
              <a:rPr lang="el-GR" dirty="0" smtClean="0"/>
              <a:t>Επομένως, αρκετά συχνά ένα αρχείο δεδομένων μπορεί να είναι αποθηκευμένο σε διάσπαρτες θέσεις στο δίσκο</a:t>
            </a:r>
          </a:p>
          <a:p>
            <a:endParaRPr lang="el-G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Φυσική Αποθήκευση Αρχείων (2/3)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136</a:t>
            </a:fld>
            <a:endParaRPr lang="el-GR"/>
          </a:p>
        </p:txBody>
      </p:sp>
      <p:sp>
        <p:nvSpPr>
          <p:cNvPr id="5" name="4 - Θέση περιεχομένου"/>
          <p:cNvSpPr>
            <a:spLocks noGrp="1"/>
          </p:cNvSpPr>
          <p:nvPr>
            <p:ph sz="quarter" idx="1"/>
          </p:nvPr>
        </p:nvSpPr>
        <p:spPr>
          <a:xfrm>
            <a:off x="301752" y="1527048"/>
            <a:ext cx="8503920" cy="1253880"/>
          </a:xfrm>
        </p:spPr>
        <p:txBody>
          <a:bodyPr>
            <a:normAutofit fontScale="85000" lnSpcReduction="10000"/>
          </a:bodyPr>
          <a:lstStyle/>
          <a:p>
            <a:r>
              <a:rPr lang="el-GR" dirty="0" smtClean="0"/>
              <a:t>Το λειτουργικό σύστημα είναι υπεύθυνο για την ψευδαίσθηση που δημιουργείται στο χρήστη (και τις εφαρμογές) ότι το αρχείο βρίσκεται σε συνεχόμενες θέσης στη μνήμη</a:t>
            </a:r>
          </a:p>
        </p:txBody>
      </p:sp>
      <p:pic>
        <p:nvPicPr>
          <p:cNvPr id="24" name="23 - Εικόνα"/>
          <p:cNvPicPr/>
          <p:nvPr/>
        </p:nvPicPr>
        <p:blipFill>
          <a:blip r:embed="rId2" cstate="print"/>
          <a:srcRect/>
          <a:stretch>
            <a:fillRect/>
          </a:stretch>
        </p:blipFill>
        <p:spPr bwMode="auto">
          <a:xfrm>
            <a:off x="3563888" y="2697063"/>
            <a:ext cx="5328592" cy="3468241"/>
          </a:xfrm>
          <a:prstGeom prst="rect">
            <a:avLst/>
          </a:prstGeom>
          <a:noFill/>
          <a:ln w="9525">
            <a:noFill/>
            <a:miter lim="800000"/>
            <a:headEnd/>
            <a:tailEnd/>
          </a:ln>
        </p:spPr>
      </p:pic>
      <p:sp>
        <p:nvSpPr>
          <p:cNvPr id="25" name="4 - Θέση περιεχομένου"/>
          <p:cNvSpPr txBox="1">
            <a:spLocks/>
          </p:cNvSpPr>
          <p:nvPr/>
        </p:nvSpPr>
        <p:spPr>
          <a:xfrm>
            <a:off x="323528" y="2780928"/>
            <a:ext cx="3456384" cy="3528392"/>
          </a:xfrm>
          <a:prstGeom prst="rect">
            <a:avLst/>
          </a:prstGeom>
        </p:spPr>
        <p:txBody>
          <a:bodyPr vert="horz">
            <a:normAutofit fontScale="85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l-GR" sz="2700" b="0" i="0" u="none" strike="noStrike" kern="1200" cap="none" spc="0" normalizeH="0" baseline="0" noProof="0" dirty="0" smtClean="0">
                <a:ln>
                  <a:noFill/>
                </a:ln>
                <a:solidFill>
                  <a:schemeClr val="tx1"/>
                </a:solidFill>
                <a:effectLst/>
                <a:uLnTx/>
                <a:uFillTx/>
                <a:latin typeface="+mn-lt"/>
                <a:ea typeface="+mn-ea"/>
                <a:cs typeface="+mn-cs"/>
              </a:rPr>
              <a:t>Αυτό είναι και ένα χαρακτηριστικό παράδειγμα </a:t>
            </a:r>
            <a:r>
              <a:rPr kumimoji="0" lang="el-GR" sz="2700" b="1" i="0" u="none" strike="noStrike" kern="1200" cap="none" spc="0" normalizeH="0" baseline="0" noProof="0" dirty="0" err="1" smtClean="0">
                <a:ln>
                  <a:noFill/>
                </a:ln>
                <a:solidFill>
                  <a:schemeClr val="tx1"/>
                </a:solidFill>
                <a:effectLst/>
                <a:uLnTx/>
                <a:uFillTx/>
                <a:latin typeface="+mn-lt"/>
                <a:ea typeface="+mn-ea"/>
                <a:cs typeface="+mn-cs"/>
              </a:rPr>
              <a:t>αφαιρετικότητας</a:t>
            </a:r>
            <a:r>
              <a:rPr kumimoji="0" lang="el-GR" sz="27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2700" b="1" i="0" u="none" strike="noStrike" kern="1200" cap="none" spc="0" normalizeH="0" baseline="0" noProof="0" dirty="0" smtClean="0">
                <a:ln>
                  <a:noFill/>
                </a:ln>
                <a:solidFill>
                  <a:schemeClr val="tx1"/>
                </a:solidFill>
                <a:effectLst/>
                <a:uLnTx/>
                <a:uFillTx/>
                <a:latin typeface="+mn-lt"/>
                <a:ea typeface="+mn-ea"/>
                <a:cs typeface="+mn-cs"/>
              </a:rPr>
              <a:t>abstraction</a:t>
            </a:r>
            <a:r>
              <a:rPr kumimoji="0" lang="el-GR" sz="2700" b="1" i="0" u="none" strike="noStrike" kern="1200" cap="none" spc="0" normalizeH="0" baseline="0" noProof="0" dirty="0" smtClean="0">
                <a:ln>
                  <a:noFill/>
                </a:ln>
                <a:solidFill>
                  <a:schemeClr val="tx1"/>
                </a:solidFill>
                <a:effectLst/>
                <a:uLnTx/>
                <a:uFillTx/>
                <a:latin typeface="+mn-lt"/>
                <a:ea typeface="+mn-ea"/>
                <a:cs typeface="+mn-cs"/>
              </a:rPr>
              <a:t>)</a:t>
            </a:r>
            <a:r>
              <a:rPr kumimoji="0" lang="el-GR" sz="2700" b="0" i="0" u="none" strike="noStrike" kern="1200" cap="none" spc="0" normalizeH="0" baseline="0" noProof="0" dirty="0" smtClean="0">
                <a:ln>
                  <a:noFill/>
                </a:ln>
                <a:solidFill>
                  <a:schemeClr val="tx1"/>
                </a:solidFill>
                <a:effectLst/>
                <a:uLnTx/>
                <a:uFillTx/>
                <a:latin typeface="+mn-lt"/>
                <a:ea typeface="+mn-ea"/>
                <a:cs typeface="+mn-cs"/>
              </a:rPr>
              <a:t>, δηλαδή απομόνωσης των τεχνικών υλοποίησης και απλοποίησης της εικόνας του προβλήματος</a:t>
            </a: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l-GR" sz="27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Φυσική Αποθήκευση Αρχείων (3/3)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137</a:t>
            </a:fld>
            <a:endParaRPr lang="el-GR"/>
          </a:p>
        </p:txBody>
      </p:sp>
      <p:grpSp>
        <p:nvGrpSpPr>
          <p:cNvPr id="5" name="Group 3"/>
          <p:cNvGrpSpPr>
            <a:grpSpLocks/>
          </p:cNvGrpSpPr>
          <p:nvPr/>
        </p:nvGrpSpPr>
        <p:grpSpPr bwMode="auto">
          <a:xfrm>
            <a:off x="1382216" y="1682080"/>
            <a:ext cx="4495800" cy="4267200"/>
            <a:chOff x="1392" y="1152"/>
            <a:chExt cx="2832" cy="2688"/>
          </a:xfrm>
        </p:grpSpPr>
        <p:sp>
          <p:nvSpPr>
            <p:cNvPr id="11" name="Oval 4"/>
            <p:cNvSpPr>
              <a:spLocks noChangeArrowheads="1"/>
            </p:cNvSpPr>
            <p:nvPr/>
          </p:nvSpPr>
          <p:spPr bwMode="auto">
            <a:xfrm>
              <a:off x="1392" y="1152"/>
              <a:ext cx="2832" cy="2688"/>
            </a:xfrm>
            <a:prstGeom prst="ellipse">
              <a:avLst/>
            </a:prstGeom>
            <a:noFill/>
            <a:ln w="9525">
              <a:solidFill>
                <a:schemeClr val="tx1"/>
              </a:solidFill>
              <a:round/>
              <a:headEnd/>
              <a:tailEnd/>
            </a:ln>
          </p:spPr>
          <p:txBody>
            <a:bodyPr wrap="none" anchor="ct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2" name="Oval 5"/>
            <p:cNvSpPr>
              <a:spLocks noChangeArrowheads="1"/>
            </p:cNvSpPr>
            <p:nvPr/>
          </p:nvSpPr>
          <p:spPr bwMode="auto">
            <a:xfrm>
              <a:off x="1681" y="1481"/>
              <a:ext cx="2254" cy="2030"/>
            </a:xfrm>
            <a:prstGeom prst="ellipse">
              <a:avLst/>
            </a:prstGeom>
            <a:noFill/>
            <a:ln w="9525">
              <a:solidFill>
                <a:schemeClr val="tx1"/>
              </a:solidFill>
              <a:round/>
              <a:headEnd/>
              <a:tailEnd/>
            </a:ln>
          </p:spPr>
          <p:txBody>
            <a:bodyPr wrap="none" anchor="ct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3" name="Oval 6"/>
            <p:cNvSpPr>
              <a:spLocks noChangeArrowheads="1"/>
            </p:cNvSpPr>
            <p:nvPr/>
          </p:nvSpPr>
          <p:spPr bwMode="auto">
            <a:xfrm>
              <a:off x="2086" y="1810"/>
              <a:ext cx="1444" cy="1317"/>
            </a:xfrm>
            <a:prstGeom prst="ellipse">
              <a:avLst/>
            </a:prstGeom>
            <a:noFill/>
            <a:ln w="9525">
              <a:solidFill>
                <a:schemeClr val="tx1"/>
              </a:solidFill>
              <a:round/>
              <a:headEnd/>
              <a:tailEnd/>
            </a:ln>
          </p:spPr>
          <p:txBody>
            <a:bodyPr wrap="none" anchor="ct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4" name="Line 7"/>
            <p:cNvSpPr>
              <a:spLocks noChangeShapeType="1"/>
            </p:cNvSpPr>
            <p:nvPr/>
          </p:nvSpPr>
          <p:spPr bwMode="auto">
            <a:xfrm>
              <a:off x="2779" y="1152"/>
              <a:ext cx="0" cy="2688"/>
            </a:xfrm>
            <a:prstGeom prst="line">
              <a:avLst/>
            </a:prstGeom>
            <a:noFill/>
            <a:ln w="9525">
              <a:solidFill>
                <a:schemeClr val="tx1"/>
              </a:solidFill>
              <a:round/>
              <a:headEnd/>
              <a:tailEn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15" name="Line 8"/>
            <p:cNvSpPr>
              <a:spLocks noChangeShapeType="1"/>
            </p:cNvSpPr>
            <p:nvPr/>
          </p:nvSpPr>
          <p:spPr bwMode="auto">
            <a:xfrm>
              <a:off x="1392" y="2469"/>
              <a:ext cx="2832" cy="0"/>
            </a:xfrm>
            <a:prstGeom prst="line">
              <a:avLst/>
            </a:prstGeom>
            <a:noFill/>
            <a:ln w="9525">
              <a:solidFill>
                <a:schemeClr val="tx1"/>
              </a:solidFill>
              <a:round/>
              <a:headEnd/>
              <a:tailEn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16" name="Line 9"/>
            <p:cNvSpPr>
              <a:spLocks noChangeShapeType="1"/>
            </p:cNvSpPr>
            <p:nvPr/>
          </p:nvSpPr>
          <p:spPr bwMode="auto">
            <a:xfrm>
              <a:off x="1797" y="1536"/>
              <a:ext cx="2022" cy="1920"/>
            </a:xfrm>
            <a:prstGeom prst="line">
              <a:avLst/>
            </a:prstGeom>
            <a:noFill/>
            <a:ln w="9525">
              <a:solidFill>
                <a:schemeClr val="tx1"/>
              </a:solidFill>
              <a:round/>
              <a:headEnd/>
              <a:tailEn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17" name="Line 10"/>
            <p:cNvSpPr>
              <a:spLocks noChangeShapeType="1"/>
            </p:cNvSpPr>
            <p:nvPr/>
          </p:nvSpPr>
          <p:spPr bwMode="auto">
            <a:xfrm flipV="1">
              <a:off x="1854" y="1481"/>
              <a:ext cx="1850" cy="1975"/>
            </a:xfrm>
            <a:prstGeom prst="line">
              <a:avLst/>
            </a:prstGeom>
            <a:noFill/>
            <a:ln w="9525">
              <a:solidFill>
                <a:schemeClr val="tx1"/>
              </a:solidFill>
              <a:round/>
              <a:headEnd/>
              <a:tailEn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18" name="Text Box 11"/>
            <p:cNvSpPr txBox="1">
              <a:spLocks noChangeArrowheads="1"/>
            </p:cNvSpPr>
            <p:nvPr/>
          </p:nvSpPr>
          <p:spPr bwMode="auto">
            <a:xfrm rot="1246588">
              <a:off x="1860" y="3347"/>
              <a:ext cx="1041" cy="288"/>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400" b="1">
                  <a:latin typeface="Times" pitchFamily="18" charset="0"/>
                </a:rPr>
                <a:t>Record 1</a:t>
              </a:r>
            </a:p>
          </p:txBody>
        </p:sp>
        <p:sp>
          <p:nvSpPr>
            <p:cNvPr id="19" name="Text Box 12"/>
            <p:cNvSpPr txBox="1">
              <a:spLocks noChangeArrowheads="1"/>
            </p:cNvSpPr>
            <p:nvPr/>
          </p:nvSpPr>
          <p:spPr bwMode="auto">
            <a:xfrm rot="-1150865">
              <a:off x="2773" y="3347"/>
              <a:ext cx="1040" cy="288"/>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400" b="1">
                  <a:latin typeface="Times" pitchFamily="18" charset="0"/>
                </a:rPr>
                <a:t>Record 2</a:t>
              </a:r>
            </a:p>
          </p:txBody>
        </p:sp>
        <p:sp>
          <p:nvSpPr>
            <p:cNvPr id="20" name="Text Box 13"/>
            <p:cNvSpPr txBox="1">
              <a:spLocks noChangeArrowheads="1"/>
            </p:cNvSpPr>
            <p:nvPr/>
          </p:nvSpPr>
          <p:spPr bwMode="auto">
            <a:xfrm rot="1531522">
              <a:off x="2800" y="1296"/>
              <a:ext cx="1040" cy="288"/>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400" b="1">
                  <a:latin typeface="Times" pitchFamily="18" charset="0"/>
                </a:rPr>
                <a:t>Record 3</a:t>
              </a:r>
            </a:p>
          </p:txBody>
        </p:sp>
        <p:sp>
          <p:nvSpPr>
            <p:cNvPr id="21" name="Text Box 14"/>
            <p:cNvSpPr txBox="1">
              <a:spLocks noChangeArrowheads="1"/>
            </p:cNvSpPr>
            <p:nvPr/>
          </p:nvSpPr>
          <p:spPr bwMode="auto">
            <a:xfrm rot="-3731042">
              <a:off x="1432" y="1892"/>
              <a:ext cx="988" cy="250"/>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000" b="1">
                  <a:latin typeface="Times" pitchFamily="18" charset="0"/>
                </a:rPr>
                <a:t>Record 4</a:t>
              </a:r>
            </a:p>
          </p:txBody>
        </p:sp>
        <p:sp>
          <p:nvSpPr>
            <p:cNvPr id="22" name="Freeform 15"/>
            <p:cNvSpPr>
              <a:spLocks/>
            </p:cNvSpPr>
            <p:nvPr/>
          </p:nvSpPr>
          <p:spPr bwMode="auto">
            <a:xfrm>
              <a:off x="3168" y="1632"/>
              <a:ext cx="594" cy="1728"/>
            </a:xfrm>
            <a:custGeom>
              <a:avLst/>
              <a:gdLst>
                <a:gd name="T0" fmla="*/ 481 w 594"/>
                <a:gd name="T1" fmla="*/ 1728 h 1728"/>
                <a:gd name="T2" fmla="*/ 517 w 594"/>
                <a:gd name="T3" fmla="*/ 1716 h 1728"/>
                <a:gd name="T4" fmla="*/ 565 w 594"/>
                <a:gd name="T5" fmla="*/ 1644 h 1728"/>
                <a:gd name="T6" fmla="*/ 373 w 594"/>
                <a:gd name="T7" fmla="*/ 1056 h 1728"/>
                <a:gd name="T8" fmla="*/ 325 w 594"/>
                <a:gd name="T9" fmla="*/ 984 h 1728"/>
                <a:gd name="T10" fmla="*/ 241 w 594"/>
                <a:gd name="T11" fmla="*/ 888 h 1728"/>
                <a:gd name="T12" fmla="*/ 193 w 594"/>
                <a:gd name="T13" fmla="*/ 816 h 1728"/>
                <a:gd name="T14" fmla="*/ 85 w 594"/>
                <a:gd name="T15" fmla="*/ 636 h 1728"/>
                <a:gd name="T16" fmla="*/ 37 w 594"/>
                <a:gd name="T17" fmla="*/ 492 h 1728"/>
                <a:gd name="T18" fmla="*/ 25 w 594"/>
                <a:gd name="T19" fmla="*/ 456 h 1728"/>
                <a:gd name="T20" fmla="*/ 13 w 594"/>
                <a:gd name="T21" fmla="*/ 420 h 1728"/>
                <a:gd name="T22" fmla="*/ 97 w 594"/>
                <a:gd name="T23" fmla="*/ 96 h 1728"/>
                <a:gd name="T24" fmla="*/ 157 w 594"/>
                <a:gd name="T25" fmla="*/ 36 h 1728"/>
                <a:gd name="T26" fmla="*/ 181 w 594"/>
                <a:gd name="T27" fmla="*/ 0 h 17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4"/>
                <a:gd name="T43" fmla="*/ 0 h 1728"/>
                <a:gd name="T44" fmla="*/ 594 w 594"/>
                <a:gd name="T45" fmla="*/ 1728 h 17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4" h="1728">
                  <a:moveTo>
                    <a:pt x="481" y="1728"/>
                  </a:moveTo>
                  <a:cubicBezTo>
                    <a:pt x="493" y="1724"/>
                    <a:pt x="508" y="1725"/>
                    <a:pt x="517" y="1716"/>
                  </a:cubicBezTo>
                  <a:cubicBezTo>
                    <a:pt x="537" y="1696"/>
                    <a:pt x="565" y="1644"/>
                    <a:pt x="565" y="1644"/>
                  </a:cubicBezTo>
                  <a:cubicBezTo>
                    <a:pt x="594" y="1468"/>
                    <a:pt x="537" y="1165"/>
                    <a:pt x="373" y="1056"/>
                  </a:cubicBezTo>
                  <a:cubicBezTo>
                    <a:pt x="350" y="987"/>
                    <a:pt x="377" y="1051"/>
                    <a:pt x="325" y="984"/>
                  </a:cubicBezTo>
                  <a:cubicBezTo>
                    <a:pt x="250" y="887"/>
                    <a:pt x="311" y="934"/>
                    <a:pt x="241" y="888"/>
                  </a:cubicBezTo>
                  <a:cubicBezTo>
                    <a:pt x="218" y="819"/>
                    <a:pt x="245" y="883"/>
                    <a:pt x="193" y="816"/>
                  </a:cubicBezTo>
                  <a:cubicBezTo>
                    <a:pt x="154" y="765"/>
                    <a:pt x="111" y="695"/>
                    <a:pt x="85" y="636"/>
                  </a:cubicBezTo>
                  <a:cubicBezTo>
                    <a:pt x="65" y="591"/>
                    <a:pt x="53" y="539"/>
                    <a:pt x="37" y="492"/>
                  </a:cubicBezTo>
                  <a:cubicBezTo>
                    <a:pt x="33" y="480"/>
                    <a:pt x="29" y="468"/>
                    <a:pt x="25" y="456"/>
                  </a:cubicBezTo>
                  <a:cubicBezTo>
                    <a:pt x="21" y="444"/>
                    <a:pt x="13" y="420"/>
                    <a:pt x="13" y="420"/>
                  </a:cubicBezTo>
                  <a:cubicBezTo>
                    <a:pt x="19" y="322"/>
                    <a:pt x="0" y="161"/>
                    <a:pt x="97" y="96"/>
                  </a:cubicBezTo>
                  <a:cubicBezTo>
                    <a:pt x="161" y="0"/>
                    <a:pt x="77" y="116"/>
                    <a:pt x="157" y="36"/>
                  </a:cubicBezTo>
                  <a:cubicBezTo>
                    <a:pt x="167" y="26"/>
                    <a:pt x="181" y="0"/>
                    <a:pt x="181" y="0"/>
                  </a:cubicBezTo>
                </a:path>
              </a:pathLst>
            </a:custGeom>
            <a:noFill/>
            <a:ln w="47625">
              <a:solidFill>
                <a:schemeClr val="tx1"/>
              </a:solidFill>
              <a:round/>
              <a:headEnd/>
              <a:tailEnd type="stealth" w="med" len="me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23" name="Freeform 16"/>
            <p:cNvSpPr>
              <a:spLocks/>
            </p:cNvSpPr>
            <p:nvPr/>
          </p:nvSpPr>
          <p:spPr bwMode="auto">
            <a:xfrm>
              <a:off x="2064" y="1380"/>
              <a:ext cx="792" cy="684"/>
            </a:xfrm>
            <a:custGeom>
              <a:avLst/>
              <a:gdLst>
                <a:gd name="T0" fmla="*/ 792 w 792"/>
                <a:gd name="T1" fmla="*/ 36 h 684"/>
                <a:gd name="T2" fmla="*/ 612 w 792"/>
                <a:gd name="T3" fmla="*/ 0 h 684"/>
                <a:gd name="T4" fmla="*/ 348 w 792"/>
                <a:gd name="T5" fmla="*/ 12 h 684"/>
                <a:gd name="T6" fmla="*/ 276 w 792"/>
                <a:gd name="T7" fmla="*/ 36 h 684"/>
                <a:gd name="T8" fmla="*/ 204 w 792"/>
                <a:gd name="T9" fmla="*/ 84 h 684"/>
                <a:gd name="T10" fmla="*/ 156 w 792"/>
                <a:gd name="T11" fmla="*/ 156 h 684"/>
                <a:gd name="T12" fmla="*/ 132 w 792"/>
                <a:gd name="T13" fmla="*/ 228 h 684"/>
                <a:gd name="T14" fmla="*/ 84 w 792"/>
                <a:gd name="T15" fmla="*/ 432 h 684"/>
                <a:gd name="T16" fmla="*/ 60 w 792"/>
                <a:gd name="T17" fmla="*/ 504 h 684"/>
                <a:gd name="T18" fmla="*/ 0 w 792"/>
                <a:gd name="T19" fmla="*/ 68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2"/>
                <a:gd name="T31" fmla="*/ 0 h 684"/>
                <a:gd name="T32" fmla="*/ 792 w 792"/>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2" h="684">
                  <a:moveTo>
                    <a:pt x="792" y="36"/>
                  </a:moveTo>
                  <a:cubicBezTo>
                    <a:pt x="734" y="17"/>
                    <a:pt x="672" y="12"/>
                    <a:pt x="612" y="0"/>
                  </a:cubicBezTo>
                  <a:cubicBezTo>
                    <a:pt x="524" y="4"/>
                    <a:pt x="436" y="3"/>
                    <a:pt x="348" y="12"/>
                  </a:cubicBezTo>
                  <a:cubicBezTo>
                    <a:pt x="323" y="15"/>
                    <a:pt x="300" y="28"/>
                    <a:pt x="276" y="36"/>
                  </a:cubicBezTo>
                  <a:cubicBezTo>
                    <a:pt x="249" y="45"/>
                    <a:pt x="204" y="84"/>
                    <a:pt x="204" y="84"/>
                  </a:cubicBezTo>
                  <a:cubicBezTo>
                    <a:pt x="188" y="108"/>
                    <a:pt x="172" y="132"/>
                    <a:pt x="156" y="156"/>
                  </a:cubicBezTo>
                  <a:cubicBezTo>
                    <a:pt x="142" y="177"/>
                    <a:pt x="132" y="228"/>
                    <a:pt x="132" y="228"/>
                  </a:cubicBezTo>
                  <a:cubicBezTo>
                    <a:pt x="121" y="303"/>
                    <a:pt x="108" y="361"/>
                    <a:pt x="84" y="432"/>
                  </a:cubicBezTo>
                  <a:cubicBezTo>
                    <a:pt x="76" y="456"/>
                    <a:pt x="74" y="483"/>
                    <a:pt x="60" y="504"/>
                  </a:cubicBezTo>
                  <a:cubicBezTo>
                    <a:pt x="24" y="558"/>
                    <a:pt x="0" y="619"/>
                    <a:pt x="0" y="684"/>
                  </a:cubicBezTo>
                </a:path>
              </a:pathLst>
            </a:custGeom>
            <a:noFill/>
            <a:ln w="41275">
              <a:solidFill>
                <a:schemeClr val="tx1"/>
              </a:solidFill>
              <a:round/>
              <a:headEnd/>
              <a:tailEnd type="stealth" w="med" len="me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sp>
        <p:nvSpPr>
          <p:cNvPr id="7" name="Line 17"/>
          <p:cNvSpPr>
            <a:spLocks noChangeShapeType="1"/>
          </p:cNvSpPr>
          <p:nvPr/>
        </p:nvSpPr>
        <p:spPr bwMode="auto">
          <a:xfrm flipH="1">
            <a:off x="4963616" y="3206080"/>
            <a:ext cx="1447800" cy="0"/>
          </a:xfrm>
          <a:prstGeom prst="line">
            <a:avLst/>
          </a:prstGeom>
          <a:noFill/>
          <a:ln w="9525">
            <a:solidFill>
              <a:schemeClr val="tx1"/>
            </a:solidFill>
            <a:round/>
            <a:headEnd/>
            <a:tailEnd type="triangle" w="med" len="me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8" name="Text Box 18"/>
          <p:cNvSpPr txBox="1">
            <a:spLocks noChangeArrowheads="1"/>
          </p:cNvSpPr>
          <p:nvPr/>
        </p:nvSpPr>
        <p:spPr bwMode="auto">
          <a:xfrm>
            <a:off x="6487616" y="2977480"/>
            <a:ext cx="1828800" cy="366713"/>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spcBef>
                <a:spcPct val="50000"/>
              </a:spcBef>
            </a:pPr>
            <a:r>
              <a:rPr lang="el-GR" b="1">
                <a:latin typeface="Times" pitchFamily="18" charset="0"/>
              </a:rPr>
              <a:t>τομέας (</a:t>
            </a:r>
            <a:r>
              <a:rPr lang="en-GB" b="1">
                <a:latin typeface="Times" pitchFamily="18" charset="0"/>
              </a:rPr>
              <a:t>block</a:t>
            </a:r>
            <a:r>
              <a:rPr lang="el-GR" b="1">
                <a:latin typeface="Times" pitchFamily="18" charset="0"/>
              </a:rPr>
              <a:t>)</a:t>
            </a:r>
            <a:endParaRPr lang="en-GB" b="1">
              <a:latin typeface="Times" pitchFamily="18" charset="0"/>
            </a:endParaRPr>
          </a:p>
        </p:txBody>
      </p:sp>
      <p:sp>
        <p:nvSpPr>
          <p:cNvPr id="9" name="Line 19"/>
          <p:cNvSpPr>
            <a:spLocks noChangeShapeType="1"/>
          </p:cNvSpPr>
          <p:nvPr/>
        </p:nvSpPr>
        <p:spPr bwMode="auto">
          <a:xfrm flipH="1">
            <a:off x="4963616" y="2748880"/>
            <a:ext cx="1447800" cy="0"/>
          </a:xfrm>
          <a:prstGeom prst="line">
            <a:avLst/>
          </a:prstGeom>
          <a:noFill/>
          <a:ln w="9525">
            <a:solidFill>
              <a:schemeClr val="tx1"/>
            </a:solidFill>
            <a:round/>
            <a:headEnd/>
            <a:tailEnd type="triangle" w="med" len="med"/>
          </a:ln>
        </p:spPr>
        <p:txBody>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l-GR"/>
          </a:p>
        </p:txBody>
      </p:sp>
      <p:sp>
        <p:nvSpPr>
          <p:cNvPr id="10" name="Text Box 20"/>
          <p:cNvSpPr txBox="1">
            <a:spLocks noChangeArrowheads="1"/>
          </p:cNvSpPr>
          <p:nvPr/>
        </p:nvSpPr>
        <p:spPr bwMode="auto">
          <a:xfrm>
            <a:off x="6487616" y="2520280"/>
            <a:ext cx="1828800" cy="366713"/>
          </a:xfrm>
          <a:prstGeom prst="rect">
            <a:avLst/>
          </a:prstGeom>
          <a:noFill/>
          <a:ln w="9525">
            <a:noFill/>
            <a:miter lim="800000"/>
            <a:headEnd/>
            <a:tailEnd/>
          </a:ln>
        </p:spPr>
        <p:txBody>
          <a:bodyPr>
            <a:spAutoFit/>
          </a:bodyPr>
          <a:lstStyle>
            <a:defPPr>
              <a:defRPr lang="el-G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spcBef>
                <a:spcPct val="50000"/>
              </a:spcBef>
            </a:pPr>
            <a:r>
              <a:rPr lang="el-GR" b="1">
                <a:latin typeface="Times" pitchFamily="18" charset="0"/>
              </a:rPr>
              <a:t>ίχνος (</a:t>
            </a:r>
            <a:r>
              <a:rPr lang="en-GB" b="1">
                <a:latin typeface="Times" pitchFamily="18" charset="0"/>
              </a:rPr>
              <a:t>track</a:t>
            </a:r>
            <a:r>
              <a:rPr lang="el-GR" b="1">
                <a:latin typeface="Times" pitchFamily="18" charset="0"/>
              </a:rPr>
              <a:t>)</a:t>
            </a:r>
            <a:endParaRPr lang="en-GB" b="1">
              <a:latin typeface="Times"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err="1" smtClean="0"/>
              <a:t>Χρονοδρομολόγηση</a:t>
            </a:r>
            <a:r>
              <a:rPr lang="el-GR" b="1" dirty="0" smtClean="0"/>
              <a:t> Δίσκου</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138</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92500" lnSpcReduction="20000"/>
          </a:bodyPr>
          <a:lstStyle/>
          <a:p>
            <a:r>
              <a:rPr lang="el-GR" dirty="0" smtClean="0"/>
              <a:t>Καθώς πολλά προγράμματα μπορούν να τρέχουν ταυτόχρονα σε έναν υπολογιστή, μπορούν να δημιουργηθούν πολλές αιτήσεις προσπέλασης δίσκου</a:t>
            </a:r>
          </a:p>
          <a:p>
            <a:r>
              <a:rPr lang="el-GR" dirty="0" smtClean="0"/>
              <a:t>Έτσι, δημιουργείται η ανάγκη για έναν αποδοτικό τρόπο προσπέλασης των αρχείων μας</a:t>
            </a:r>
          </a:p>
          <a:p>
            <a:r>
              <a:rPr lang="el-GR" dirty="0" smtClean="0"/>
              <a:t>Θυμηθείτε ότι ο χρόνος προσπέλασης του δίσκου εξαρτάται από τρεις παράγοντες: </a:t>
            </a:r>
          </a:p>
          <a:p>
            <a:pPr lvl="1"/>
            <a:r>
              <a:rPr lang="el-GR" dirty="0" smtClean="0"/>
              <a:t>το χρόνο αναζήτησης</a:t>
            </a:r>
          </a:p>
          <a:p>
            <a:pPr lvl="1"/>
            <a:r>
              <a:rPr lang="el-GR" dirty="0" smtClean="0"/>
              <a:t>την καθυστέρηση περιστροφής </a:t>
            </a:r>
          </a:p>
          <a:p>
            <a:pPr lvl="1"/>
            <a:r>
              <a:rPr lang="el-GR" dirty="0" smtClean="0"/>
              <a:t>τον χρόνο μεταφοράς των δεδομένων</a:t>
            </a:r>
          </a:p>
          <a:p>
            <a:r>
              <a:rPr lang="el-GR" dirty="0" smtClean="0"/>
              <a:t>Η τεχνική που χρησιμοποιείται από το λειτουργικό σύστημα  για την επιλογή και εξυπηρέτηση αιτημάτων προσπέλασης ονομάζεται </a:t>
            </a:r>
            <a:r>
              <a:rPr lang="el-GR" b="1" dirty="0" err="1" smtClean="0"/>
              <a:t>χρονοδρομολόγηση</a:t>
            </a:r>
            <a:r>
              <a:rPr lang="el-GR" b="1" dirty="0" smtClean="0"/>
              <a:t> δίσκου (</a:t>
            </a:r>
            <a:r>
              <a:rPr lang="en-US" b="1" dirty="0" smtClean="0"/>
              <a:t>disk scheduling</a:t>
            </a:r>
            <a:r>
              <a:rPr lang="el-GR" b="1" dirty="0" smtClean="0"/>
              <a:t>)</a:t>
            </a:r>
            <a:endParaRPr lang="el-GR" dirty="0" smtClean="0"/>
          </a:p>
          <a:p>
            <a:endParaRPr lang="el-G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Αλγόριθμοι </a:t>
            </a:r>
            <a:r>
              <a:rPr lang="el-GR" b="1" dirty="0" err="1" smtClean="0"/>
              <a:t>Χρονοδρομολόγησης</a:t>
            </a:r>
            <a:r>
              <a:rPr lang="el-GR" b="1" dirty="0" smtClean="0"/>
              <a:t> Δίσκου</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139</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85000" lnSpcReduction="20000"/>
          </a:bodyPr>
          <a:lstStyle/>
          <a:p>
            <a:pPr lvl="0"/>
            <a:r>
              <a:rPr lang="el-GR" b="1" dirty="0" err="1" smtClean="0"/>
              <a:t>Χρονοδρομολόγηση</a:t>
            </a:r>
            <a:r>
              <a:rPr lang="el-GR" b="1" dirty="0" smtClean="0"/>
              <a:t> με σειρά άφιξης (</a:t>
            </a:r>
            <a:r>
              <a:rPr lang="en-US" b="1" dirty="0" smtClean="0"/>
              <a:t>First</a:t>
            </a:r>
            <a:r>
              <a:rPr lang="el-GR" b="1" dirty="0" smtClean="0"/>
              <a:t>-</a:t>
            </a:r>
            <a:r>
              <a:rPr lang="en-US" b="1" dirty="0" smtClean="0"/>
              <a:t>Come First Served disk scheduling</a:t>
            </a:r>
            <a:r>
              <a:rPr lang="el-GR" b="1" dirty="0" smtClean="0"/>
              <a:t>, </a:t>
            </a:r>
            <a:r>
              <a:rPr lang="en-US" b="1" dirty="0" smtClean="0"/>
              <a:t>FCFS</a:t>
            </a:r>
            <a:r>
              <a:rPr lang="el-GR" b="1" dirty="0" smtClean="0"/>
              <a:t>)</a:t>
            </a:r>
            <a:endParaRPr lang="el-GR" dirty="0" smtClean="0"/>
          </a:p>
          <a:p>
            <a:pPr lvl="1"/>
            <a:r>
              <a:rPr lang="el-GR" dirty="0" smtClean="0"/>
              <a:t>Σε αυτόν τον αλγόριθμο τα αιτήματα εξυπηρετούνται με τη σειρά που φτάνουν, ανεξάρτητα με το που βρίσκονται οι κεφαλές του δίσκου</a:t>
            </a:r>
          </a:p>
          <a:p>
            <a:pPr lvl="0"/>
            <a:r>
              <a:rPr lang="el-GR" b="1" dirty="0" err="1" smtClean="0"/>
              <a:t>Χρονοδρομολόγηση</a:t>
            </a:r>
            <a:r>
              <a:rPr lang="el-GR" b="1" dirty="0" smtClean="0"/>
              <a:t> με το μικρότερο χρόνο ανίχνευσης (</a:t>
            </a:r>
            <a:r>
              <a:rPr lang="en-US" b="1" dirty="0" smtClean="0"/>
              <a:t>Shortest</a:t>
            </a:r>
            <a:r>
              <a:rPr lang="el-GR" b="1" dirty="0" smtClean="0"/>
              <a:t>-</a:t>
            </a:r>
            <a:r>
              <a:rPr lang="en-US" b="1" dirty="0" smtClean="0"/>
              <a:t>Seek Time</a:t>
            </a:r>
            <a:r>
              <a:rPr lang="el-GR" b="1" dirty="0" smtClean="0"/>
              <a:t>-</a:t>
            </a:r>
            <a:r>
              <a:rPr lang="en-US" b="1" dirty="0" smtClean="0"/>
              <a:t>First disk scheduling</a:t>
            </a:r>
            <a:r>
              <a:rPr lang="el-GR" b="1" dirty="0" smtClean="0"/>
              <a:t>, </a:t>
            </a:r>
            <a:r>
              <a:rPr lang="en-US" b="1" dirty="0" smtClean="0"/>
              <a:t>SSTF</a:t>
            </a:r>
            <a:r>
              <a:rPr lang="el-GR" b="1" dirty="0" smtClean="0"/>
              <a:t>)</a:t>
            </a:r>
            <a:endParaRPr lang="el-GR" dirty="0" smtClean="0"/>
          </a:p>
          <a:p>
            <a:pPr lvl="1"/>
            <a:r>
              <a:rPr lang="el-GR" dirty="0" smtClean="0"/>
              <a:t>Σε αυτόν εξυπηρετείται πάντα πρώτα το αίτημα που απαιτεί τη λιγότερη κίνηση των κεφαλών του δίσκου</a:t>
            </a:r>
          </a:p>
          <a:p>
            <a:pPr lvl="0"/>
            <a:r>
              <a:rPr lang="el-GR" b="1" dirty="0" err="1" smtClean="0"/>
              <a:t>Χρονοδρομολόγηση</a:t>
            </a:r>
            <a:r>
              <a:rPr lang="el-GR" b="1" dirty="0" smtClean="0"/>
              <a:t> με σάρωση δίσκου (</a:t>
            </a:r>
            <a:r>
              <a:rPr lang="en-US" b="1" dirty="0" smtClean="0"/>
              <a:t>SCAN disk scheduling</a:t>
            </a:r>
            <a:r>
              <a:rPr lang="el-GR" b="1" dirty="0" smtClean="0"/>
              <a:t>)</a:t>
            </a:r>
            <a:endParaRPr lang="el-GR" dirty="0" smtClean="0"/>
          </a:p>
          <a:p>
            <a:pPr lvl="1"/>
            <a:r>
              <a:rPr lang="el-GR" dirty="0" smtClean="0"/>
              <a:t>Σε αυτόν οι κεφαλές του δίσκου κινούνται προς και μακριά από τον άξονα καθώς ο δίσκος περιστρέφεται συνεχώς προς μία κατεύθυνση</a:t>
            </a:r>
          </a:p>
          <a:p>
            <a:pPr lvl="1"/>
            <a:r>
              <a:rPr lang="el-GR" dirty="0" smtClean="0"/>
              <a:t>Μόλις ένα από τα τμήματα που έχουν ζητηθεί για προσπέλαση βρεθεί κάτω από την κεφαλή, τότε αυτή το διαβάζει</a:t>
            </a:r>
          </a:p>
          <a:p>
            <a:endParaRPr lang="el-G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Συσκευές εξόδου δεδομένων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a:t>
            </a:fld>
            <a:endParaRPr lang="el-GR"/>
          </a:p>
        </p:txBody>
      </p:sp>
      <p:sp>
        <p:nvSpPr>
          <p:cNvPr id="5" name="4 - Θέση περιεχομένου"/>
          <p:cNvSpPr>
            <a:spLocks noGrp="1"/>
          </p:cNvSpPr>
          <p:nvPr>
            <p:ph sz="quarter" idx="1"/>
          </p:nvPr>
        </p:nvSpPr>
        <p:spPr/>
        <p:txBody>
          <a:bodyPr>
            <a:normAutofit lnSpcReduction="10000"/>
          </a:bodyPr>
          <a:lstStyle/>
          <a:p>
            <a:r>
              <a:rPr lang="el-GR" dirty="0" smtClean="0"/>
              <a:t>Μία </a:t>
            </a:r>
            <a:r>
              <a:rPr lang="el-GR" b="1" dirty="0" smtClean="0"/>
              <a:t>συσκευή (ή μονάδα) εξόδου</a:t>
            </a:r>
            <a:r>
              <a:rPr lang="el-GR" dirty="0" smtClean="0"/>
              <a:t> δεδομένων είναι μία συσκευή δια μέσω της οποίας, αποτελέσματα αποθηκευμένα στον ηλεκτρονικό υπολογιστή, τα οποία προέρχονται από την επεξεργασία των δεδομένων, μεταφέρονται στον εξωτερικό κόσμο.</a:t>
            </a:r>
          </a:p>
          <a:p>
            <a:r>
              <a:rPr lang="el-GR" dirty="0" smtClean="0"/>
              <a:t>Οι πιο δημοφιλής συσκευές εξόδου συμπεριλαμβάνουν </a:t>
            </a:r>
          </a:p>
          <a:p>
            <a:pPr lvl="1"/>
            <a:r>
              <a:rPr lang="el-GR" dirty="0" smtClean="0"/>
              <a:t>την οθόνη </a:t>
            </a:r>
          </a:p>
          <a:p>
            <a:pPr lvl="1"/>
            <a:r>
              <a:rPr lang="el-GR" dirty="0" smtClean="0"/>
              <a:t>τα ηχεία</a:t>
            </a:r>
          </a:p>
          <a:p>
            <a:pPr lvl="1"/>
            <a:r>
              <a:rPr lang="el-GR" dirty="0" smtClean="0"/>
              <a:t>τους εκτυπωτές</a:t>
            </a:r>
          </a:p>
          <a:p>
            <a:endParaRPr lang="el-G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Άσκηση</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140</a:t>
            </a:fld>
            <a:endParaRPr lang="el-GR"/>
          </a:p>
        </p:txBody>
      </p:sp>
      <p:sp>
        <p:nvSpPr>
          <p:cNvPr id="5" name="4 - Θέση περιεχομένου"/>
          <p:cNvSpPr>
            <a:spLocks noGrp="1"/>
          </p:cNvSpPr>
          <p:nvPr>
            <p:ph sz="quarter" idx="1"/>
          </p:nvPr>
        </p:nvSpPr>
        <p:spPr/>
        <p:txBody>
          <a:bodyPr>
            <a:normAutofit fontScale="92500"/>
          </a:bodyPr>
          <a:lstStyle/>
          <a:p>
            <a:r>
              <a:rPr lang="el-GR" dirty="0" smtClean="0"/>
              <a:t>Έστω ένας δίσκος με 100 κυλίνδρους</a:t>
            </a:r>
          </a:p>
          <a:p>
            <a:r>
              <a:rPr lang="el-GR" dirty="0" smtClean="0"/>
              <a:t>Σε μία δεδομένη χρονική στιγμή έχουν δημιουργηθεί τα παρακάτω αιτήματα κυλίνδρων με αυτή τη σειρά:</a:t>
            </a:r>
          </a:p>
          <a:p>
            <a:pPr lvl="1"/>
            <a:r>
              <a:rPr lang="el-GR" dirty="0" smtClean="0"/>
              <a:t> 49, 91, 22, 61, 7, 62, 33, 35</a:t>
            </a:r>
          </a:p>
          <a:p>
            <a:r>
              <a:rPr lang="el-GR" dirty="0" smtClean="0"/>
              <a:t>Επίσης, υποθέστε ότι οι κεφαλές ανάγνωσης/εγγραφής του δίσκου βρίσκονται εκείνη τη στιγμή στον κύλινδρο 26 και κινούνται εσωτερικά  προς τον άξονα </a:t>
            </a:r>
          </a:p>
          <a:p>
            <a:pPr lvl="1"/>
            <a:r>
              <a:rPr lang="el-GR" dirty="0" smtClean="0"/>
              <a:t>δηλαδή προς τις χαμηλότερες τιμές κυλίνδρων</a:t>
            </a:r>
          </a:p>
          <a:p>
            <a:r>
              <a:rPr lang="el-GR" dirty="0" smtClean="0"/>
              <a:t>Δώστε τη σειρά με την οποία θα εξυπηρετηθούν τα αιτήματα για καθέναν από τους τρεις αλγορίθμους </a:t>
            </a:r>
            <a:r>
              <a:rPr lang="el-GR" dirty="0" err="1" smtClean="0"/>
              <a:t>χρονοδρομολόγησης</a:t>
            </a:r>
            <a:r>
              <a:rPr lang="el-GR" dirty="0" smtClean="0"/>
              <a:t> δίσκου</a:t>
            </a:r>
          </a:p>
          <a:p>
            <a:endParaRPr lang="el-G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Απάντηση (1/2)</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141</a:t>
            </a:fld>
            <a:endParaRPr lang="el-GR"/>
          </a:p>
        </p:txBody>
      </p:sp>
      <p:sp>
        <p:nvSpPr>
          <p:cNvPr id="5" name="4 - Θέση περιεχομένου"/>
          <p:cNvSpPr>
            <a:spLocks noGrp="1"/>
          </p:cNvSpPr>
          <p:nvPr>
            <p:ph sz="quarter" idx="1"/>
          </p:nvPr>
        </p:nvSpPr>
        <p:spPr/>
        <p:txBody>
          <a:bodyPr>
            <a:normAutofit fontScale="77500" lnSpcReduction="20000"/>
          </a:bodyPr>
          <a:lstStyle/>
          <a:p>
            <a:pPr lvl="0"/>
            <a:r>
              <a:rPr lang="el-GR" b="1" dirty="0" err="1" smtClean="0"/>
              <a:t>Χρονοδρομολόγηση</a:t>
            </a:r>
            <a:r>
              <a:rPr lang="el-GR" b="1" dirty="0" smtClean="0"/>
              <a:t> με σειρά άφιξης:</a:t>
            </a:r>
          </a:p>
          <a:p>
            <a:pPr lvl="1"/>
            <a:r>
              <a:rPr lang="el-GR" dirty="0" smtClean="0"/>
              <a:t>Τα αιτήματα εξυπηρετούνται με τη σειρά που φτάνουν, επομένως: </a:t>
            </a:r>
          </a:p>
          <a:p>
            <a:pPr lvl="1"/>
            <a:r>
              <a:rPr lang="el-GR" dirty="0" smtClean="0"/>
              <a:t>49, 91, 22, 61, 7, 62, 33, 35</a:t>
            </a:r>
          </a:p>
          <a:p>
            <a:pPr lvl="0"/>
            <a:r>
              <a:rPr lang="el-GR" b="1" dirty="0" err="1" smtClean="0"/>
              <a:t>Χρονοδρομολόγηση</a:t>
            </a:r>
            <a:r>
              <a:rPr lang="el-GR" b="1" dirty="0" smtClean="0"/>
              <a:t> με το μικρότερο χρόνο ανίχνευσης:</a:t>
            </a:r>
          </a:p>
          <a:p>
            <a:pPr lvl="1"/>
            <a:r>
              <a:rPr lang="el-GR" dirty="0" smtClean="0"/>
              <a:t>Από τον κύλινδρο 26 που βρισκόμαστε αρχικά, το πιο κοντινό αίτημα είναι αυτό στον κύλινδρο 22.</a:t>
            </a:r>
          </a:p>
          <a:p>
            <a:pPr lvl="1"/>
            <a:r>
              <a:rPr lang="el-GR" dirty="0" smtClean="0"/>
              <a:t>Από τον κύλινδρο 22 το πιο κοντινό αίτημα είναι αυτό στον κύλινδρο 33.</a:t>
            </a:r>
          </a:p>
          <a:p>
            <a:pPr lvl="1"/>
            <a:r>
              <a:rPr lang="el-GR" dirty="0" smtClean="0"/>
              <a:t>Από τον κύλινδρο 33 το πιο κοντινό αίτημα είναι αυτό στον κύλινδρο 35.</a:t>
            </a:r>
          </a:p>
          <a:p>
            <a:pPr lvl="1"/>
            <a:r>
              <a:rPr lang="el-GR" dirty="0" smtClean="0"/>
              <a:t>Από τον κύλινδρο 35 το πιο κοντινό αίτημα είναι αυτό στον κύλινδρο 49.</a:t>
            </a:r>
          </a:p>
          <a:p>
            <a:pPr lvl="1"/>
            <a:r>
              <a:rPr lang="el-GR" dirty="0" smtClean="0"/>
              <a:t>Από τον κύλινδρο 49 το πιο κοντινό αίτημα είναι αυτό στον κύλινδρο 61.</a:t>
            </a:r>
          </a:p>
          <a:p>
            <a:pPr lvl="1"/>
            <a:r>
              <a:rPr lang="el-GR" dirty="0" smtClean="0"/>
              <a:t>Από τον κύλινδρο 61 το πιο κοντινό αίτημα είναι αυτό στον κύλινδρο 62.</a:t>
            </a:r>
          </a:p>
          <a:p>
            <a:pPr lvl="1"/>
            <a:r>
              <a:rPr lang="el-GR" dirty="0" smtClean="0"/>
              <a:t>Από τον κύλινδρο 62 το πιο κοντινό αίτημα είναι αυτό στον κύλινδρο 91.</a:t>
            </a:r>
          </a:p>
          <a:p>
            <a:pPr lvl="1"/>
            <a:r>
              <a:rPr lang="el-GR" dirty="0" smtClean="0"/>
              <a:t>Από τον κύλινδρο 91 το πιο κοντινό αίτημα είναι αυτό στον κύλινδρο 7.</a:t>
            </a:r>
          </a:p>
          <a:p>
            <a:pPr lvl="1"/>
            <a:r>
              <a:rPr lang="el-GR" dirty="0" smtClean="0"/>
              <a:t>Άρα, τα αιτήματα θα εξυπηρετηθούν ως εξής: 22, 33, 35, 49, 61, 62, 91, 7.</a:t>
            </a:r>
          </a:p>
          <a:p>
            <a:pPr lvl="1"/>
            <a:endParaRPr lang="el-G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Απάντηση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142</a:t>
            </a:fld>
            <a:endParaRPr lang="el-GR"/>
          </a:p>
        </p:txBody>
      </p:sp>
      <p:sp>
        <p:nvSpPr>
          <p:cNvPr id="5" name="4 - Θέση περιεχομένου"/>
          <p:cNvSpPr>
            <a:spLocks noGrp="1"/>
          </p:cNvSpPr>
          <p:nvPr>
            <p:ph sz="quarter" idx="1"/>
          </p:nvPr>
        </p:nvSpPr>
        <p:spPr/>
        <p:txBody>
          <a:bodyPr/>
          <a:lstStyle/>
          <a:p>
            <a:pPr lvl="0"/>
            <a:r>
              <a:rPr lang="el-GR" b="1" dirty="0" err="1" smtClean="0"/>
              <a:t>Χρονοδρομολόγηση</a:t>
            </a:r>
            <a:r>
              <a:rPr lang="el-GR" b="1" dirty="0" smtClean="0"/>
              <a:t> με σάρωση δίσκου:</a:t>
            </a:r>
          </a:p>
          <a:p>
            <a:pPr lvl="1"/>
            <a:r>
              <a:rPr lang="el-GR" dirty="0" smtClean="0"/>
              <a:t>Από τον κύλινδρο 26 που βρισκόμαστε αρχικά και κινούμαστε προς τον άξονα, ο πρώτος κύλινδρος που θα συναντήσουμε είναι ο 22 και ο επόμενος ο 7</a:t>
            </a:r>
          </a:p>
          <a:p>
            <a:pPr lvl="1"/>
            <a:r>
              <a:rPr lang="el-GR" dirty="0" smtClean="0"/>
              <a:t>Στη συνέχεια, και αφού φτάσει μέχρι τον πρώτο κύλινδρο, η κεφαλή θα αρχίσει να κινείται προς τα έξω</a:t>
            </a:r>
          </a:p>
          <a:p>
            <a:pPr lvl="1"/>
            <a:r>
              <a:rPr lang="el-GR" dirty="0" smtClean="0"/>
              <a:t>Οι άξονες που θα συναντήσει με τη σειρά είναι: 33, 35, 49, 61, 62, 91</a:t>
            </a:r>
          </a:p>
          <a:p>
            <a:pPr lvl="1"/>
            <a:r>
              <a:rPr lang="el-GR" dirty="0" smtClean="0"/>
              <a:t>Άρα, τα αιτήματα θα εξυπηρετηθούν ως εξής: </a:t>
            </a:r>
          </a:p>
          <a:p>
            <a:pPr lvl="2"/>
            <a:r>
              <a:rPr lang="el-GR" dirty="0" smtClean="0"/>
              <a:t>22, 7, 33, 35, 49, 61, 62, 91</a:t>
            </a:r>
          </a:p>
          <a:p>
            <a:endParaRPr lang="el-G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Προσπέλαση Αρχείου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143</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Το λειτουργικό σύστημα για τη διαχείριση των αρχείων, τόσο την αποθήκευση νέων όσο και την προσπέλαση υπαρχόντων αρχείων, διατηρεί διάφορες σημαντικές πληροφορίες</a:t>
            </a:r>
          </a:p>
          <a:p>
            <a:r>
              <a:rPr lang="el-GR" dirty="0" smtClean="0"/>
              <a:t>Κατ’ αρχήν, διατηρεί έναν πίνακα που δείχνει ποιοι τομείς (</a:t>
            </a:r>
            <a:r>
              <a:rPr lang="en-US" dirty="0" smtClean="0"/>
              <a:t>sectors</a:t>
            </a:r>
            <a:r>
              <a:rPr lang="el-GR" dirty="0" smtClean="0"/>
              <a:t>) της δευτερεύουσας μνήμης είναι ελεύθεροι, προκειμένου να έχει άμεση εποπτεία και γνώση του διαθέσιμου χώρου</a:t>
            </a:r>
          </a:p>
          <a:p>
            <a:r>
              <a:rPr lang="el-GR" dirty="0" smtClean="0"/>
              <a:t>Επίσης, όσον αφορά τα δεσμευμένα κομμάτια της μνήμης, για κάθε κατάλογο διατηρεί έναν πίνακα, ο οποίος περιέχει πληροφορίες σχετικά με τα αρχεία σε αυτόν τον κατάλογο</a:t>
            </a:r>
          </a:p>
          <a:p>
            <a:r>
              <a:rPr lang="el-GR" dirty="0" smtClean="0"/>
              <a:t>Όταν ένα αρχείο βρίσκεται υπό επεξεργασία, τότε χρησιμοποιείται ένας </a:t>
            </a:r>
            <a:r>
              <a:rPr lang="el-GR" b="1" dirty="0" smtClean="0"/>
              <a:t>υφιστάμενος δείκτης αρχείου (</a:t>
            </a:r>
            <a:r>
              <a:rPr lang="en-US" b="1" dirty="0" smtClean="0"/>
              <a:t>current file pointer</a:t>
            </a:r>
            <a:r>
              <a:rPr lang="el-GR" b="1" dirty="0" smtClean="0"/>
              <a:t>)</a:t>
            </a:r>
            <a:r>
              <a:rPr lang="el-GR" dirty="0" smtClean="0"/>
              <a:t>, ο οποίος δείχνει τη θέση όπου θα συμβεί η επόμενη λειτουργία ανάγνωσης ή εγγραφής</a:t>
            </a:r>
          </a:p>
          <a:p>
            <a:pPr lvl="1"/>
            <a:r>
              <a:rPr lang="el-GR" dirty="0" smtClean="0"/>
              <a:t>Αυτός ο δείκτης ανανεώνεται μετά από κάθε ανάγνωση/εγγραφή, έτσι ώστε να περιέχει τη νέα, σωστή θέση της επόμενης ανάγνωσης/εγγραφής</a:t>
            </a:r>
          </a:p>
          <a:p>
            <a:endParaRPr lang="el-G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Προσπέλαση Αρχείου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144</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Η προσπέλαση ενός αρχείου αφορά τον τρόπο με τον οποίο θα ανακτήσουμε τις πληροφορίες του</a:t>
            </a:r>
          </a:p>
          <a:p>
            <a:r>
              <a:rPr lang="el-GR" dirty="0" smtClean="0"/>
              <a:t>Υπάρχουν διάφορες τεχνικές προσπέλασης οι οποίες πρακτικά ορίζουν τους τρόπους με τους οποίους ο υφιστάμενος δείκτης αρχείου μπορεί να επανατοποθετηθεί</a:t>
            </a:r>
          </a:p>
          <a:p>
            <a:r>
              <a:rPr lang="el-GR" dirty="0" smtClean="0"/>
              <a:t>Οι δύο κυριότερες τέτοιες τεχνικές είναι οι εξής: </a:t>
            </a:r>
          </a:p>
          <a:p>
            <a:pPr lvl="1"/>
            <a:r>
              <a:rPr lang="el-GR" i="1" dirty="0" smtClean="0"/>
              <a:t>σειριακή</a:t>
            </a:r>
            <a:r>
              <a:rPr lang="el-GR" dirty="0" smtClean="0"/>
              <a:t> </a:t>
            </a:r>
            <a:r>
              <a:rPr lang="el-GR" i="1" dirty="0" smtClean="0"/>
              <a:t>προσπέλαση</a:t>
            </a:r>
            <a:endParaRPr lang="el-GR" dirty="0" smtClean="0"/>
          </a:p>
          <a:p>
            <a:pPr lvl="1"/>
            <a:r>
              <a:rPr lang="el-GR" i="1" dirty="0" smtClean="0"/>
              <a:t>άμεση προσπέλαση</a:t>
            </a:r>
            <a:endParaRPr lang="el-GR" dirty="0" smtClean="0"/>
          </a:p>
          <a:p>
            <a:r>
              <a:rPr lang="el-GR" dirty="0" smtClean="0"/>
              <a:t>Κάποια λειτουργικά συστήματα παρέχουν μόνο έναν τύπο προσπέλασης αρχείου, ενώ κάποια άλλα παρέχουν επιλογή</a:t>
            </a:r>
          </a:p>
          <a:p>
            <a:pPr lvl="1"/>
            <a:r>
              <a:rPr lang="el-GR" dirty="0" smtClean="0"/>
              <a:t>Ο τύπος προσπέλασης αρχείου που είναι διαθέσιμος καθορίζεται κατά τη δημιουργία του αρχείου</a:t>
            </a:r>
          </a:p>
          <a:p>
            <a:endParaRPr lang="el-G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Σειριακή προσπέλαση</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145</a:t>
            </a:fld>
            <a:endParaRPr lang="el-GR"/>
          </a:p>
        </p:txBody>
      </p:sp>
      <p:sp>
        <p:nvSpPr>
          <p:cNvPr id="5" name="4 - Θέση περιεχομένου"/>
          <p:cNvSpPr>
            <a:spLocks noGrp="1"/>
          </p:cNvSpPr>
          <p:nvPr>
            <p:ph sz="quarter" idx="1"/>
          </p:nvPr>
        </p:nvSpPr>
        <p:spPr/>
        <p:txBody>
          <a:bodyPr>
            <a:normAutofit/>
          </a:bodyPr>
          <a:lstStyle/>
          <a:p>
            <a:r>
              <a:rPr lang="el-GR" dirty="0" smtClean="0"/>
              <a:t>Η </a:t>
            </a:r>
            <a:r>
              <a:rPr lang="el-GR" b="1" dirty="0" smtClean="0"/>
              <a:t>σειριακή προσπέλαση (</a:t>
            </a:r>
            <a:r>
              <a:rPr lang="en-US" b="1" dirty="0" smtClean="0"/>
              <a:t>sequential access</a:t>
            </a:r>
            <a:r>
              <a:rPr lang="el-GR" b="1" dirty="0" smtClean="0"/>
              <a:t>)</a:t>
            </a:r>
            <a:r>
              <a:rPr lang="el-GR" dirty="0" smtClean="0"/>
              <a:t> αποτελεί την πιο συνηθισμένη και την πιο εύκολη προς υλοποίηση τεχνική</a:t>
            </a:r>
          </a:p>
          <a:p>
            <a:pPr lvl="1"/>
            <a:r>
              <a:rPr lang="el-GR" dirty="0" smtClean="0"/>
              <a:t>Σε αυτήν τα δεδομένα του αρχείου επεξεργάζονται με την ίδια σειρά με την οποία αποθηκεύονται</a:t>
            </a:r>
          </a:p>
          <a:p>
            <a:pPr lvl="1"/>
            <a:r>
              <a:rPr lang="el-GR" dirty="0" smtClean="0"/>
              <a:t>Οι λειτουργίες ανάγνωσης/εγγραφής μετακινούν τον υφιστάμενο δείκτη αρχείου τόσο όσο απαιτείται για να διαβάσουμε/γράψουμε δεδομένα</a:t>
            </a:r>
          </a:p>
          <a:p>
            <a:pPr lvl="1"/>
            <a:r>
              <a:rPr lang="el-GR" dirty="0" smtClean="0"/>
              <a:t>Το μειονέκτημα αυτής της τεχνικής είναι ότι για να διαβάσουμε ένα συγκεκριμένο κομμάτι του αρχείου μας πρέπει πρώτα να διαβάσουμε με τη σειρά όλα τα προηγούμενα κομμάτια, μέχρι να φτάσουμε στην επιθυμητή θέση</a:t>
            </a:r>
          </a:p>
          <a:p>
            <a:endParaRPr lang="el-G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Άμεση προσπέλαση</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146</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92500"/>
          </a:bodyPr>
          <a:lstStyle/>
          <a:p>
            <a:r>
              <a:rPr lang="el-GR" dirty="0" smtClean="0"/>
              <a:t>Η</a:t>
            </a:r>
            <a:r>
              <a:rPr lang="el-GR" b="1" dirty="0" smtClean="0"/>
              <a:t> άμεση προσπέλαση (</a:t>
            </a:r>
            <a:r>
              <a:rPr lang="en-US" b="1" dirty="0" smtClean="0"/>
              <a:t>direct access</a:t>
            </a:r>
            <a:r>
              <a:rPr lang="el-GR" b="1" dirty="0" smtClean="0"/>
              <a:t>)</a:t>
            </a:r>
            <a:r>
              <a:rPr lang="el-GR" dirty="0" smtClean="0"/>
              <a:t> είναι αυτή που επιτρέπει στο χρήστη να έχει άμεση πρόσβαση σε οποιαδήποτε θέση, χωρίς να απαιτείται ανάγνωση όλων των προηγούμενων κομματιών του αρχείου</a:t>
            </a:r>
          </a:p>
          <a:p>
            <a:pPr lvl="1"/>
            <a:r>
              <a:rPr lang="el-GR" dirty="0" smtClean="0"/>
              <a:t>Αυτό επιτυγχάνεται με την διαίρεση του αρχείου σε μικρά λογικά αριθμημένα τμήματα-εγγραφές (</a:t>
            </a:r>
            <a:r>
              <a:rPr lang="en-US" dirty="0" smtClean="0"/>
              <a:t>records</a:t>
            </a:r>
            <a:r>
              <a:rPr lang="el-GR" dirty="0" smtClean="0"/>
              <a:t>)</a:t>
            </a:r>
          </a:p>
          <a:p>
            <a:pPr lvl="1"/>
            <a:r>
              <a:rPr lang="el-GR" dirty="0" smtClean="0"/>
              <a:t>Χρησιμοποιώντας τον αριθμό του επιθυμητού τμήματος μπορούμε να αποκτήσουμε άμεση πρόσβαση σε αυτό</a:t>
            </a:r>
          </a:p>
          <a:p>
            <a:pPr lvl="1"/>
            <a:r>
              <a:rPr lang="el-GR" dirty="0" smtClean="0"/>
              <a:t>Η τεχνική της άμεσης προσπέλασης είναι πιο πολύπλοκη ως προς την υλοποίησή της, όμως δίνει τη δυνατότητα γρήγορης προσπέλασης σε περιπτώσεις που απαιτείται ταχύτητα, όπως είναι οι βάσεις δεδομένων, ανεξάρτητα από το μέγεθος του αρχείου</a:t>
            </a:r>
          </a:p>
          <a:p>
            <a:r>
              <a:rPr lang="el-GR" dirty="0" smtClean="0"/>
              <a:t> </a:t>
            </a:r>
          </a:p>
          <a:p>
            <a:endParaRPr lang="el-G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Σειριακή και Άμεση προσπέλαση</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147</a:t>
            </a:fld>
            <a:endParaRPr lang="el-GR"/>
          </a:p>
        </p:txBody>
      </p:sp>
      <p:sp>
        <p:nvSpPr>
          <p:cNvPr id="6" name="1 - Ορθογώνιο"/>
          <p:cNvSpPr/>
          <p:nvPr/>
        </p:nvSpPr>
        <p:spPr>
          <a:xfrm>
            <a:off x="2759260" y="1948182"/>
            <a:ext cx="1357322" cy="3786214"/>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7" name="2 - TextBox"/>
          <p:cNvSpPr txBox="1"/>
          <p:nvPr/>
        </p:nvSpPr>
        <p:spPr>
          <a:xfrm>
            <a:off x="2961681" y="1519554"/>
            <a:ext cx="869149"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Αρχείο</a:t>
            </a:r>
            <a:endParaRPr lang="el-GR" b="1" dirty="0">
              <a:latin typeface="Times New Roman" pitchFamily="18" charset="0"/>
              <a:cs typeface="Times New Roman" pitchFamily="18" charset="0"/>
            </a:endParaRPr>
          </a:p>
        </p:txBody>
      </p:sp>
      <p:sp>
        <p:nvSpPr>
          <p:cNvPr id="8" name="3 - TextBox"/>
          <p:cNvSpPr txBox="1"/>
          <p:nvPr/>
        </p:nvSpPr>
        <p:spPr>
          <a:xfrm>
            <a:off x="2091184" y="1936040"/>
            <a:ext cx="596638"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Αρχή</a:t>
            </a:r>
            <a:endParaRPr lang="el-GR" sz="1400" b="1" dirty="0">
              <a:latin typeface="Times New Roman" pitchFamily="18" charset="0"/>
              <a:cs typeface="Times New Roman" pitchFamily="18" charset="0"/>
            </a:endParaRPr>
          </a:p>
        </p:txBody>
      </p:sp>
      <p:sp>
        <p:nvSpPr>
          <p:cNvPr id="9" name="4 - TextBox"/>
          <p:cNvSpPr txBox="1"/>
          <p:nvPr/>
        </p:nvSpPr>
        <p:spPr>
          <a:xfrm>
            <a:off x="2140436" y="5498057"/>
            <a:ext cx="618824"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Τέλος</a:t>
            </a:r>
            <a:endParaRPr lang="el-GR" sz="1400" b="1" dirty="0">
              <a:latin typeface="Times New Roman" pitchFamily="18" charset="0"/>
              <a:cs typeface="Times New Roman" pitchFamily="18" charset="0"/>
            </a:endParaRPr>
          </a:p>
        </p:txBody>
      </p:sp>
      <p:sp>
        <p:nvSpPr>
          <p:cNvPr id="10" name="5 - TextBox"/>
          <p:cNvSpPr txBox="1"/>
          <p:nvPr/>
        </p:nvSpPr>
        <p:spPr>
          <a:xfrm>
            <a:off x="1187624" y="3208653"/>
            <a:ext cx="1461707" cy="954107"/>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Υφιστάμενος </a:t>
            </a:r>
          </a:p>
          <a:p>
            <a:r>
              <a:rPr lang="el-GR" sz="1400" b="1" dirty="0" smtClean="0">
                <a:latin typeface="Times New Roman" pitchFamily="18" charset="0"/>
                <a:cs typeface="Times New Roman" pitchFamily="18" charset="0"/>
              </a:rPr>
              <a:t>Δείκτης Αρχείου</a:t>
            </a:r>
          </a:p>
          <a:p>
            <a:r>
              <a:rPr lang="el-GR" sz="1400" b="1" dirty="0" smtClean="0">
                <a:latin typeface="Times New Roman" pitchFamily="18" charset="0"/>
                <a:cs typeface="Times New Roman" pitchFamily="18" charset="0"/>
              </a:rPr>
              <a:t>(</a:t>
            </a:r>
            <a:r>
              <a:rPr lang="en-US" sz="1400" b="1" dirty="0" smtClean="0">
                <a:latin typeface="Times New Roman" pitchFamily="18" charset="0"/>
                <a:cs typeface="Times New Roman" pitchFamily="18" charset="0"/>
              </a:rPr>
              <a:t>Current </a:t>
            </a:r>
          </a:p>
          <a:p>
            <a:r>
              <a:rPr lang="en-US" sz="1400" b="1" dirty="0" smtClean="0">
                <a:latin typeface="Times New Roman" pitchFamily="18" charset="0"/>
                <a:cs typeface="Times New Roman" pitchFamily="18" charset="0"/>
              </a:rPr>
              <a:t>File  Pointer</a:t>
            </a:r>
            <a:r>
              <a:rPr lang="el-GR" sz="1400" b="1" dirty="0" smtClean="0">
                <a:latin typeface="Times New Roman" pitchFamily="18" charset="0"/>
                <a:cs typeface="Times New Roman" pitchFamily="18" charset="0"/>
              </a:rPr>
              <a:t>)</a:t>
            </a:r>
            <a:endParaRPr lang="el-GR" sz="1400" b="1" dirty="0">
              <a:latin typeface="Times New Roman" pitchFamily="18" charset="0"/>
              <a:cs typeface="Times New Roman" pitchFamily="18" charset="0"/>
            </a:endParaRPr>
          </a:p>
        </p:txBody>
      </p:sp>
      <p:cxnSp>
        <p:nvCxnSpPr>
          <p:cNvPr id="11" name="7 - Ευθύγραμμο βέλος σύνδεσης"/>
          <p:cNvCxnSpPr/>
          <p:nvPr/>
        </p:nvCxnSpPr>
        <p:spPr>
          <a:xfrm>
            <a:off x="2330632" y="3376942"/>
            <a:ext cx="428628"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10 - Ευθεία γραμμή σύνδεσης"/>
          <p:cNvCxnSpPr/>
          <p:nvPr/>
        </p:nvCxnSpPr>
        <p:spPr>
          <a:xfrm>
            <a:off x="2687822" y="3376942"/>
            <a:ext cx="1428760" cy="0"/>
          </a:xfrm>
          <a:prstGeom prst="line">
            <a:avLst/>
          </a:prstGeom>
        </p:spPr>
        <p:style>
          <a:lnRef idx="2">
            <a:schemeClr val="accent4"/>
          </a:lnRef>
          <a:fillRef idx="0">
            <a:schemeClr val="accent4"/>
          </a:fillRef>
          <a:effectRef idx="1">
            <a:schemeClr val="accent4"/>
          </a:effectRef>
          <a:fontRef idx="minor">
            <a:schemeClr val="tx1"/>
          </a:fontRef>
        </p:style>
      </p:cxnSp>
      <p:sp>
        <p:nvSpPr>
          <p:cNvPr id="13" name="12 - Βέλος προς τα κάτω"/>
          <p:cNvSpPr/>
          <p:nvPr/>
        </p:nvSpPr>
        <p:spPr>
          <a:xfrm>
            <a:off x="2973574" y="3376942"/>
            <a:ext cx="214314" cy="114300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4" name="13 - TextBox"/>
          <p:cNvSpPr txBox="1"/>
          <p:nvPr/>
        </p:nvSpPr>
        <p:spPr>
          <a:xfrm>
            <a:off x="3187889" y="3494405"/>
            <a:ext cx="1000132" cy="738664"/>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Ανάγνωση</a:t>
            </a:r>
          </a:p>
          <a:p>
            <a:r>
              <a:rPr lang="el-GR" sz="1400" b="1" dirty="0" smtClean="0">
                <a:latin typeface="Times New Roman" pitchFamily="18" charset="0"/>
                <a:cs typeface="Times New Roman" pitchFamily="18" charset="0"/>
              </a:rPr>
              <a:t>       ή </a:t>
            </a:r>
          </a:p>
          <a:p>
            <a:r>
              <a:rPr lang="el-GR" sz="1400" b="1" dirty="0" smtClean="0">
                <a:latin typeface="Times New Roman" pitchFamily="18" charset="0"/>
                <a:cs typeface="Times New Roman" pitchFamily="18" charset="0"/>
              </a:rPr>
              <a:t>Εγγραφή</a:t>
            </a:r>
            <a:endParaRPr lang="el-GR" sz="1400" b="1" dirty="0">
              <a:latin typeface="Times New Roman" pitchFamily="18" charset="0"/>
              <a:cs typeface="Times New Roman" pitchFamily="18" charset="0"/>
            </a:endParaRPr>
          </a:p>
        </p:txBody>
      </p:sp>
      <p:sp>
        <p:nvSpPr>
          <p:cNvPr id="15" name="14 - Ορθογώνιο"/>
          <p:cNvSpPr/>
          <p:nvPr/>
        </p:nvSpPr>
        <p:spPr>
          <a:xfrm>
            <a:off x="5973970" y="2019620"/>
            <a:ext cx="1357322" cy="3786214"/>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16" name="15 - TextBox"/>
          <p:cNvSpPr txBox="1"/>
          <p:nvPr/>
        </p:nvSpPr>
        <p:spPr>
          <a:xfrm>
            <a:off x="6176391" y="1590992"/>
            <a:ext cx="869149"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Αρχείο</a:t>
            </a:r>
            <a:endParaRPr lang="el-GR" b="1" dirty="0">
              <a:latin typeface="Times New Roman" pitchFamily="18" charset="0"/>
              <a:cs typeface="Times New Roman" pitchFamily="18" charset="0"/>
            </a:endParaRPr>
          </a:p>
        </p:txBody>
      </p:sp>
      <p:sp>
        <p:nvSpPr>
          <p:cNvPr id="17" name="16 - TextBox"/>
          <p:cNvSpPr txBox="1"/>
          <p:nvPr/>
        </p:nvSpPr>
        <p:spPr>
          <a:xfrm>
            <a:off x="5045277" y="1997595"/>
            <a:ext cx="596638"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Αρχή</a:t>
            </a:r>
            <a:endParaRPr lang="el-GR" sz="1400" b="1" dirty="0">
              <a:latin typeface="Times New Roman" pitchFamily="18" charset="0"/>
              <a:cs typeface="Times New Roman" pitchFamily="18" charset="0"/>
            </a:endParaRPr>
          </a:p>
        </p:txBody>
      </p:sp>
      <p:sp>
        <p:nvSpPr>
          <p:cNvPr id="18" name="17 - TextBox"/>
          <p:cNvSpPr txBox="1"/>
          <p:nvPr/>
        </p:nvSpPr>
        <p:spPr>
          <a:xfrm>
            <a:off x="5116715" y="5569495"/>
            <a:ext cx="618824"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Τέλος</a:t>
            </a:r>
            <a:endParaRPr lang="el-GR" sz="1400" b="1" dirty="0">
              <a:latin typeface="Times New Roman" pitchFamily="18" charset="0"/>
              <a:cs typeface="Times New Roman" pitchFamily="18" charset="0"/>
            </a:endParaRPr>
          </a:p>
        </p:txBody>
      </p:sp>
      <p:sp>
        <p:nvSpPr>
          <p:cNvPr id="19" name="18 - TextBox"/>
          <p:cNvSpPr txBox="1"/>
          <p:nvPr/>
        </p:nvSpPr>
        <p:spPr>
          <a:xfrm>
            <a:off x="4259459" y="3280091"/>
            <a:ext cx="1461707" cy="954107"/>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Υφιστάμενος </a:t>
            </a:r>
          </a:p>
          <a:p>
            <a:r>
              <a:rPr lang="el-GR" sz="1400" b="1" dirty="0" smtClean="0">
                <a:latin typeface="Times New Roman" pitchFamily="18" charset="0"/>
                <a:cs typeface="Times New Roman" pitchFamily="18" charset="0"/>
              </a:rPr>
              <a:t>Δείκτης Αρχείου</a:t>
            </a:r>
          </a:p>
          <a:p>
            <a:r>
              <a:rPr lang="el-GR" sz="1400" b="1" dirty="0" smtClean="0">
                <a:latin typeface="Times New Roman" pitchFamily="18" charset="0"/>
                <a:cs typeface="Times New Roman" pitchFamily="18" charset="0"/>
              </a:rPr>
              <a:t>(</a:t>
            </a:r>
            <a:r>
              <a:rPr lang="en-US" sz="1400" b="1" dirty="0" smtClean="0">
                <a:latin typeface="Times New Roman" pitchFamily="18" charset="0"/>
                <a:cs typeface="Times New Roman" pitchFamily="18" charset="0"/>
              </a:rPr>
              <a:t>Current </a:t>
            </a:r>
          </a:p>
          <a:p>
            <a:r>
              <a:rPr lang="en-US" sz="1400" b="1" dirty="0" smtClean="0">
                <a:latin typeface="Times New Roman" pitchFamily="18" charset="0"/>
                <a:cs typeface="Times New Roman" pitchFamily="18" charset="0"/>
              </a:rPr>
              <a:t>File  Pointer</a:t>
            </a:r>
            <a:r>
              <a:rPr lang="el-GR" sz="1400" b="1" dirty="0" smtClean="0">
                <a:latin typeface="Times New Roman" pitchFamily="18" charset="0"/>
                <a:cs typeface="Times New Roman" pitchFamily="18" charset="0"/>
              </a:rPr>
              <a:t>)</a:t>
            </a:r>
            <a:endParaRPr lang="el-GR" sz="1400" b="1" dirty="0">
              <a:latin typeface="Times New Roman" pitchFamily="18" charset="0"/>
              <a:cs typeface="Times New Roman" pitchFamily="18" charset="0"/>
            </a:endParaRPr>
          </a:p>
        </p:txBody>
      </p:sp>
      <p:cxnSp>
        <p:nvCxnSpPr>
          <p:cNvPr id="20" name="19 - Ευθύγραμμο βέλος σύνδεσης"/>
          <p:cNvCxnSpPr/>
          <p:nvPr/>
        </p:nvCxnSpPr>
        <p:spPr>
          <a:xfrm>
            <a:off x="5402467" y="3448380"/>
            <a:ext cx="428628"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1" name="20 - Ευθεία γραμμή σύνδεσης"/>
          <p:cNvCxnSpPr/>
          <p:nvPr/>
        </p:nvCxnSpPr>
        <p:spPr>
          <a:xfrm>
            <a:off x="5902532" y="3448380"/>
            <a:ext cx="1428760" cy="0"/>
          </a:xfrm>
          <a:prstGeom prst="line">
            <a:avLst/>
          </a:prstGeom>
        </p:spPr>
        <p:style>
          <a:lnRef idx="2">
            <a:schemeClr val="accent4"/>
          </a:lnRef>
          <a:fillRef idx="0">
            <a:schemeClr val="accent4"/>
          </a:fillRef>
          <a:effectRef idx="1">
            <a:schemeClr val="accent4"/>
          </a:effectRef>
          <a:fontRef idx="minor">
            <a:schemeClr val="tx1"/>
          </a:fontRef>
        </p:style>
      </p:cxnSp>
      <p:sp>
        <p:nvSpPr>
          <p:cNvPr id="22" name="22 - TextBox"/>
          <p:cNvSpPr txBox="1"/>
          <p:nvPr/>
        </p:nvSpPr>
        <p:spPr>
          <a:xfrm>
            <a:off x="5973971" y="3662694"/>
            <a:ext cx="1357322" cy="1169551"/>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solidFill>
                  <a:schemeClr val="accent6">
                    <a:lumMod val="75000"/>
                  </a:schemeClr>
                </a:solidFill>
                <a:latin typeface="Times New Roman" pitchFamily="18" charset="0"/>
                <a:cs typeface="Times New Roman" pitchFamily="18" charset="0"/>
              </a:rPr>
              <a:t>Μετακίνηση σε μία εγγραφή και έπειτα Ανάγνωση ή </a:t>
            </a:r>
          </a:p>
          <a:p>
            <a:r>
              <a:rPr lang="el-GR" sz="1400" b="1" dirty="0" smtClean="0">
                <a:solidFill>
                  <a:schemeClr val="accent6">
                    <a:lumMod val="75000"/>
                  </a:schemeClr>
                </a:solidFill>
                <a:latin typeface="Times New Roman" pitchFamily="18" charset="0"/>
                <a:cs typeface="Times New Roman" pitchFamily="18" charset="0"/>
              </a:rPr>
              <a:t>Εγγραφή</a:t>
            </a:r>
            <a:endParaRPr lang="el-GR" sz="1400" b="1" dirty="0">
              <a:solidFill>
                <a:schemeClr val="accent6">
                  <a:lumMod val="75000"/>
                </a:schemeClr>
              </a:solidFill>
              <a:latin typeface="Times New Roman" pitchFamily="18" charset="0"/>
              <a:cs typeface="Times New Roman" pitchFamily="18" charset="0"/>
            </a:endParaRPr>
          </a:p>
        </p:txBody>
      </p:sp>
      <p:pic>
        <p:nvPicPr>
          <p:cNvPr id="23" name="table"/>
          <p:cNvPicPr>
            <a:picLocks noChangeAspect="1"/>
          </p:cNvPicPr>
          <p:nvPr/>
        </p:nvPicPr>
        <p:blipFill>
          <a:blip r:embed="rId2" cstate="print"/>
          <a:stretch>
            <a:fillRect/>
          </a:stretch>
        </p:blipFill>
        <p:spPr>
          <a:xfrm>
            <a:off x="5616781" y="2019620"/>
            <a:ext cx="579170" cy="3218967"/>
          </a:xfrm>
          <a:prstGeom prst="rect">
            <a:avLst/>
          </a:prstGeom>
        </p:spPr>
      </p:pic>
      <p:cxnSp>
        <p:nvCxnSpPr>
          <p:cNvPr id="24" name="25 - Shape"/>
          <p:cNvCxnSpPr>
            <a:stCxn id="19" idx="0"/>
          </p:cNvCxnSpPr>
          <p:nvPr/>
        </p:nvCxnSpPr>
        <p:spPr>
          <a:xfrm rot="5400000" flipH="1" flipV="1">
            <a:off x="4994783" y="2586655"/>
            <a:ext cx="688967" cy="697906"/>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 name="26 - Shape"/>
          <p:cNvCxnSpPr/>
          <p:nvPr/>
        </p:nvCxnSpPr>
        <p:spPr>
          <a:xfrm rot="16200000" flipH="1">
            <a:off x="4994782" y="4255141"/>
            <a:ext cx="688967" cy="697906"/>
          </a:xfrm>
          <a:prstGeom prst="bentConnector2">
            <a:avLst/>
          </a:prstGeom>
          <a:ln>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Προστασία Αρχείων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148</a:t>
            </a:fld>
            <a:endParaRPr lang="el-GR"/>
          </a:p>
        </p:txBody>
      </p:sp>
      <p:sp>
        <p:nvSpPr>
          <p:cNvPr id="5" name="4 - Θέση περιεχομένου"/>
          <p:cNvSpPr>
            <a:spLocks noGrp="1"/>
          </p:cNvSpPr>
          <p:nvPr>
            <p:ph sz="quarter" idx="1"/>
          </p:nvPr>
        </p:nvSpPr>
        <p:spPr>
          <a:xfrm>
            <a:off x="301752" y="1527048"/>
            <a:ext cx="5206352" cy="4854280"/>
          </a:xfrm>
        </p:spPr>
        <p:txBody>
          <a:bodyPr>
            <a:normAutofit fontScale="77500" lnSpcReduction="20000"/>
          </a:bodyPr>
          <a:lstStyle/>
          <a:p>
            <a:r>
              <a:rPr lang="el-GR" dirty="0" smtClean="0"/>
              <a:t>Σε ένα σύστημα πολλαπλών χρηστών η προστασία των αρχείων είναι ένα πολύ σημαντικό ζήτημα</a:t>
            </a:r>
          </a:p>
          <a:p>
            <a:r>
              <a:rPr lang="el-GR" dirty="0" smtClean="0"/>
              <a:t>Τα αρχεία ενός χρήστη πρέπει να προστατεύονται από παρεμβάσεις άλλων χρηστών (δηλαδή ένας χρήστης δεν θα πρέπει να μπορεί να διαβάζει ή να επεξεργάζεται τα αρχεία ενός άλλου χρήστη)</a:t>
            </a:r>
          </a:p>
          <a:p>
            <a:pPr lvl="1"/>
            <a:r>
              <a:rPr lang="el-GR" sz="2300" dirty="0" smtClean="0"/>
              <a:t>εκτός και αν ο κάτοχος (δημιουργός του αρχείου) το επιτρέπει</a:t>
            </a:r>
          </a:p>
          <a:p>
            <a:r>
              <a:rPr lang="el-GR" dirty="0" smtClean="0"/>
              <a:t>Γι’ αυτό το λόγο έχει αναπτυχθεί ένας μηχανισμός προστασίας των αρχείων</a:t>
            </a:r>
          </a:p>
          <a:p>
            <a:pPr lvl="1"/>
            <a:r>
              <a:rPr lang="el-GR" sz="2300" dirty="0" smtClean="0"/>
              <a:t>ο οποίος ελέγχει ποιος χρήστης θα έχει πρόσβαση σε ένα αρχείο και για ποιο σκοπό</a:t>
            </a:r>
          </a:p>
          <a:p>
            <a:r>
              <a:rPr lang="el-GR" sz="3100" dirty="0" smtClean="0"/>
              <a:t> </a:t>
            </a:r>
          </a:p>
          <a:p>
            <a:endParaRPr lang="el-GR" dirty="0"/>
          </a:p>
        </p:txBody>
      </p:sp>
      <p:pic>
        <p:nvPicPr>
          <p:cNvPr id="6" name="5 - Εικόνα"/>
          <p:cNvPicPr/>
          <p:nvPr/>
        </p:nvPicPr>
        <p:blipFill>
          <a:blip r:embed="rId2" cstate="print"/>
          <a:srcRect/>
          <a:stretch>
            <a:fillRect/>
          </a:stretch>
        </p:blipFill>
        <p:spPr bwMode="auto">
          <a:xfrm>
            <a:off x="5508104" y="1663799"/>
            <a:ext cx="3292599" cy="4213473"/>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Προστασία Αρχείων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149</a:t>
            </a:fld>
            <a:endParaRPr lang="el-GR"/>
          </a:p>
        </p:txBody>
      </p:sp>
      <p:sp>
        <p:nvSpPr>
          <p:cNvPr id="5" name="4 - Θέση περιεχομένου"/>
          <p:cNvSpPr>
            <a:spLocks noGrp="1"/>
          </p:cNvSpPr>
          <p:nvPr>
            <p:ph sz="quarter" idx="1"/>
          </p:nvPr>
        </p:nvSpPr>
        <p:spPr>
          <a:xfrm>
            <a:off x="323528" y="1556792"/>
            <a:ext cx="8503920" cy="3456384"/>
          </a:xfrm>
        </p:spPr>
        <p:txBody>
          <a:bodyPr>
            <a:normAutofit lnSpcReduction="10000"/>
          </a:bodyPr>
          <a:lstStyle/>
          <a:p>
            <a:r>
              <a:rPr lang="el-GR" dirty="0" smtClean="0"/>
              <a:t>Στο λειτουργικό σύστημα </a:t>
            </a:r>
            <a:r>
              <a:rPr lang="en-US" dirty="0" smtClean="0"/>
              <a:t>Unix </a:t>
            </a:r>
            <a:r>
              <a:rPr lang="el-GR" dirty="0" smtClean="0"/>
              <a:t>η προστασία ορίζεται αυτόματα σε τρεις κατηγορίες, όπου για κάθε μία μπορούν να οριστούν διαφορετικά δικαιώματα:</a:t>
            </a:r>
          </a:p>
          <a:p>
            <a:pPr lvl="1"/>
            <a:r>
              <a:rPr lang="el-GR" dirty="0" smtClean="0"/>
              <a:t>Δημιουργός (</a:t>
            </a:r>
            <a:r>
              <a:rPr lang="en-US" dirty="0" smtClean="0"/>
              <a:t>Owner</a:t>
            </a:r>
            <a:r>
              <a:rPr lang="el-GR" dirty="0" smtClean="0"/>
              <a:t>)</a:t>
            </a:r>
          </a:p>
          <a:p>
            <a:pPr lvl="2"/>
            <a:r>
              <a:rPr lang="el-GR" dirty="0" smtClean="0"/>
              <a:t>είναι ο δημιουργός του αρχείου, π.χ. </a:t>
            </a:r>
            <a:r>
              <a:rPr lang="en-US" dirty="0" smtClean="0"/>
              <a:t>student</a:t>
            </a:r>
            <a:r>
              <a:rPr lang="el-GR" dirty="0" smtClean="0"/>
              <a:t>1</a:t>
            </a:r>
          </a:p>
          <a:p>
            <a:pPr lvl="1"/>
            <a:r>
              <a:rPr lang="el-GR" dirty="0" smtClean="0"/>
              <a:t>Ομάδα (</a:t>
            </a:r>
            <a:r>
              <a:rPr lang="en-US" dirty="0" smtClean="0"/>
              <a:t>Group</a:t>
            </a:r>
            <a:r>
              <a:rPr lang="el-GR" dirty="0" smtClean="0"/>
              <a:t>)</a:t>
            </a:r>
          </a:p>
          <a:p>
            <a:pPr lvl="2"/>
            <a:r>
              <a:rPr lang="el-GR" dirty="0" smtClean="0"/>
              <a:t>είναι μία λίστα χρηστών, π.χ. </a:t>
            </a:r>
            <a:r>
              <a:rPr lang="en-US" dirty="0" err="1" smtClean="0"/>
              <a:t>epp</a:t>
            </a:r>
            <a:r>
              <a:rPr lang="el-GR" dirty="0" smtClean="0"/>
              <a:t>_006</a:t>
            </a:r>
          </a:p>
          <a:p>
            <a:pPr lvl="1"/>
            <a:r>
              <a:rPr lang="el-GR" dirty="0" smtClean="0"/>
              <a:t>Υπόλοιποι (</a:t>
            </a:r>
            <a:r>
              <a:rPr lang="en-US" dirty="0" smtClean="0"/>
              <a:t>World</a:t>
            </a:r>
            <a:r>
              <a:rPr lang="el-GR" dirty="0" smtClean="0"/>
              <a:t>)</a:t>
            </a:r>
          </a:p>
          <a:p>
            <a:pPr lvl="2"/>
            <a:r>
              <a:rPr lang="el-GR" dirty="0" smtClean="0"/>
              <a:t>είναι όλοι οι χρήστες που έχουν πρόσβαση στο σύστημα, π.χ. </a:t>
            </a:r>
            <a:r>
              <a:rPr lang="en-US" dirty="0" err="1" smtClean="0"/>
              <a:t>epp</a:t>
            </a:r>
            <a:endParaRPr lang="el-GR" dirty="0" smtClean="0"/>
          </a:p>
          <a:p>
            <a:endParaRPr lang="el-GR" dirty="0"/>
          </a:p>
        </p:txBody>
      </p:sp>
      <p:graphicFrame>
        <p:nvGraphicFramePr>
          <p:cNvPr id="6" name="5 - Πίνακας"/>
          <p:cNvGraphicFramePr>
            <a:graphicFrameLocks noGrp="1"/>
          </p:cNvGraphicFramePr>
          <p:nvPr/>
        </p:nvGraphicFramePr>
        <p:xfrm>
          <a:off x="1691680" y="5047448"/>
          <a:ext cx="5544616" cy="1045848"/>
        </p:xfrm>
        <a:graphic>
          <a:graphicData uri="http://schemas.openxmlformats.org/drawingml/2006/table">
            <a:tbl>
              <a:tblPr/>
              <a:tblGrid>
                <a:gridCol w="1227252"/>
                <a:gridCol w="1195197"/>
                <a:gridCol w="1862859"/>
                <a:gridCol w="1259308"/>
              </a:tblGrid>
              <a:tr h="261462">
                <a:tc>
                  <a:txBody>
                    <a:bodyPr/>
                    <a:lstStyle/>
                    <a:p>
                      <a:pPr algn="just">
                        <a:lnSpc>
                          <a:spcPct val="115000"/>
                        </a:lnSpc>
                        <a:spcAft>
                          <a:spcPts val="0"/>
                        </a:spcAft>
                      </a:pPr>
                      <a:r>
                        <a:rPr lang="el-GR" sz="1400" b="1" dirty="0">
                          <a:latin typeface="Times New Roman"/>
                          <a:ea typeface="Calibri"/>
                          <a:cs typeface="Times New Roman"/>
                        </a:rPr>
                        <a:t>Δικαιώματα</a:t>
                      </a:r>
                      <a:endParaRPr lang="el-GR" sz="1200" dirty="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BBB59"/>
                    </a:solidFill>
                  </a:tcPr>
                </a:tc>
                <a:tc>
                  <a:txBody>
                    <a:bodyPr/>
                    <a:lstStyle/>
                    <a:p>
                      <a:pPr algn="just">
                        <a:lnSpc>
                          <a:spcPct val="115000"/>
                        </a:lnSpc>
                        <a:spcAft>
                          <a:spcPts val="0"/>
                        </a:spcAft>
                      </a:pPr>
                      <a:r>
                        <a:rPr lang="el-GR" sz="1400" b="1">
                          <a:latin typeface="Times New Roman"/>
                          <a:ea typeface="Calibri"/>
                          <a:cs typeface="Times New Roman"/>
                        </a:rPr>
                        <a:t>Ανάγνωση</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BBB59"/>
                    </a:solidFill>
                  </a:tcPr>
                </a:tc>
                <a:tc>
                  <a:txBody>
                    <a:bodyPr/>
                    <a:lstStyle/>
                    <a:p>
                      <a:pPr algn="just">
                        <a:lnSpc>
                          <a:spcPct val="115000"/>
                        </a:lnSpc>
                        <a:spcAft>
                          <a:spcPts val="0"/>
                        </a:spcAft>
                      </a:pPr>
                      <a:r>
                        <a:rPr lang="el-GR" sz="1400" b="1">
                          <a:latin typeface="Times New Roman"/>
                          <a:ea typeface="Calibri"/>
                          <a:cs typeface="Times New Roman"/>
                        </a:rPr>
                        <a:t>Εγγραφή/Διαγραφή</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BBB59"/>
                    </a:solidFill>
                  </a:tcPr>
                </a:tc>
                <a:tc>
                  <a:txBody>
                    <a:bodyPr/>
                    <a:lstStyle/>
                    <a:p>
                      <a:pPr algn="just">
                        <a:lnSpc>
                          <a:spcPct val="115000"/>
                        </a:lnSpc>
                        <a:spcAft>
                          <a:spcPts val="0"/>
                        </a:spcAft>
                      </a:pPr>
                      <a:r>
                        <a:rPr lang="el-GR" sz="1400" b="1">
                          <a:latin typeface="Times New Roman"/>
                          <a:ea typeface="Calibri"/>
                          <a:cs typeface="Times New Roman"/>
                        </a:rPr>
                        <a:t>Εκτέλεση</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BBB59"/>
                    </a:solidFill>
                  </a:tcPr>
                </a:tc>
              </a:tr>
              <a:tr h="261462">
                <a:tc>
                  <a:txBody>
                    <a:bodyPr/>
                    <a:lstStyle/>
                    <a:p>
                      <a:pPr algn="just">
                        <a:lnSpc>
                          <a:spcPct val="115000"/>
                        </a:lnSpc>
                        <a:spcAft>
                          <a:spcPts val="0"/>
                        </a:spcAft>
                      </a:pPr>
                      <a:r>
                        <a:rPr lang="el-GR" sz="1400" b="1" dirty="0">
                          <a:latin typeface="Times New Roman"/>
                          <a:ea typeface="Calibri"/>
                          <a:cs typeface="Times New Roman"/>
                        </a:rPr>
                        <a:t>Δημιουργός</a:t>
                      </a:r>
                      <a:endParaRPr lang="el-GR" sz="1200" dirty="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BBB59"/>
                    </a:solidFill>
                  </a:tcPr>
                </a:tc>
                <a:tc>
                  <a:txBody>
                    <a:bodyPr/>
                    <a:lstStyle/>
                    <a:p>
                      <a:pPr algn="ctr">
                        <a:lnSpc>
                          <a:spcPct val="115000"/>
                        </a:lnSpc>
                        <a:spcAft>
                          <a:spcPts val="0"/>
                        </a:spcAft>
                      </a:pPr>
                      <a:r>
                        <a:rPr lang="el-GR" sz="1400" dirty="0">
                          <a:latin typeface="Times New Roman"/>
                          <a:ea typeface="Calibri"/>
                          <a:cs typeface="Times New Roman"/>
                        </a:rPr>
                        <a:t>Ναι</a:t>
                      </a:r>
                      <a:endParaRPr lang="el-GR" sz="1200" dirty="0">
                        <a:latin typeface="Calibri"/>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c>
                  <a:txBody>
                    <a:bodyPr/>
                    <a:lstStyle/>
                    <a:p>
                      <a:pPr algn="ctr">
                        <a:lnSpc>
                          <a:spcPct val="115000"/>
                        </a:lnSpc>
                        <a:spcAft>
                          <a:spcPts val="0"/>
                        </a:spcAft>
                      </a:pPr>
                      <a:r>
                        <a:rPr lang="el-GR" sz="1400">
                          <a:latin typeface="Times New Roman"/>
                          <a:ea typeface="Calibri"/>
                          <a:cs typeface="Times New Roman"/>
                        </a:rPr>
                        <a:t>Ναι</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c>
                  <a:txBody>
                    <a:bodyPr/>
                    <a:lstStyle/>
                    <a:p>
                      <a:pPr algn="ctr">
                        <a:lnSpc>
                          <a:spcPct val="115000"/>
                        </a:lnSpc>
                        <a:spcAft>
                          <a:spcPts val="0"/>
                        </a:spcAft>
                      </a:pPr>
                      <a:r>
                        <a:rPr lang="el-GR" sz="1400">
                          <a:latin typeface="Times New Roman"/>
                          <a:ea typeface="Calibri"/>
                          <a:cs typeface="Times New Roman"/>
                        </a:rPr>
                        <a:t>Όχι</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r>
              <a:tr h="261462">
                <a:tc>
                  <a:txBody>
                    <a:bodyPr/>
                    <a:lstStyle/>
                    <a:p>
                      <a:pPr algn="just">
                        <a:lnSpc>
                          <a:spcPct val="115000"/>
                        </a:lnSpc>
                        <a:spcAft>
                          <a:spcPts val="0"/>
                        </a:spcAft>
                      </a:pPr>
                      <a:r>
                        <a:rPr lang="el-GR" sz="1400" b="1">
                          <a:latin typeface="Times New Roman"/>
                          <a:ea typeface="Calibri"/>
                          <a:cs typeface="Times New Roman"/>
                        </a:rPr>
                        <a:t>Ομάδα</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BBB59"/>
                    </a:solidFill>
                  </a:tcPr>
                </a:tc>
                <a:tc>
                  <a:txBody>
                    <a:bodyPr/>
                    <a:lstStyle/>
                    <a:p>
                      <a:pPr algn="ctr">
                        <a:lnSpc>
                          <a:spcPct val="115000"/>
                        </a:lnSpc>
                        <a:spcAft>
                          <a:spcPts val="0"/>
                        </a:spcAft>
                      </a:pPr>
                      <a:r>
                        <a:rPr lang="el-GR" sz="1400" dirty="0">
                          <a:latin typeface="Times New Roman"/>
                          <a:ea typeface="Calibri"/>
                          <a:cs typeface="Times New Roman"/>
                        </a:rPr>
                        <a:t>Ναι</a:t>
                      </a:r>
                      <a:endParaRPr lang="el-GR" sz="1200" dirty="0">
                        <a:latin typeface="Calibri"/>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ED5"/>
                    </a:solidFill>
                  </a:tcPr>
                </a:tc>
                <a:tc>
                  <a:txBody>
                    <a:bodyPr/>
                    <a:lstStyle/>
                    <a:p>
                      <a:pPr algn="ctr">
                        <a:lnSpc>
                          <a:spcPct val="115000"/>
                        </a:lnSpc>
                        <a:spcAft>
                          <a:spcPts val="0"/>
                        </a:spcAft>
                      </a:pPr>
                      <a:r>
                        <a:rPr lang="el-GR" sz="1400" dirty="0">
                          <a:latin typeface="Times New Roman"/>
                          <a:ea typeface="Calibri"/>
                          <a:cs typeface="Times New Roman"/>
                        </a:rPr>
                        <a:t>Όχι</a:t>
                      </a:r>
                      <a:endParaRPr lang="el-GR" sz="1200" dirty="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ED5"/>
                    </a:solidFill>
                  </a:tcPr>
                </a:tc>
                <a:tc>
                  <a:txBody>
                    <a:bodyPr/>
                    <a:lstStyle/>
                    <a:p>
                      <a:pPr algn="ctr">
                        <a:lnSpc>
                          <a:spcPct val="115000"/>
                        </a:lnSpc>
                        <a:spcAft>
                          <a:spcPts val="0"/>
                        </a:spcAft>
                      </a:pPr>
                      <a:r>
                        <a:rPr lang="el-GR" sz="1400">
                          <a:latin typeface="Times New Roman"/>
                          <a:ea typeface="Calibri"/>
                          <a:cs typeface="Times New Roman"/>
                        </a:rPr>
                        <a:t>Όχι</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ED5"/>
                    </a:solidFill>
                  </a:tcPr>
                </a:tc>
              </a:tr>
              <a:tr h="261462">
                <a:tc>
                  <a:txBody>
                    <a:bodyPr/>
                    <a:lstStyle/>
                    <a:p>
                      <a:pPr algn="just">
                        <a:lnSpc>
                          <a:spcPct val="115000"/>
                        </a:lnSpc>
                        <a:spcAft>
                          <a:spcPts val="0"/>
                        </a:spcAft>
                      </a:pPr>
                      <a:r>
                        <a:rPr lang="el-GR" sz="1400" b="1">
                          <a:latin typeface="Times New Roman"/>
                          <a:ea typeface="Calibri"/>
                          <a:cs typeface="Times New Roman"/>
                        </a:rPr>
                        <a:t>Υπόλοιποι</a:t>
                      </a:r>
                      <a:endParaRPr lang="el-GR" sz="120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BBB59"/>
                    </a:solidFill>
                  </a:tcPr>
                </a:tc>
                <a:tc>
                  <a:txBody>
                    <a:bodyPr/>
                    <a:lstStyle/>
                    <a:p>
                      <a:pPr algn="ctr">
                        <a:lnSpc>
                          <a:spcPct val="115000"/>
                        </a:lnSpc>
                        <a:spcAft>
                          <a:spcPts val="0"/>
                        </a:spcAft>
                      </a:pPr>
                      <a:r>
                        <a:rPr lang="el-GR" sz="1400">
                          <a:latin typeface="Times New Roman"/>
                          <a:ea typeface="Calibri"/>
                          <a:cs typeface="Times New Roman"/>
                        </a:rPr>
                        <a:t>Όχι</a:t>
                      </a:r>
                      <a:endParaRPr lang="el-GR" sz="1200">
                        <a:latin typeface="Calibri"/>
                        <a:ea typeface="Calibri"/>
                        <a:cs typeface="Times New Roman"/>
                      </a:endParaRPr>
                    </a:p>
                  </a:txBody>
                  <a:tcPr marL="68580" marR="68580" marT="0" marB="0">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c>
                  <a:txBody>
                    <a:bodyPr/>
                    <a:lstStyle/>
                    <a:p>
                      <a:pPr algn="ctr">
                        <a:lnSpc>
                          <a:spcPct val="115000"/>
                        </a:lnSpc>
                        <a:spcAft>
                          <a:spcPts val="0"/>
                        </a:spcAft>
                      </a:pPr>
                      <a:r>
                        <a:rPr lang="el-GR" sz="1400" dirty="0">
                          <a:latin typeface="Times New Roman"/>
                          <a:ea typeface="Calibri"/>
                          <a:cs typeface="Times New Roman"/>
                        </a:rPr>
                        <a:t>Όχι</a:t>
                      </a:r>
                      <a:endParaRPr lang="el-GR" sz="1200" dirty="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c>
                  <a:txBody>
                    <a:bodyPr/>
                    <a:lstStyle/>
                    <a:p>
                      <a:pPr algn="ctr">
                        <a:lnSpc>
                          <a:spcPct val="115000"/>
                        </a:lnSpc>
                        <a:spcAft>
                          <a:spcPts val="0"/>
                        </a:spcAft>
                      </a:pPr>
                      <a:r>
                        <a:rPr lang="el-GR" sz="1400" dirty="0">
                          <a:latin typeface="Times New Roman"/>
                          <a:ea typeface="Calibri"/>
                          <a:cs typeface="Times New Roman"/>
                        </a:rPr>
                        <a:t>Όχι</a:t>
                      </a:r>
                      <a:endParaRPr lang="el-GR" sz="1200" dirty="0">
                        <a:latin typeface="Calibri"/>
                        <a:ea typeface="Calibri"/>
                        <a:cs typeface="Times New Roman"/>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DDDA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Οθόνη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15</a:t>
            </a:fld>
            <a:endParaRPr lang="el-GR"/>
          </a:p>
        </p:txBody>
      </p:sp>
      <p:sp>
        <p:nvSpPr>
          <p:cNvPr id="5" name="4 - Θέση περιεχομένου"/>
          <p:cNvSpPr>
            <a:spLocks noGrp="1"/>
          </p:cNvSpPr>
          <p:nvPr>
            <p:ph sz="quarter" idx="1"/>
          </p:nvPr>
        </p:nvSpPr>
        <p:spPr/>
        <p:txBody>
          <a:bodyPr/>
          <a:lstStyle/>
          <a:p>
            <a:r>
              <a:rPr lang="el-GR" dirty="0" smtClean="0"/>
              <a:t>Η οθόνη χρησιμοποιείται για την οπτική αναπαράσταση της εξόδου του υπολογιστή</a:t>
            </a:r>
          </a:p>
          <a:p>
            <a:r>
              <a:rPr lang="el-GR" dirty="0" smtClean="0"/>
              <a:t>Ανάλογα με τη συσκευή απεικόνισης που χρησιμοποιούν χωρίζονται σε δύο κατηγορίες:</a:t>
            </a:r>
          </a:p>
          <a:p>
            <a:pPr lvl="1"/>
            <a:r>
              <a:rPr lang="el-GR" b="1" dirty="0" smtClean="0"/>
              <a:t>Οθόνες καθοδικού σωλήνα (</a:t>
            </a:r>
            <a:r>
              <a:rPr lang="en-US" b="1" dirty="0" smtClean="0"/>
              <a:t>CRT</a:t>
            </a:r>
            <a:r>
              <a:rPr lang="el-GR" b="1" dirty="0" smtClean="0"/>
              <a:t>)</a:t>
            </a:r>
            <a:endParaRPr lang="el-GR" dirty="0" smtClean="0"/>
          </a:p>
          <a:p>
            <a:pPr lvl="1"/>
            <a:r>
              <a:rPr lang="el-GR" b="1" dirty="0" smtClean="0"/>
              <a:t>Επίπεδες οθόνες</a:t>
            </a:r>
            <a:endParaRPr lang="el-GR" dirty="0" smtClean="0"/>
          </a:p>
          <a:p>
            <a:pPr lvl="3"/>
            <a:r>
              <a:rPr lang="el-GR" b="1" dirty="0" smtClean="0"/>
              <a:t>Οθόνη υγρών κρυστάλλων</a:t>
            </a:r>
            <a:endParaRPr lang="el-GR" dirty="0" smtClean="0"/>
          </a:p>
          <a:p>
            <a:pPr lvl="3"/>
            <a:r>
              <a:rPr lang="el-GR" b="1" dirty="0" smtClean="0"/>
              <a:t>Οθόνη πλάσματος</a:t>
            </a:r>
            <a:endParaRPr lang="el-GR" dirty="0"/>
          </a:p>
        </p:txBody>
      </p:sp>
      <p:pic>
        <p:nvPicPr>
          <p:cNvPr id="6" name="5 - Εικόνα" descr="C:\Documents and Settings\User\Τα έγγραφά μου\ma8hmata\TEI\Εισαγωγή στην Πληροφορική - ΒΙΒΛΙΟ\images\crt2.jpg"/>
          <p:cNvPicPr/>
          <p:nvPr/>
        </p:nvPicPr>
        <p:blipFill>
          <a:blip r:embed="rId2" cstate="print"/>
          <a:srcRect/>
          <a:stretch>
            <a:fillRect/>
          </a:stretch>
        </p:blipFill>
        <p:spPr bwMode="auto">
          <a:xfrm>
            <a:off x="6228184" y="3356992"/>
            <a:ext cx="1454274" cy="1368152"/>
          </a:xfrm>
          <a:prstGeom prst="rect">
            <a:avLst/>
          </a:prstGeom>
          <a:noFill/>
          <a:ln w="9525">
            <a:noFill/>
            <a:miter lim="800000"/>
            <a:headEnd/>
            <a:tailEnd/>
          </a:ln>
        </p:spPr>
      </p:pic>
      <p:pic>
        <p:nvPicPr>
          <p:cNvPr id="7" name="6 - Εικόνα" descr="C:\Documents and Settings\User\Τα έγγραφά μου\ma8hmata\TEI\Εισαγωγή στην Πληροφορική - ΒΙΒΛΙΟ\images\plasma2.jpg"/>
          <p:cNvPicPr/>
          <p:nvPr/>
        </p:nvPicPr>
        <p:blipFill>
          <a:blip r:embed="rId3" cstate="print"/>
          <a:srcRect/>
          <a:stretch>
            <a:fillRect/>
          </a:stretch>
        </p:blipFill>
        <p:spPr bwMode="auto">
          <a:xfrm>
            <a:off x="6836618" y="4869160"/>
            <a:ext cx="1767830" cy="1368152"/>
          </a:xfrm>
          <a:prstGeom prst="rect">
            <a:avLst/>
          </a:prstGeom>
          <a:noFill/>
          <a:ln w="9525">
            <a:noFill/>
            <a:miter lim="800000"/>
            <a:headEnd/>
            <a:tailEnd/>
          </a:ln>
        </p:spPr>
      </p:pic>
      <p:pic>
        <p:nvPicPr>
          <p:cNvPr id="8" name="7 - Εικόνα" descr="C:\Documents and Settings\User\Τα έγγραφά μου\ma8hmata\TEI\Εισαγωγή στην Πληροφορική - ΒΙΒΛΙΟ\images\liquid-crystal panelLCD.jpg"/>
          <p:cNvPicPr/>
          <p:nvPr/>
        </p:nvPicPr>
        <p:blipFill>
          <a:blip r:embed="rId4" cstate="print"/>
          <a:srcRect/>
          <a:stretch>
            <a:fillRect/>
          </a:stretch>
        </p:blipFill>
        <p:spPr bwMode="auto">
          <a:xfrm>
            <a:off x="5148064" y="4869160"/>
            <a:ext cx="1440160" cy="1368152"/>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1 - Τίτλος"/>
          <p:cNvSpPr>
            <a:spLocks noGrp="1"/>
          </p:cNvSpPr>
          <p:nvPr>
            <p:ph type="title"/>
          </p:nvPr>
        </p:nvSpPr>
        <p:spPr/>
        <p:txBody>
          <a:bodyPr/>
          <a:lstStyle/>
          <a:p>
            <a:r>
              <a:rPr lang="el-GR" b="1" smtClean="0">
                <a:solidFill>
                  <a:srgbClr val="164C6C"/>
                </a:solidFill>
              </a:rPr>
              <a:t>Τύποι Ιατρικών Δεδομένων (1/2) </a:t>
            </a:r>
            <a:endParaRPr lang="el-GR" smtClean="0">
              <a:solidFill>
                <a:srgbClr val="164C6C"/>
              </a:solidFill>
            </a:endParaRPr>
          </a:p>
        </p:txBody>
      </p:sp>
      <p:sp>
        <p:nvSpPr>
          <p:cNvPr id="167938"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DF3F80E3-738B-49BE-9524-7C26DDD3ADF4}" type="slidenum">
              <a:rPr lang="el-GR"/>
              <a:pPr>
                <a:defRPr/>
              </a:pPr>
              <a:t>150</a:t>
            </a:fld>
            <a:endParaRPr lang="el-GR"/>
          </a:p>
        </p:txBody>
      </p:sp>
      <p:sp>
        <p:nvSpPr>
          <p:cNvPr id="167940" name="4 - Θέση περιεχομένου"/>
          <p:cNvSpPr>
            <a:spLocks noGrp="1"/>
          </p:cNvSpPr>
          <p:nvPr>
            <p:ph sz="quarter" idx="1"/>
          </p:nvPr>
        </p:nvSpPr>
        <p:spPr>
          <a:xfrm>
            <a:off x="301625" y="1527175"/>
            <a:ext cx="8504238" cy="4572000"/>
          </a:xfrm>
        </p:spPr>
        <p:txBody>
          <a:bodyPr/>
          <a:lstStyle/>
          <a:p>
            <a:r>
              <a:rPr lang="el-GR" smtClean="0"/>
              <a:t>Η τηλεϊατρική εμπεριέχει ένα σύνολο πρακτικών που στοχεύουν στην καλύτερη φροντίδα υγείας και περιλαμβάνει διαφορετικές τεχνολογίες και εφαρμογές</a:t>
            </a:r>
          </a:p>
          <a:p>
            <a:r>
              <a:rPr lang="el-GR" smtClean="0"/>
              <a:t>Μπορεί να χαρακτηριστεί από: </a:t>
            </a:r>
          </a:p>
          <a:p>
            <a:pPr lvl="1"/>
            <a:r>
              <a:rPr lang="el-GR" smtClean="0"/>
              <a:t>τον τύπο των δεδομένων που στέλνονται </a:t>
            </a:r>
          </a:p>
          <a:p>
            <a:pPr lvl="2"/>
            <a:r>
              <a:rPr lang="el-GR" smtClean="0"/>
              <a:t>π.χ. εξετάσεις εικόνων, κλινικές εξετάσεις, κλπ</a:t>
            </a:r>
          </a:p>
          <a:p>
            <a:pPr lvl="1"/>
            <a:r>
              <a:rPr lang="el-GR" smtClean="0"/>
              <a:t>και από τα χρησιμοποιούμενα μέσα για τη μετάδοσή τους</a:t>
            </a:r>
          </a:p>
          <a:p>
            <a:r>
              <a:rPr lang="el-GR" smtClean="0"/>
              <a:t>Πολλές από τις περιοχές της ιατρικής έχουν πιθανές τηλεϊατρικές εφαρμογές</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1 - Τίτλος"/>
          <p:cNvSpPr>
            <a:spLocks noGrp="1"/>
          </p:cNvSpPr>
          <p:nvPr>
            <p:ph type="title"/>
          </p:nvPr>
        </p:nvSpPr>
        <p:spPr/>
        <p:txBody>
          <a:bodyPr/>
          <a:lstStyle/>
          <a:p>
            <a:r>
              <a:rPr lang="el-GR" b="1" smtClean="0">
                <a:solidFill>
                  <a:srgbClr val="164C6C"/>
                </a:solidFill>
              </a:rPr>
              <a:t>Τύποι Ιατρικών Δεδομένων (1/2) </a:t>
            </a:r>
            <a:endParaRPr lang="el-GR" smtClean="0">
              <a:solidFill>
                <a:srgbClr val="164C6C"/>
              </a:solidFill>
            </a:endParaRPr>
          </a:p>
        </p:txBody>
      </p:sp>
      <p:sp>
        <p:nvSpPr>
          <p:cNvPr id="168962"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DFF2FC4D-48BD-4F42-94FE-DECD0158155A}" type="slidenum">
              <a:rPr lang="el-GR"/>
              <a:pPr>
                <a:defRPr/>
              </a:pPr>
              <a:t>151</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fontScale="77500" lnSpcReduction="20000"/>
          </a:bodyPr>
          <a:lstStyle/>
          <a:p>
            <a:pPr marL="274320" indent="-274320" fontAlgn="auto">
              <a:spcAft>
                <a:spcPts val="0"/>
              </a:spcAft>
              <a:buFont typeface="Wingdings 2"/>
              <a:buChar char=""/>
              <a:defRPr/>
            </a:pPr>
            <a:r>
              <a:rPr lang="el-GR" dirty="0" smtClean="0"/>
              <a:t>Η τηλεϊατρική μπορεί να φανεί χρήσιμη σε περιπτώσεις στις οποίες φυσικά εμπόδια εμποδίζουν την άμεση μεταφορά πληροφορίας μεταξύ των ασθενών και των παρεχόντων την ιατρική φροντίδα</a:t>
            </a:r>
          </a:p>
          <a:p>
            <a:pPr marL="274320" indent="-274320" fontAlgn="auto">
              <a:spcAft>
                <a:spcPts val="0"/>
              </a:spcAft>
              <a:buFont typeface="Wingdings 2"/>
              <a:buChar char=""/>
              <a:defRPr/>
            </a:pPr>
            <a:r>
              <a:rPr lang="el-GR" dirty="0" smtClean="0"/>
              <a:t>Η διαθεσιμότητα της πληροφορίας είναι το κλειδί για την κατάλληλη (ιατρική) διαχείριση του περιστατικού</a:t>
            </a:r>
          </a:p>
          <a:p>
            <a:pPr marL="274320" indent="-274320" fontAlgn="auto">
              <a:spcAft>
                <a:spcPts val="0"/>
              </a:spcAft>
              <a:buFont typeface="Wingdings 2"/>
              <a:buChar char=""/>
              <a:defRPr/>
            </a:pPr>
            <a:r>
              <a:rPr lang="el-GR" dirty="0" smtClean="0"/>
              <a:t>Οι τηλεϊατρικές υπηρεσίες μπορούν να καταταχθούν σε τρεις βασικούς τύπους, ανάλογα με τον τύπο των δεδομένων που μεταφέρεται</a:t>
            </a:r>
          </a:p>
          <a:p>
            <a:pPr marL="548640" lvl="1" indent="-274320" fontAlgn="auto">
              <a:spcAft>
                <a:spcPts val="0"/>
              </a:spcAft>
              <a:buFont typeface="Wingdings"/>
              <a:buChar char=""/>
              <a:defRPr/>
            </a:pPr>
            <a:r>
              <a:rPr lang="el-GR" dirty="0" smtClean="0"/>
              <a:t>Δεδομένα </a:t>
            </a:r>
          </a:p>
          <a:p>
            <a:pPr marL="548640" lvl="1" indent="-274320" fontAlgn="auto">
              <a:spcAft>
                <a:spcPts val="0"/>
              </a:spcAft>
              <a:buFont typeface="Wingdings"/>
              <a:buChar char=""/>
              <a:defRPr/>
            </a:pPr>
            <a:r>
              <a:rPr lang="el-GR" dirty="0" smtClean="0"/>
              <a:t>Ήχο</a:t>
            </a:r>
          </a:p>
          <a:p>
            <a:pPr marL="548640" lvl="1" indent="-274320" fontAlgn="auto">
              <a:spcAft>
                <a:spcPts val="0"/>
              </a:spcAft>
              <a:buFont typeface="Wingdings"/>
              <a:buChar char=""/>
              <a:defRPr/>
            </a:pPr>
            <a:r>
              <a:rPr lang="el-GR" dirty="0" smtClean="0"/>
              <a:t>Εικόνες </a:t>
            </a:r>
          </a:p>
          <a:p>
            <a:pPr marL="274320" indent="-274320" fontAlgn="auto">
              <a:spcAft>
                <a:spcPts val="0"/>
              </a:spcAft>
              <a:buFont typeface="Wingdings 2"/>
              <a:buChar char=""/>
              <a:defRPr/>
            </a:pPr>
            <a:r>
              <a:rPr lang="el-GR" dirty="0" smtClean="0"/>
              <a:t>Μέσα σε αυτούς τους βασικούς τύπους, υπάρχουν αντίστοιχες διαβαθμίσεις</a:t>
            </a:r>
          </a:p>
          <a:p>
            <a:pPr marL="274320" indent="-274320" fontAlgn="auto">
              <a:spcAft>
                <a:spcPts val="0"/>
              </a:spcAft>
              <a:buFont typeface="Wingdings 2"/>
              <a:buChar char=""/>
              <a:defRPr/>
            </a:pPr>
            <a:r>
              <a:rPr lang="el-GR" dirty="0" smtClean="0"/>
              <a:t> </a:t>
            </a:r>
          </a:p>
          <a:p>
            <a:pPr marL="274320" indent="-274320" fontAlgn="auto">
              <a:spcAft>
                <a:spcPts val="0"/>
              </a:spcAft>
              <a:buFont typeface="Wingdings 2"/>
              <a:buChar char=""/>
              <a:defRPr/>
            </a:pPr>
            <a:endParaRPr lang="el-G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1 - Τίτλος"/>
          <p:cNvSpPr>
            <a:spLocks noGrp="1"/>
          </p:cNvSpPr>
          <p:nvPr>
            <p:ph type="title"/>
          </p:nvPr>
        </p:nvSpPr>
        <p:spPr/>
        <p:txBody>
          <a:bodyPr/>
          <a:lstStyle/>
          <a:p>
            <a:r>
              <a:rPr lang="el-GR" b="1" smtClean="0">
                <a:solidFill>
                  <a:srgbClr val="164C6C"/>
                </a:solidFill>
              </a:rPr>
              <a:t>Δεδομένα </a:t>
            </a:r>
            <a:endParaRPr lang="el-GR" smtClean="0">
              <a:solidFill>
                <a:srgbClr val="164C6C"/>
              </a:solidFill>
            </a:endParaRPr>
          </a:p>
        </p:txBody>
      </p:sp>
      <p:sp>
        <p:nvSpPr>
          <p:cNvPr id="169986"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382758E9-E0B4-4950-99D5-554FA2EAE0B6}" type="slidenum">
              <a:rPr lang="el-GR"/>
              <a:pPr>
                <a:defRPr/>
              </a:pPr>
              <a:t>152</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Ένα από τα χαρακτηριστικά ορισμένων εφαρμογών τηλεϊατρικής είναι η μετάδοση δεδομένων:</a:t>
            </a:r>
          </a:p>
          <a:p>
            <a:pPr marL="548640" lvl="1" indent="-274320" fontAlgn="auto">
              <a:spcAft>
                <a:spcPts val="0"/>
              </a:spcAft>
              <a:buFont typeface="Wingdings"/>
              <a:buChar char=""/>
              <a:defRPr/>
            </a:pPr>
            <a:r>
              <a:rPr lang="el-GR" i="1" dirty="0" smtClean="0"/>
              <a:t>Στατικών</a:t>
            </a:r>
            <a:endParaRPr lang="el-GR" dirty="0" smtClean="0"/>
          </a:p>
          <a:p>
            <a:pPr marL="822960" lvl="2" fontAlgn="auto">
              <a:spcAft>
                <a:spcPts val="0"/>
              </a:spcAft>
              <a:buClr>
                <a:schemeClr val="accent3"/>
              </a:buClr>
              <a:buFont typeface="Wingdings 2"/>
              <a:buChar char=""/>
              <a:defRPr/>
            </a:pPr>
            <a:r>
              <a:rPr lang="el-GR" dirty="0" smtClean="0"/>
              <a:t>όπως για παράδειγμα ο ιατρικός φάκελος ενός ασθενή</a:t>
            </a:r>
          </a:p>
          <a:p>
            <a:pPr marL="548640" lvl="1" indent="-274320" fontAlgn="auto">
              <a:spcAft>
                <a:spcPts val="0"/>
              </a:spcAft>
              <a:buFont typeface="Wingdings"/>
              <a:buChar char=""/>
              <a:defRPr/>
            </a:pPr>
            <a:r>
              <a:rPr lang="el-GR" i="1" dirty="0" smtClean="0"/>
              <a:t>Δυναμικών</a:t>
            </a:r>
            <a:r>
              <a:rPr lang="el-GR" dirty="0" smtClean="0"/>
              <a:t> </a:t>
            </a:r>
          </a:p>
          <a:p>
            <a:pPr marL="822960" lvl="2" fontAlgn="auto">
              <a:spcAft>
                <a:spcPts val="0"/>
              </a:spcAft>
              <a:buClr>
                <a:schemeClr val="accent3"/>
              </a:buClr>
              <a:buFont typeface="Wingdings 2"/>
              <a:buChar char=""/>
              <a:defRPr/>
            </a:pPr>
            <a:r>
              <a:rPr lang="el-GR" dirty="0" smtClean="0"/>
              <a:t>όπως η μεταφορά ζωτικών σημείων (καρδιακοί χτύποι, αρτηριακή πίεση, κλπ.) </a:t>
            </a:r>
          </a:p>
          <a:p>
            <a:pPr marL="274320" indent="-274320" fontAlgn="auto">
              <a:spcAft>
                <a:spcPts val="0"/>
              </a:spcAft>
              <a:buFont typeface="Wingdings 2"/>
              <a:buChar char=""/>
              <a:defRPr/>
            </a:pPr>
            <a:r>
              <a:rPr lang="el-GR" dirty="0" smtClean="0"/>
              <a:t>Η μεταφορά των δεδομένων εντάσσεται σε δύο διαφορετικές εφαρμογές: </a:t>
            </a:r>
          </a:p>
          <a:p>
            <a:pPr marL="548640" lvl="1" indent="-274320" fontAlgn="auto">
              <a:spcAft>
                <a:spcPts val="0"/>
              </a:spcAft>
              <a:buFont typeface="Wingdings"/>
              <a:buChar char=""/>
              <a:defRPr/>
            </a:pPr>
            <a:r>
              <a:rPr lang="el-GR" dirty="0" smtClean="0"/>
              <a:t>τις </a:t>
            </a:r>
            <a:r>
              <a:rPr lang="el-GR" i="1" dirty="0" smtClean="0"/>
              <a:t>εφαρμογές τηλεμετρίας</a:t>
            </a:r>
            <a:r>
              <a:rPr lang="el-GR" dirty="0" smtClean="0"/>
              <a:t> </a:t>
            </a:r>
          </a:p>
          <a:p>
            <a:pPr marL="548640" lvl="1" indent="-274320" fontAlgn="auto">
              <a:spcAft>
                <a:spcPts val="0"/>
              </a:spcAft>
              <a:buFont typeface="Wingdings"/>
              <a:buChar char=""/>
              <a:defRPr/>
            </a:pPr>
            <a:r>
              <a:rPr lang="el-GR" dirty="0" smtClean="0"/>
              <a:t>τις </a:t>
            </a:r>
            <a:r>
              <a:rPr lang="el-GR" i="1" dirty="0" smtClean="0"/>
              <a:t>υπηρεσίες πληροφόρησης</a:t>
            </a:r>
            <a:endParaRPr lang="el-GR" dirty="0" smtClean="0"/>
          </a:p>
          <a:p>
            <a:pPr marL="274320" indent="-274320" fontAlgn="auto">
              <a:spcAft>
                <a:spcPts val="0"/>
              </a:spcAft>
              <a:buFont typeface="Wingdings 2"/>
              <a:buChar char=""/>
              <a:defRPr/>
            </a:pPr>
            <a:r>
              <a:rPr lang="el-GR" dirty="0" smtClean="0"/>
              <a:t> </a:t>
            </a:r>
          </a:p>
          <a:p>
            <a:pPr marL="274320" indent="-274320" fontAlgn="auto">
              <a:spcAft>
                <a:spcPts val="0"/>
              </a:spcAft>
              <a:buFont typeface="Wingdings 2"/>
              <a:buChar char=""/>
              <a:defRPr/>
            </a:pPr>
            <a:endParaRPr lang="el-G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1 - Τίτλος"/>
          <p:cNvSpPr>
            <a:spLocks noGrp="1"/>
          </p:cNvSpPr>
          <p:nvPr>
            <p:ph type="title"/>
          </p:nvPr>
        </p:nvSpPr>
        <p:spPr/>
        <p:txBody>
          <a:bodyPr/>
          <a:lstStyle/>
          <a:p>
            <a:r>
              <a:rPr lang="el-GR" b="1" smtClean="0">
                <a:solidFill>
                  <a:srgbClr val="164C6C"/>
                </a:solidFill>
              </a:rPr>
              <a:t>Τηλεμετρία</a:t>
            </a:r>
          </a:p>
        </p:txBody>
      </p:sp>
      <p:sp>
        <p:nvSpPr>
          <p:cNvPr id="171010"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AE368A09-E8F4-435F-BBFC-AF3B9DA07AFF}" type="slidenum">
              <a:rPr lang="el-GR"/>
              <a:pPr>
                <a:defRPr/>
              </a:pPr>
              <a:t>153</a:t>
            </a:fld>
            <a:endParaRPr lang="el-GR"/>
          </a:p>
        </p:txBody>
      </p:sp>
      <p:sp>
        <p:nvSpPr>
          <p:cNvPr id="171012" name="4 - Θέση περιεχομένου"/>
          <p:cNvSpPr>
            <a:spLocks noGrp="1"/>
          </p:cNvSpPr>
          <p:nvPr>
            <p:ph sz="quarter" idx="1"/>
          </p:nvPr>
        </p:nvSpPr>
        <p:spPr>
          <a:xfrm>
            <a:off x="301625" y="1527175"/>
            <a:ext cx="8504238" cy="4572000"/>
          </a:xfrm>
        </p:spPr>
        <p:txBody>
          <a:bodyPr/>
          <a:lstStyle/>
          <a:p>
            <a:r>
              <a:rPr lang="el-GR" smtClean="0"/>
              <a:t>Η τηλεμετρία παρέχει τη δυνατότητα παρακολούθησης των φυσιολογικών λειτουργιών των ασθενών από ένα απομακρυσμένο σημείο</a:t>
            </a:r>
          </a:p>
          <a:p>
            <a:r>
              <a:rPr lang="el-GR" smtClean="0"/>
              <a:t>Ένα από τα πρώτα πειράματα τηλεμετρίας διεξήχθη από τη NASA, όταν ιατροί στο κέντρο ελέγχου της παρακολουθούσαν τις φυσιολογικές λειτουργίες των αστροναυτών, όταν αυτοί βρίσκονταν στο διάστημα</a:t>
            </a:r>
          </a:p>
          <a:p>
            <a:endParaRPr lang="el-GR"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1 - Τίτλος"/>
          <p:cNvSpPr>
            <a:spLocks noGrp="1"/>
          </p:cNvSpPr>
          <p:nvPr>
            <p:ph type="title"/>
          </p:nvPr>
        </p:nvSpPr>
        <p:spPr/>
        <p:txBody>
          <a:bodyPr/>
          <a:lstStyle/>
          <a:p>
            <a:r>
              <a:rPr lang="el-GR" b="1" smtClean="0">
                <a:solidFill>
                  <a:srgbClr val="164C6C"/>
                </a:solidFill>
              </a:rPr>
              <a:t>Υπηρεσίες Πληροφόρησης (1/3)</a:t>
            </a:r>
            <a:endParaRPr lang="el-GR" smtClean="0">
              <a:solidFill>
                <a:srgbClr val="164C6C"/>
              </a:solidFill>
            </a:endParaRPr>
          </a:p>
        </p:txBody>
      </p:sp>
      <p:sp>
        <p:nvSpPr>
          <p:cNvPr id="172034"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0A58FE16-302A-4A47-9DEA-D29C2F99A426}" type="slidenum">
              <a:rPr lang="el-GR"/>
              <a:pPr>
                <a:defRPr/>
              </a:pPr>
              <a:t>154</a:t>
            </a:fld>
            <a:endParaRPr lang="el-GR"/>
          </a:p>
        </p:txBody>
      </p:sp>
      <p:sp>
        <p:nvSpPr>
          <p:cNvPr id="172036" name="4 - Θέση περιεχομένου"/>
          <p:cNvSpPr>
            <a:spLocks noGrp="1"/>
          </p:cNvSpPr>
          <p:nvPr>
            <p:ph sz="quarter" idx="1"/>
          </p:nvPr>
        </p:nvSpPr>
        <p:spPr>
          <a:xfrm>
            <a:off x="301625" y="1527175"/>
            <a:ext cx="8504238" cy="4572000"/>
          </a:xfrm>
        </p:spPr>
        <p:txBody>
          <a:bodyPr/>
          <a:lstStyle/>
          <a:p>
            <a:r>
              <a:rPr lang="el-GR" smtClean="0"/>
              <a:t>Πολλά νοσοκομεία και ιδιώτες ιατροί </a:t>
            </a:r>
          </a:p>
          <a:p>
            <a:pPr lvl="1"/>
            <a:r>
              <a:rPr lang="el-GR" smtClean="0"/>
              <a:t>ανταλλάσσουν πληροφορία</a:t>
            </a:r>
          </a:p>
          <a:p>
            <a:pPr lvl="2"/>
            <a:r>
              <a:rPr lang="el-GR" smtClean="0"/>
              <a:t>όπως αρχεία που αφορούν την εξέλιξη της υγείας των ασθενών και των χρησιμοποιούμενων διαγνωστικών μεθόδων</a:t>
            </a:r>
          </a:p>
          <a:p>
            <a:pPr lvl="1"/>
            <a:r>
              <a:rPr lang="el-GR" smtClean="0"/>
              <a:t>προσπελαύνουν ηλεκτρονικούς πίνακες ανακοινώσεων για τις τελευταίες εξελίξεις στην επιστήμη τους </a:t>
            </a:r>
          </a:p>
          <a:p>
            <a:pPr lvl="1"/>
            <a:r>
              <a:rPr lang="el-GR" smtClean="0"/>
              <a:t>και μεταδίδουν φακέλους ασθενών, παραπεμπτικά σημειώματα και αποτελέσματα εργαστηριακών εξετάσεων μεταξύ εξωτερικών ιατρών και νοσηλευτικών ιδρυμάτων </a:t>
            </a:r>
          </a:p>
          <a:p>
            <a:pPr lvl="1"/>
            <a:endParaRPr lang="el-GR" smtClean="0"/>
          </a:p>
          <a:p>
            <a:pPr lvl="1">
              <a:buFont typeface="Wingdings" pitchFamily="2" charset="2"/>
              <a:buNone/>
            </a:pPr>
            <a:endParaRPr lang="el-GR" smtClean="0"/>
          </a:p>
          <a:p>
            <a:pPr lvl="1">
              <a:buFont typeface="Wingdings" pitchFamily="2" charset="2"/>
              <a:buNone/>
            </a:pPr>
            <a:endParaRPr lang="el-GR"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1 - Τίτλος"/>
          <p:cNvSpPr>
            <a:spLocks noGrp="1"/>
          </p:cNvSpPr>
          <p:nvPr>
            <p:ph type="title"/>
          </p:nvPr>
        </p:nvSpPr>
        <p:spPr/>
        <p:txBody>
          <a:bodyPr/>
          <a:lstStyle/>
          <a:p>
            <a:r>
              <a:rPr lang="el-GR" b="1" smtClean="0">
                <a:solidFill>
                  <a:srgbClr val="164C6C"/>
                </a:solidFill>
              </a:rPr>
              <a:t>Υπηρεσίες Πληροφόρησης (2/3)</a:t>
            </a:r>
            <a:endParaRPr lang="el-GR" smtClean="0">
              <a:solidFill>
                <a:srgbClr val="164C6C"/>
              </a:solidFill>
            </a:endParaRPr>
          </a:p>
        </p:txBody>
      </p:sp>
      <p:sp>
        <p:nvSpPr>
          <p:cNvPr id="173058"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0991B149-7C4F-48C6-92ED-8DFF8DFC30A5}" type="slidenum">
              <a:rPr lang="el-GR"/>
              <a:pPr>
                <a:defRPr/>
              </a:pPr>
              <a:t>155</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Πολλά νοσηλευτικά ιδρύματα παγκοσμίως χρησιμοποιούν υπολογιστικά συστήματα σε καθημερινή βάση</a:t>
            </a:r>
          </a:p>
          <a:p>
            <a:pPr marL="548640" lvl="1" indent="-274320" fontAlgn="auto">
              <a:spcAft>
                <a:spcPts val="0"/>
              </a:spcAft>
              <a:buFont typeface="Wingdings"/>
              <a:buChar char=""/>
              <a:defRPr/>
            </a:pPr>
            <a:r>
              <a:rPr lang="el-GR" dirty="0" smtClean="0"/>
              <a:t>στα οποία διατηρούν αποθηκευμένους τους φακέλους των ασθενών τους σε ηλεκτρονικές βάσεις δεδομένων, επιτρέποντας έτσι στους ιατρούς να ανακτούν άμεσα πληροφορίες για τους ασθενείς τους</a:t>
            </a:r>
          </a:p>
          <a:p>
            <a:pPr marL="274320" indent="-274320" fontAlgn="auto">
              <a:spcAft>
                <a:spcPts val="0"/>
              </a:spcAft>
              <a:buFont typeface="Wingdings 2"/>
              <a:buChar char=""/>
              <a:defRPr/>
            </a:pPr>
            <a:r>
              <a:rPr lang="el-GR" dirty="0" smtClean="0"/>
              <a:t>Η τηλεϊατρική μπορεί να χρησιμοποιηθεί για την ενημέρωση των αρχείων αυτών, καθώς ιατροί εκτός του χώρου εργασίας τους μπορούν να προσπελαύνουν τους φακέλους των ασθενών και να τους ενημερώνουν από απόσταση</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1 - Τίτλος"/>
          <p:cNvSpPr>
            <a:spLocks noGrp="1"/>
          </p:cNvSpPr>
          <p:nvPr>
            <p:ph type="title"/>
          </p:nvPr>
        </p:nvSpPr>
        <p:spPr/>
        <p:txBody>
          <a:bodyPr/>
          <a:lstStyle/>
          <a:p>
            <a:r>
              <a:rPr lang="el-GR" b="1" smtClean="0">
                <a:solidFill>
                  <a:srgbClr val="164C6C"/>
                </a:solidFill>
              </a:rPr>
              <a:t>Υπηρεσίες Πληροφόρησης (3/3)</a:t>
            </a:r>
            <a:endParaRPr lang="el-GR" smtClean="0">
              <a:solidFill>
                <a:srgbClr val="164C6C"/>
              </a:solidFill>
            </a:endParaRPr>
          </a:p>
        </p:txBody>
      </p:sp>
      <p:sp>
        <p:nvSpPr>
          <p:cNvPr id="174082"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97A1526A-33EA-4CBC-8F7D-5B96733AE905}" type="slidenum">
              <a:rPr lang="el-GR"/>
              <a:pPr>
                <a:defRPr/>
              </a:pPr>
              <a:t>156</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Υπάρχουν πολλές εξειδικευμένες ιατρικές βάσεις δεδομένων, οι οποίες προσπελαύνονται χρησιμοποιώντας ηλεκτρονικούς υπολογιστές και πρωτόκολλα επικοινωνίας</a:t>
            </a:r>
          </a:p>
          <a:p>
            <a:pPr marL="548640" lvl="1" indent="-274320" fontAlgn="auto">
              <a:spcAft>
                <a:spcPts val="0"/>
              </a:spcAft>
              <a:buFont typeface="Wingdings"/>
              <a:buChar char=""/>
              <a:defRPr/>
            </a:pPr>
            <a:r>
              <a:rPr lang="el-GR" dirty="0" smtClean="0"/>
              <a:t>Παραδείγματα τέτοιων βάσεων είναι η MEDLINE στις ΗΠΑ, η οποία είναι προσπελάσιμη μέσω του Internet, η </a:t>
            </a:r>
            <a:r>
              <a:rPr lang="el-GR" dirty="0" err="1" smtClean="0"/>
              <a:t>Health</a:t>
            </a:r>
            <a:r>
              <a:rPr lang="el-GR" dirty="0" smtClean="0"/>
              <a:t> </a:t>
            </a:r>
            <a:r>
              <a:rPr lang="el-GR" dirty="0" err="1" smtClean="0"/>
              <a:t>Online</a:t>
            </a:r>
            <a:r>
              <a:rPr lang="el-GR" dirty="0" smtClean="0"/>
              <a:t> στην Ευρώπη, κλπ. </a:t>
            </a:r>
          </a:p>
          <a:p>
            <a:pPr marL="548640" lvl="1" indent="-274320" fontAlgn="auto">
              <a:spcAft>
                <a:spcPts val="0"/>
              </a:spcAft>
              <a:buFont typeface="Wingdings"/>
              <a:buChar char=""/>
              <a:defRPr/>
            </a:pPr>
            <a:r>
              <a:rPr lang="el-GR" dirty="0" smtClean="0"/>
              <a:t>Οι βάσεις αυτές παρέχουν στους χρήστες τους πληροφορίες για ιατρικά περιστατικά και τρόπους αντιμετώπισής τους, ιατρικά προϊόντα, νέα συνέδρια, κλπ. </a:t>
            </a:r>
          </a:p>
          <a:p>
            <a:pPr marL="274320" indent="-274320" fontAlgn="auto">
              <a:spcAft>
                <a:spcPts val="0"/>
              </a:spcAft>
              <a:buFont typeface="Wingdings 2"/>
              <a:buChar char=""/>
              <a:defRPr/>
            </a:pPr>
            <a:r>
              <a:rPr lang="el-GR" dirty="0" smtClean="0"/>
              <a:t>Τέλος, δεν πρέπει να αγνοεί κανείς ότι τα μηνύματα που ανταλλάσσονται μέσω </a:t>
            </a:r>
            <a:r>
              <a:rPr lang="el-GR" dirty="0" err="1" smtClean="0"/>
              <a:t>fax</a:t>
            </a:r>
            <a:r>
              <a:rPr lang="el-GR" dirty="0" smtClean="0"/>
              <a:t> χρησιμοποιούνται ευρέως για την ανταλλαγή πληροφορίας</a:t>
            </a:r>
          </a:p>
          <a:p>
            <a:pPr marL="274320" indent="-274320" fontAlgn="auto">
              <a:spcAft>
                <a:spcPts val="0"/>
              </a:spcAft>
              <a:buFont typeface="Wingdings 2"/>
              <a:buChar char=""/>
              <a:defRPr/>
            </a:pPr>
            <a:endParaRPr lang="el-G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1 - Τίτλος"/>
          <p:cNvSpPr>
            <a:spLocks noGrp="1"/>
          </p:cNvSpPr>
          <p:nvPr>
            <p:ph type="title"/>
          </p:nvPr>
        </p:nvSpPr>
        <p:spPr/>
        <p:txBody>
          <a:bodyPr/>
          <a:lstStyle/>
          <a:p>
            <a:r>
              <a:rPr lang="el-GR" b="1" smtClean="0">
                <a:solidFill>
                  <a:srgbClr val="164C6C"/>
                </a:solidFill>
              </a:rPr>
              <a:t>Ήχος </a:t>
            </a:r>
            <a:endParaRPr lang="el-GR" smtClean="0">
              <a:solidFill>
                <a:srgbClr val="164C6C"/>
              </a:solidFill>
            </a:endParaRPr>
          </a:p>
        </p:txBody>
      </p:sp>
      <p:sp>
        <p:nvSpPr>
          <p:cNvPr id="175106"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B36238AA-32B3-45BD-BECF-501EE76F6038}" type="slidenum">
              <a:rPr lang="el-GR"/>
              <a:pPr>
                <a:defRPr/>
              </a:pPr>
              <a:t>157</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Μία από τις απλούστερες τηλεϊατρικές υπηρεσίες είναι η επικοινωνία και παροχή συμβουλών μεταξύ δύο ιατρών χρησιμοποιώντας το τηλέφωνο</a:t>
            </a:r>
          </a:p>
          <a:p>
            <a:pPr marL="548640" lvl="1" indent="-274320" fontAlgn="auto">
              <a:spcAft>
                <a:spcPts val="0"/>
              </a:spcAft>
              <a:buFont typeface="Wingdings"/>
              <a:buChar char=""/>
              <a:defRPr/>
            </a:pPr>
            <a:r>
              <a:rPr lang="el-GR" dirty="0" smtClean="0"/>
              <a:t>Η παραδοσιακή υπηρεσία τηλεφωνίας είναι πιθανότατα ο πιο αποτελεσματικός και οικονομικά συμφέρων τρόπος για τη διευκόλυνση της επικοινωνίας απομακρυσμένων περιοχών με αστικά κέντρα παροχής φροντίδας υγείας</a:t>
            </a:r>
          </a:p>
          <a:p>
            <a:pPr marL="548640" lvl="1" indent="-274320" fontAlgn="auto">
              <a:spcAft>
                <a:spcPts val="0"/>
              </a:spcAft>
              <a:buFont typeface="Wingdings"/>
              <a:buChar char=""/>
              <a:defRPr/>
            </a:pPr>
            <a:r>
              <a:rPr lang="el-GR" dirty="0" smtClean="0"/>
              <a:t>Το τηλέφωνο μπορεί να χρησιμοποιηθεί και για παροχή ιατρικών συμβουλών από έναν ιατρό σε έναν ασθενή </a:t>
            </a:r>
          </a:p>
          <a:p>
            <a:pPr marL="274320" indent="-274320" fontAlgn="auto">
              <a:spcAft>
                <a:spcPts val="0"/>
              </a:spcAft>
              <a:buFont typeface="Wingdings 2"/>
              <a:buChar char=""/>
              <a:defRPr/>
            </a:pPr>
            <a:r>
              <a:rPr lang="el-GR" dirty="0" smtClean="0"/>
              <a:t>Μία άλλη χρήση της παραδοσιακής τηλεφωνίας είναι η δημιουργία γραμμών τηλεφωνικής εξυπηρέτησης, όπου εξειδικευμένο προσωπικό απαντούν σε απορίες ασθενών και θα παρέχουν απλές ιατρικές συμβουλές</a:t>
            </a:r>
          </a:p>
          <a:p>
            <a:pPr marL="274320" indent="-274320" fontAlgn="auto">
              <a:spcAft>
                <a:spcPts val="0"/>
              </a:spcAft>
              <a:buFont typeface="Wingdings 2"/>
              <a:buChar char=""/>
              <a:defRPr/>
            </a:pPr>
            <a:endParaRPr lang="el-G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1 - Τίτλος"/>
          <p:cNvSpPr>
            <a:spLocks noGrp="1"/>
          </p:cNvSpPr>
          <p:nvPr>
            <p:ph type="title"/>
          </p:nvPr>
        </p:nvSpPr>
        <p:spPr/>
        <p:txBody>
          <a:bodyPr/>
          <a:lstStyle/>
          <a:p>
            <a:r>
              <a:rPr lang="el-GR" b="1" smtClean="0">
                <a:solidFill>
                  <a:srgbClr val="164C6C"/>
                </a:solidFill>
              </a:rPr>
              <a:t>Εικόνες (1/2)</a:t>
            </a:r>
          </a:p>
        </p:txBody>
      </p:sp>
      <p:sp>
        <p:nvSpPr>
          <p:cNvPr id="176130"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6676FE22-DE85-4C62-AA0E-E26F172BD345}" type="slidenum">
              <a:rPr lang="el-GR"/>
              <a:pPr>
                <a:defRPr/>
              </a:pPr>
              <a:t>158</a:t>
            </a:fld>
            <a:endParaRPr lang="el-GR"/>
          </a:p>
        </p:txBody>
      </p:sp>
      <p:sp>
        <p:nvSpPr>
          <p:cNvPr id="5" name="4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Οι ιατρικές εικόνες μπορούν να είναι: </a:t>
            </a:r>
          </a:p>
          <a:p>
            <a:pPr marL="548640" lvl="1" indent="-274320" fontAlgn="auto">
              <a:spcAft>
                <a:spcPts val="0"/>
              </a:spcAft>
              <a:buFont typeface="Wingdings"/>
              <a:buChar char=""/>
              <a:defRPr/>
            </a:pPr>
            <a:r>
              <a:rPr lang="el-GR" dirty="0" smtClean="0"/>
              <a:t>ακίνητες εικόνες</a:t>
            </a:r>
          </a:p>
          <a:p>
            <a:pPr marL="822960" lvl="2" fontAlgn="auto">
              <a:spcAft>
                <a:spcPts val="0"/>
              </a:spcAft>
              <a:buClr>
                <a:schemeClr val="accent3"/>
              </a:buClr>
              <a:buFont typeface="Wingdings 2"/>
              <a:buChar char=""/>
              <a:defRPr/>
            </a:pPr>
            <a:r>
              <a:rPr lang="el-GR" dirty="0" smtClean="0"/>
              <a:t>για παράδειγμα ακτινογραφίες</a:t>
            </a:r>
          </a:p>
          <a:p>
            <a:pPr marL="548640" lvl="1" indent="-274320" fontAlgn="auto">
              <a:spcAft>
                <a:spcPts val="0"/>
              </a:spcAft>
              <a:buFont typeface="Wingdings"/>
              <a:buChar char=""/>
              <a:defRPr/>
            </a:pPr>
            <a:r>
              <a:rPr lang="el-GR" dirty="0" smtClean="0"/>
              <a:t>κινούμενες εικόνες</a:t>
            </a:r>
          </a:p>
          <a:p>
            <a:pPr marL="822960" lvl="2" fontAlgn="auto">
              <a:spcAft>
                <a:spcPts val="0"/>
              </a:spcAft>
              <a:buClr>
                <a:schemeClr val="accent3"/>
              </a:buClr>
              <a:buFont typeface="Wingdings 2"/>
              <a:buChar char=""/>
              <a:defRPr/>
            </a:pPr>
            <a:r>
              <a:rPr lang="el-GR" dirty="0" smtClean="0"/>
              <a:t>για παράδειγμα </a:t>
            </a:r>
            <a:r>
              <a:rPr lang="el-GR" dirty="0" err="1" smtClean="0"/>
              <a:t>video</a:t>
            </a:r>
            <a:endParaRPr lang="el-GR" dirty="0" smtClean="0"/>
          </a:p>
          <a:p>
            <a:pPr marL="274320" indent="-274320" fontAlgn="auto">
              <a:spcAft>
                <a:spcPts val="0"/>
              </a:spcAft>
              <a:buFont typeface="Wingdings 2"/>
              <a:buChar char=""/>
              <a:defRPr/>
            </a:pPr>
            <a:r>
              <a:rPr lang="el-GR" dirty="0" smtClean="0"/>
              <a:t>Η μεγαλύτερη μετακίνηση ιατρικών εικόνων στα πλαίσια μίας τηλεϊατρικής εφαρμογής είναι για εφαρμογές </a:t>
            </a:r>
            <a:r>
              <a:rPr lang="el-GR" dirty="0" err="1" smtClean="0"/>
              <a:t>τηλε</a:t>
            </a:r>
            <a:r>
              <a:rPr lang="el-GR" dirty="0" smtClean="0"/>
              <a:t>-ακτινολογίας</a:t>
            </a:r>
          </a:p>
          <a:p>
            <a:pPr marL="548640" lvl="1" indent="-274320" fontAlgn="auto">
              <a:spcAft>
                <a:spcPts val="0"/>
              </a:spcAft>
              <a:buFont typeface="Wingdings"/>
              <a:buChar char=""/>
              <a:defRPr/>
            </a:pPr>
            <a:r>
              <a:rPr lang="el-GR" dirty="0" smtClean="0"/>
              <a:t>η οποία είναι πιθανότατα η πιο ευρέως χρησιμοποιούμενη τηλεϊατρική εφαρμογή προς το παρόν</a:t>
            </a:r>
          </a:p>
          <a:p>
            <a:pPr marL="274320" indent="-274320" fontAlgn="auto">
              <a:spcAft>
                <a:spcPts val="0"/>
              </a:spcAft>
              <a:buFont typeface="Wingdings 2"/>
              <a:buChar char=""/>
              <a:defRPr/>
            </a:pPr>
            <a:r>
              <a:rPr lang="el-GR" dirty="0" smtClean="0"/>
              <a:t>Η ακτινολογία αφορά στη χρήση ακτινών-Χ και άλλων τεχνικών στην ιατρική απεικονιστική</a:t>
            </a:r>
          </a:p>
          <a:p>
            <a:pPr marL="548640" lvl="1" indent="-274320" fontAlgn="auto">
              <a:spcAft>
                <a:spcPts val="0"/>
              </a:spcAft>
              <a:buFont typeface="Wingdings"/>
              <a:buChar char=""/>
              <a:defRPr/>
            </a:pPr>
            <a:r>
              <a:rPr lang="el-GR" dirty="0" smtClean="0"/>
              <a:t>ενώ η </a:t>
            </a:r>
            <a:r>
              <a:rPr lang="el-GR" dirty="0" err="1" smtClean="0"/>
              <a:t>τηλε</a:t>
            </a:r>
            <a:r>
              <a:rPr lang="el-GR" dirty="0" smtClean="0"/>
              <a:t>-ακτινολογία αναφέρεται στη μεταφορά των εικόνων αυτών </a:t>
            </a:r>
          </a:p>
          <a:p>
            <a:pPr marL="548640" lvl="1" indent="-274320" fontAlgn="auto">
              <a:spcAft>
                <a:spcPts val="0"/>
              </a:spcAft>
              <a:buFont typeface="Wingdings"/>
              <a:buChar char=""/>
              <a:defRPr/>
            </a:pPr>
            <a:r>
              <a:rPr lang="el-GR" dirty="0" smtClean="0"/>
              <a:t>Κάθε ένα από τα χρησιμοποιούμενα ιατρικά μηχανήματα (</a:t>
            </a:r>
            <a:r>
              <a:rPr lang="el-GR" dirty="0" err="1" smtClean="0"/>
              <a:t>modalities</a:t>
            </a:r>
            <a:r>
              <a:rPr lang="el-GR" dirty="0" smtClean="0"/>
              <a:t>) παράγει μία ανατομική ή λειτουργική εικόνα του ασθενή</a:t>
            </a:r>
            <a:endParaRPr lang="el-G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1 - Τίτλος"/>
          <p:cNvSpPr>
            <a:spLocks noGrp="1"/>
          </p:cNvSpPr>
          <p:nvPr>
            <p:ph type="title"/>
          </p:nvPr>
        </p:nvSpPr>
        <p:spPr/>
        <p:txBody>
          <a:bodyPr/>
          <a:lstStyle/>
          <a:p>
            <a:r>
              <a:rPr lang="el-GR" b="1" smtClean="0">
                <a:solidFill>
                  <a:srgbClr val="164C6C"/>
                </a:solidFill>
              </a:rPr>
              <a:t>Εικόνες (2/2)</a:t>
            </a:r>
          </a:p>
        </p:txBody>
      </p:sp>
      <p:sp>
        <p:nvSpPr>
          <p:cNvPr id="177154" name="2 - Θέση υποσέλιδου"/>
          <p:cNvSpPr>
            <a:spLocks noGrp="1"/>
          </p:cNvSpPr>
          <p:nvPr>
            <p:ph type="ftr" sz="quarter" idx="11"/>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Εισαγωγή στην Πληροφορκή</a:t>
            </a:r>
          </a:p>
        </p:txBody>
      </p:sp>
      <p:sp>
        <p:nvSpPr>
          <p:cNvPr id="4" name="3 - Θέση αριθμού διαφάνειας"/>
          <p:cNvSpPr>
            <a:spLocks noGrp="1"/>
          </p:cNvSpPr>
          <p:nvPr>
            <p:ph type="sldNum" sz="quarter" idx="12"/>
          </p:nvPr>
        </p:nvSpPr>
        <p:spPr/>
        <p:txBody>
          <a:bodyPr/>
          <a:lstStyle/>
          <a:p>
            <a:pPr>
              <a:defRPr/>
            </a:pPr>
            <a:fld id="{4F2DC715-5944-40C9-926B-7B8F55A63B75}" type="slidenum">
              <a:rPr lang="el-GR"/>
              <a:pPr>
                <a:defRPr/>
              </a:pPr>
              <a:t>159</a:t>
            </a:fld>
            <a:endParaRPr lang="el-GR"/>
          </a:p>
        </p:txBody>
      </p:sp>
      <p:sp>
        <p:nvSpPr>
          <p:cNvPr id="177156" name="4 - Θέση περιεχομένου"/>
          <p:cNvSpPr>
            <a:spLocks noGrp="1"/>
          </p:cNvSpPr>
          <p:nvPr>
            <p:ph sz="quarter" idx="1"/>
          </p:nvPr>
        </p:nvSpPr>
        <p:spPr>
          <a:xfrm>
            <a:off x="301625" y="1527175"/>
            <a:ext cx="8504238" cy="4572000"/>
          </a:xfrm>
        </p:spPr>
        <p:txBody>
          <a:bodyPr/>
          <a:lstStyle/>
          <a:p>
            <a:r>
              <a:rPr lang="el-GR" smtClean="0"/>
              <a:t>Έχουμε τα ακόλουθα είδη εικόνων: </a:t>
            </a:r>
          </a:p>
          <a:p>
            <a:pPr lvl="1"/>
            <a:r>
              <a:rPr lang="el-GR" smtClean="0"/>
              <a:t>Παραδοσιακές Ακτινογραφίες (Conventional X-ray) </a:t>
            </a:r>
          </a:p>
          <a:p>
            <a:pPr lvl="1"/>
            <a:r>
              <a:rPr lang="el-GR" smtClean="0"/>
              <a:t>Αξονική Τομογραφία</a:t>
            </a:r>
            <a:r>
              <a:rPr lang="en-US" smtClean="0"/>
              <a:t> (Computed Tomography) </a:t>
            </a:r>
            <a:endParaRPr lang="el-GR" smtClean="0"/>
          </a:p>
          <a:p>
            <a:pPr lvl="1"/>
            <a:r>
              <a:rPr lang="el-GR" smtClean="0"/>
              <a:t>Μαγνητική Τομογραφία</a:t>
            </a:r>
            <a:r>
              <a:rPr lang="en-US" smtClean="0"/>
              <a:t> (Magnetic resonance) </a:t>
            </a:r>
            <a:endParaRPr lang="el-GR" smtClean="0"/>
          </a:p>
          <a:p>
            <a:pPr lvl="1"/>
            <a:r>
              <a:rPr lang="el-GR" smtClean="0"/>
              <a:t>Υπέρηχοι</a:t>
            </a:r>
            <a:r>
              <a:rPr lang="en-US" smtClean="0"/>
              <a:t> (Ultrasound) </a:t>
            </a:r>
            <a:endParaRPr lang="el-GR" smtClean="0"/>
          </a:p>
          <a:p>
            <a:pPr lvl="1"/>
            <a:r>
              <a:rPr lang="el-GR" smtClean="0"/>
              <a:t>Πυρηνική Ιατρική</a:t>
            </a:r>
            <a:r>
              <a:rPr lang="en-US" smtClean="0"/>
              <a:t> (Nuclear medicine) </a:t>
            </a:r>
            <a:endParaRPr lang="el-GR" smtClean="0"/>
          </a:p>
          <a:p>
            <a:pPr lvl="1"/>
            <a:r>
              <a:rPr lang="el-GR" smtClean="0"/>
              <a:t>Θερμογραφία</a:t>
            </a:r>
            <a:r>
              <a:rPr lang="en-US" smtClean="0"/>
              <a:t> (Thermography) </a:t>
            </a:r>
            <a:endParaRPr lang="el-GR" smtClean="0"/>
          </a:p>
          <a:p>
            <a:pPr lvl="1"/>
            <a:r>
              <a:rPr lang="el-GR" smtClean="0"/>
              <a:t>Φλουοροσκοπία</a:t>
            </a:r>
            <a:r>
              <a:rPr lang="en-US" smtClean="0"/>
              <a:t> (Fluoroscopy) </a:t>
            </a:r>
            <a:endParaRPr lang="el-GR" smtClean="0"/>
          </a:p>
          <a:p>
            <a:pPr lvl="1"/>
            <a:r>
              <a:rPr lang="el-GR" smtClean="0"/>
              <a:t>Αγγειογραφία και Αγγειογραφία ψηφιακής αφαίρεσης</a:t>
            </a:r>
            <a:r>
              <a:rPr lang="en-US" smtClean="0"/>
              <a:t> (Angiography and digital subtraction angiography) </a:t>
            </a:r>
            <a:endParaRPr lang="el-GR" smtClean="0"/>
          </a:p>
          <a:p>
            <a:pPr lvl="1"/>
            <a:endParaRPr lang="el-GR"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188640"/>
            <a:ext cx="8534400" cy="968152"/>
          </a:xfrm>
        </p:spPr>
        <p:txBody>
          <a:bodyPr>
            <a:normAutofit fontScale="90000"/>
          </a:bodyPr>
          <a:lstStyle/>
          <a:p>
            <a:r>
              <a:rPr lang="el-GR" b="1" dirty="0" smtClean="0"/>
              <a:t>Γενικά Χαρακτηριστικά Επιλογής μίας Οθόνης (1/4)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16</a:t>
            </a:fld>
            <a:endParaRPr lang="el-GR"/>
          </a:p>
        </p:txBody>
      </p:sp>
      <p:sp>
        <p:nvSpPr>
          <p:cNvPr id="5" name="4 - Θέση περιεχομένου"/>
          <p:cNvSpPr>
            <a:spLocks noGrp="1"/>
          </p:cNvSpPr>
          <p:nvPr>
            <p:ph sz="quarter" idx="1"/>
          </p:nvPr>
        </p:nvSpPr>
        <p:spPr/>
        <p:txBody>
          <a:bodyPr>
            <a:noAutofit/>
          </a:bodyPr>
          <a:lstStyle/>
          <a:p>
            <a:r>
              <a:rPr lang="el-GR" sz="2400" dirty="0" smtClean="0"/>
              <a:t>Τα κυριότερα χαρακτηριστικά επιλογής μίας οθόνης είναι: </a:t>
            </a:r>
          </a:p>
          <a:p>
            <a:pPr lvl="1"/>
            <a:r>
              <a:rPr lang="el-GR" sz="2000" b="1" dirty="0" smtClean="0"/>
              <a:t>η διάσταση της οθόνης</a:t>
            </a:r>
          </a:p>
          <a:p>
            <a:pPr lvl="2"/>
            <a:r>
              <a:rPr lang="el-GR" sz="1800" dirty="0" smtClean="0"/>
              <a:t>το μήκος της διαγωνίου της οθόνης και μετριέται σε ίντσες (π.χ. 15’’, 17’’)</a:t>
            </a:r>
            <a:endParaRPr lang="el-GR" sz="1800" b="1" dirty="0" smtClean="0"/>
          </a:p>
          <a:p>
            <a:pPr lvl="1"/>
            <a:r>
              <a:rPr lang="el-GR" sz="2000" b="1" dirty="0" smtClean="0"/>
              <a:t>η ανάλυση της εικόνας </a:t>
            </a:r>
          </a:p>
          <a:p>
            <a:pPr lvl="2"/>
            <a:r>
              <a:rPr lang="el-GR" sz="1800" dirty="0" smtClean="0"/>
              <a:t>περιγράφει τον μέγιστο αριθμό </a:t>
            </a:r>
            <a:r>
              <a:rPr lang="el-GR" sz="1800" dirty="0" err="1" smtClean="0"/>
              <a:t>εικονοστοιχείων</a:t>
            </a:r>
            <a:r>
              <a:rPr lang="el-GR" sz="1800" dirty="0" smtClean="0"/>
              <a:t> (</a:t>
            </a:r>
            <a:r>
              <a:rPr lang="en-US" sz="1800" dirty="0" smtClean="0"/>
              <a:t>pixels</a:t>
            </a:r>
            <a:r>
              <a:rPr lang="el-GR" sz="1800" dirty="0" smtClean="0"/>
              <a:t>) που μπορεί να απεικονίσει η οθόνη, σε κάθε μια από τις δύο διαστάσεις</a:t>
            </a:r>
          </a:p>
          <a:p>
            <a:pPr lvl="2"/>
            <a:r>
              <a:rPr lang="el-GR" sz="1800" dirty="0" smtClean="0"/>
              <a:t>Τυπικές αναλύσεις είναι: 640 x 480, 640 x 400, 800 x 600, 1024 x 768, 1280x1024</a:t>
            </a:r>
          </a:p>
          <a:p>
            <a:pPr lvl="2"/>
            <a:r>
              <a:rPr lang="el-GR" sz="1800" dirty="0" err="1" smtClean="0"/>
              <a:t>pixels</a:t>
            </a:r>
            <a:r>
              <a:rPr lang="el-GR" sz="1800" dirty="0" smtClean="0"/>
              <a:t> (γραμμές x στήλες) και εξαρτώνται από την κάρτα και τη μνήμη της κάρτας οθόνης</a:t>
            </a:r>
            <a:endParaRPr lang="el-GR" sz="1800" b="1" dirty="0" smtClean="0"/>
          </a:p>
          <a:p>
            <a:pPr lvl="1"/>
            <a:r>
              <a:rPr lang="el-GR" sz="2000" b="1" dirty="0" smtClean="0"/>
              <a:t>η συχνότητα ανανέωσης</a:t>
            </a:r>
          </a:p>
          <a:p>
            <a:pPr lvl="2"/>
            <a:r>
              <a:rPr lang="el-GR" sz="1800" dirty="0" smtClean="0"/>
              <a:t>εκφράζει το ρυθμό με τον οποίο «ζωγραφίζονται» τα </a:t>
            </a:r>
            <a:r>
              <a:rPr lang="en-US" sz="1800" dirty="0" smtClean="0"/>
              <a:t>pixels</a:t>
            </a:r>
            <a:r>
              <a:rPr lang="el-GR" sz="1800" dirty="0" smtClean="0"/>
              <a:t> στην οθόνη</a:t>
            </a:r>
          </a:p>
          <a:p>
            <a:pPr lvl="2"/>
            <a:r>
              <a:rPr lang="el-GR" sz="1800" dirty="0" smtClean="0"/>
              <a:t>Για να έχουμε μια «καλή» απόκριση αυτή πρέπει να είναι κατά προτίμηση μεγαλύτερη από </a:t>
            </a:r>
            <a:r>
              <a:rPr lang="el-GR" sz="1800" dirty="0" smtClean="0"/>
              <a:t>144 </a:t>
            </a:r>
            <a:r>
              <a:rPr lang="en-US" sz="1800" dirty="0" smtClean="0"/>
              <a:t>Hz</a:t>
            </a:r>
            <a:r>
              <a:rPr lang="el-GR" sz="1800" b="1" dirty="0" smtClean="0"/>
              <a:t> </a:t>
            </a:r>
            <a:endParaRPr lang="el-GR" sz="1800" b="1" dirty="0"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p:txBody>
          <a:bodyPr>
            <a:normAutofit fontScale="90000"/>
          </a:bodyPr>
          <a:lstStyle/>
          <a:p>
            <a:pPr fontAlgn="auto">
              <a:spcAft>
                <a:spcPts val="0"/>
              </a:spcAft>
              <a:defRPr/>
            </a:pPr>
            <a:r>
              <a:rPr lang="el-GR" dirty="0" smtClean="0"/>
              <a:t>ΔΙΚΤΥΑ ΥΠΟΛΟΓΙΣΤΩΝ ΚΑΙ ΔΙΑΔΙΚΤΥΟ</a:t>
            </a:r>
            <a:br>
              <a:rPr lang="el-GR" dirty="0" smtClean="0"/>
            </a:br>
            <a:endParaRPr lang="el-GR" dirty="0"/>
          </a:p>
        </p:txBody>
      </p:sp>
      <p:sp>
        <p:nvSpPr>
          <p:cNvPr id="3" name="2 - Υπότιτλος"/>
          <p:cNvSpPr>
            <a:spLocks noGrp="1"/>
          </p:cNvSpPr>
          <p:nvPr>
            <p:ph type="subTitle" idx="1"/>
          </p:nvPr>
        </p:nvSpPr>
        <p:spPr/>
        <p:txBody>
          <a:bodyPr>
            <a:normAutofit/>
          </a:bodyPr>
          <a:lstStyle/>
          <a:p>
            <a:pPr fontAlgn="auto">
              <a:spcAft>
                <a:spcPts val="0"/>
              </a:spcAft>
              <a:buFont typeface="Wingdings 2"/>
              <a:buNone/>
              <a:defRPr/>
            </a:pPr>
            <a:endParaRPr lang="el-GR"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1 - Τίτλος"/>
          <p:cNvSpPr>
            <a:spLocks noGrp="1"/>
          </p:cNvSpPr>
          <p:nvPr>
            <p:ph type="title"/>
          </p:nvPr>
        </p:nvSpPr>
        <p:spPr/>
        <p:txBody>
          <a:bodyPr/>
          <a:lstStyle/>
          <a:p>
            <a:r>
              <a:rPr lang="el-GR" smtClean="0">
                <a:solidFill>
                  <a:srgbClr val="164C6C"/>
                </a:solidFill>
              </a:rPr>
              <a:t>Δίκτυο Υπολογιστών</a:t>
            </a:r>
          </a:p>
        </p:txBody>
      </p:sp>
      <p:sp>
        <p:nvSpPr>
          <p:cNvPr id="179202" name="2 - Θέση περιεχομένου"/>
          <p:cNvSpPr>
            <a:spLocks noGrp="1"/>
          </p:cNvSpPr>
          <p:nvPr>
            <p:ph sz="quarter" idx="1"/>
          </p:nvPr>
        </p:nvSpPr>
        <p:spPr>
          <a:xfrm>
            <a:off x="301625" y="1527175"/>
            <a:ext cx="8504238" cy="4572000"/>
          </a:xfrm>
        </p:spPr>
        <p:txBody>
          <a:bodyPr/>
          <a:lstStyle/>
          <a:p>
            <a:r>
              <a:rPr lang="el-GR" smtClean="0"/>
              <a:t>Με τον όρο Δίκτυο Υπολογιστών αναφερόμαστε σε ένα υπολογιστικό σύστημα το οποίο επιτρέπει τη διασύνδεση μεταξύ δύο ή περισσότερων υπολογιστών. </a:t>
            </a:r>
            <a:endParaRPr lang="en-US" smtClean="0"/>
          </a:p>
          <a:p>
            <a:r>
              <a:rPr lang="el-GR" smtClean="0"/>
              <a:t>Σκοπός της δικτύωσης είναι</a:t>
            </a:r>
            <a:r>
              <a:rPr lang="en-US" smtClean="0"/>
              <a:t>:</a:t>
            </a:r>
          </a:p>
          <a:p>
            <a:pPr lvl="1"/>
            <a:r>
              <a:rPr lang="el-GR" smtClean="0"/>
              <a:t> η ανταλλαγή δεδομένων ή/και υπηρεσιών μεταξύ των διασυνδεδεμένων υπολογιστών. </a:t>
            </a:r>
            <a:endParaRPr lang="en-US" smtClean="0"/>
          </a:p>
        </p:txBody>
      </p:sp>
      <p:sp>
        <p:nvSpPr>
          <p:cNvPr id="17920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E3583E2-68DA-4650-A948-63D4A469EA8F}" type="slidenum">
              <a:rPr lang="el-GR"/>
              <a:pPr>
                <a:defRPr/>
              </a:pPr>
              <a:t>161</a:t>
            </a:fld>
            <a:endParaRPr lang="el-GR"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1 - Τίτλος"/>
          <p:cNvSpPr>
            <a:spLocks noGrp="1"/>
          </p:cNvSpPr>
          <p:nvPr>
            <p:ph type="title"/>
          </p:nvPr>
        </p:nvSpPr>
        <p:spPr/>
        <p:txBody>
          <a:bodyPr/>
          <a:lstStyle/>
          <a:p>
            <a:r>
              <a:rPr lang="el-GR" smtClean="0">
                <a:solidFill>
                  <a:srgbClr val="164C6C"/>
                </a:solidFill>
              </a:rPr>
              <a:t>Δίκτυο δύο υπολογιστών</a:t>
            </a:r>
          </a:p>
        </p:txBody>
      </p:sp>
      <p:sp>
        <p:nvSpPr>
          <p:cNvPr id="180226" name="2 - Θέση περιεχομένου"/>
          <p:cNvSpPr>
            <a:spLocks noGrp="1"/>
          </p:cNvSpPr>
          <p:nvPr>
            <p:ph sz="quarter" idx="1"/>
          </p:nvPr>
        </p:nvSpPr>
        <p:spPr>
          <a:xfrm>
            <a:off x="301625" y="1527175"/>
            <a:ext cx="8504238" cy="4572000"/>
          </a:xfrm>
        </p:spPr>
        <p:txBody>
          <a:bodyPr/>
          <a:lstStyle/>
          <a:p>
            <a:r>
              <a:rPr lang="el-GR" smtClean="0"/>
              <a:t>Η πιο απλή μορφή δικτύου υπολογιστών με δικτύωση μόλις δύο υπολογιστών</a:t>
            </a:r>
          </a:p>
          <a:p>
            <a:endParaRPr lang="el-GR" smtClean="0"/>
          </a:p>
          <a:p>
            <a:endParaRPr lang="el-GR" smtClean="0"/>
          </a:p>
          <a:p>
            <a:endParaRPr lang="el-GR" smtClean="0"/>
          </a:p>
          <a:p>
            <a:endParaRPr lang="en-US" smtClean="0"/>
          </a:p>
          <a:p>
            <a:r>
              <a:rPr lang="el-GR" smtClean="0"/>
              <a:t>Η διασύνδεση μεταξύ των υπολογιστών επιτυγχάνεται μέσω</a:t>
            </a:r>
          </a:p>
          <a:p>
            <a:pPr lvl="1"/>
            <a:r>
              <a:rPr lang="el-GR" smtClean="0"/>
              <a:t> ειδικού καλωδίου δικτύωσης.</a:t>
            </a:r>
          </a:p>
          <a:p>
            <a:endParaRPr lang="el-GR" smtClean="0"/>
          </a:p>
        </p:txBody>
      </p:sp>
      <p:pic>
        <p:nvPicPr>
          <p:cNvPr id="180227" name="3 - Εικόνα"/>
          <p:cNvPicPr>
            <a:picLocks noChangeAspect="1" noChangeArrowheads="1"/>
          </p:cNvPicPr>
          <p:nvPr/>
        </p:nvPicPr>
        <p:blipFill>
          <a:blip r:embed="rId2" cstate="print"/>
          <a:srcRect l="24792" t="36945" r="23541" b="36945"/>
          <a:stretch>
            <a:fillRect/>
          </a:stretch>
        </p:blipFill>
        <p:spPr bwMode="auto">
          <a:xfrm>
            <a:off x="1928813" y="2643188"/>
            <a:ext cx="3857625" cy="1143000"/>
          </a:xfrm>
          <a:prstGeom prst="rect">
            <a:avLst/>
          </a:prstGeom>
          <a:noFill/>
          <a:ln w="9525">
            <a:noFill/>
            <a:miter lim="800000"/>
            <a:headEnd/>
            <a:tailEnd/>
          </a:ln>
        </p:spPr>
      </p:pic>
      <p:sp>
        <p:nvSpPr>
          <p:cNvPr id="180228"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C590C6BE-58A4-45CD-AFD2-700B6599D932}" type="slidenum">
              <a:rPr lang="el-GR"/>
              <a:pPr>
                <a:defRPr/>
              </a:pPr>
              <a:t>162</a:t>
            </a:fld>
            <a:endParaRPr lang="el-GR"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1 - Τίτλος"/>
          <p:cNvSpPr>
            <a:spLocks noGrp="1"/>
          </p:cNvSpPr>
          <p:nvPr>
            <p:ph type="title"/>
          </p:nvPr>
        </p:nvSpPr>
        <p:spPr/>
        <p:txBody>
          <a:bodyPr/>
          <a:lstStyle/>
          <a:p>
            <a:r>
              <a:rPr lang="el-GR" smtClean="0">
                <a:solidFill>
                  <a:srgbClr val="164C6C"/>
                </a:solidFill>
              </a:rPr>
              <a:t>Δικτύωση τριών και τεσσάρων υπολογιστών</a:t>
            </a:r>
          </a:p>
        </p:txBody>
      </p:sp>
      <p:pic>
        <p:nvPicPr>
          <p:cNvPr id="181250" name="3 - Θέση περιεχομένου"/>
          <p:cNvPicPr>
            <a:picLocks noGrp="1"/>
          </p:cNvPicPr>
          <p:nvPr>
            <p:ph sz="quarter" idx="1"/>
          </p:nvPr>
        </p:nvPicPr>
        <p:blipFill>
          <a:blip r:embed="rId2" cstate="print"/>
          <a:srcRect/>
          <a:stretch>
            <a:fillRect/>
          </a:stretch>
        </p:blipFill>
        <p:spPr>
          <a:xfrm>
            <a:off x="1785938" y="1571625"/>
            <a:ext cx="5000625" cy="2214563"/>
          </a:xfrm>
        </p:spPr>
      </p:pic>
      <p:pic>
        <p:nvPicPr>
          <p:cNvPr id="181251" name="4 - Εικόνα"/>
          <p:cNvPicPr>
            <a:picLocks noChangeAspect="1" noChangeArrowheads="1"/>
          </p:cNvPicPr>
          <p:nvPr/>
        </p:nvPicPr>
        <p:blipFill>
          <a:blip r:embed="rId3" cstate="print"/>
          <a:srcRect/>
          <a:stretch>
            <a:fillRect/>
          </a:stretch>
        </p:blipFill>
        <p:spPr bwMode="auto">
          <a:xfrm>
            <a:off x="1857375" y="4214813"/>
            <a:ext cx="5286375" cy="2071687"/>
          </a:xfrm>
          <a:prstGeom prst="rect">
            <a:avLst/>
          </a:prstGeom>
          <a:noFill/>
          <a:ln w="9525">
            <a:noFill/>
            <a:miter lim="800000"/>
            <a:headEnd/>
            <a:tailEnd/>
          </a:ln>
        </p:spPr>
      </p:pic>
      <p:sp>
        <p:nvSpPr>
          <p:cNvPr id="181252" name="5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7" name="6 - Θέση αριθμού διαφάνειας"/>
          <p:cNvSpPr>
            <a:spLocks noGrp="1"/>
          </p:cNvSpPr>
          <p:nvPr>
            <p:ph type="sldNum" sz="quarter" idx="12"/>
          </p:nvPr>
        </p:nvSpPr>
        <p:spPr/>
        <p:txBody>
          <a:bodyPr/>
          <a:lstStyle/>
          <a:p>
            <a:pPr>
              <a:defRPr/>
            </a:pPr>
            <a:fld id="{BE5CC42C-F029-450E-A671-84C554445BA9}" type="slidenum">
              <a:rPr lang="el-GR"/>
              <a:pPr>
                <a:defRPr/>
              </a:pPr>
              <a:t>163</a:t>
            </a:fld>
            <a:endParaRPr lang="el-GR"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1 - Τίτλος"/>
          <p:cNvSpPr>
            <a:spLocks noGrp="1"/>
          </p:cNvSpPr>
          <p:nvPr>
            <p:ph type="title"/>
          </p:nvPr>
        </p:nvSpPr>
        <p:spPr/>
        <p:txBody>
          <a:bodyPr/>
          <a:lstStyle/>
          <a:p>
            <a:r>
              <a:rPr lang="el-GR" smtClean="0">
                <a:solidFill>
                  <a:srgbClr val="164C6C"/>
                </a:solidFill>
              </a:rPr>
              <a:t>Δικτύωση </a:t>
            </a: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Με τη δικτύωση επιδιώκεται η επικοινωνία κάθε υπολογιστή που συμμετέχει σε ένα δίκτυο με κάθε άλλο μέλος του συγκεκριμένου δικτύου. </a:t>
            </a:r>
          </a:p>
          <a:p>
            <a:pPr marL="274320" indent="-274320" fontAlgn="auto">
              <a:spcAft>
                <a:spcPts val="0"/>
              </a:spcAft>
              <a:buFont typeface="Wingdings 2"/>
              <a:buChar char=""/>
              <a:defRPr/>
            </a:pPr>
            <a:r>
              <a:rPr lang="el-GR" dirty="0" smtClean="0"/>
              <a:t>Σε μεγάλο πλήθος μελών ενός δικτύου, η δικτύωση μέσω καλωδιώσεων, δεν είναι πρακτική γιατί:</a:t>
            </a:r>
          </a:p>
          <a:p>
            <a:pPr marL="548640" lvl="1" indent="-274320" fontAlgn="auto">
              <a:spcAft>
                <a:spcPts val="0"/>
              </a:spcAft>
              <a:buFont typeface="Wingdings"/>
              <a:buChar char=""/>
              <a:defRPr/>
            </a:pPr>
            <a:r>
              <a:rPr lang="el-GR" dirty="0" smtClean="0"/>
              <a:t>Υπάρχει δυσκολία και ακαταστασία  από το τράβηγμα καλωδίων από τον ένα υπολογιστή στον άλλο, οι οποίοι είναι πιθανό να μη βρίσκονται στο ίδιο δωμάτιο ή να ανήκουν σε χρήστες άγνωστους μεταξύ τους, </a:t>
            </a:r>
          </a:p>
          <a:p>
            <a:pPr marL="548640" lvl="1" indent="-274320" fontAlgn="auto">
              <a:spcAft>
                <a:spcPts val="0"/>
              </a:spcAft>
              <a:buFont typeface="Wingdings"/>
              <a:buChar char=""/>
              <a:defRPr/>
            </a:pPr>
            <a:r>
              <a:rPr lang="el-GR" dirty="0" smtClean="0"/>
              <a:t>και αφετέρου στην απουσία επαρκών θυρών στον υπολογιστή μας για να «κουμπώσει» το άκρο του κάθε καλωδίου δικτύωσης. </a:t>
            </a:r>
          </a:p>
          <a:p>
            <a:pPr marL="274320" indent="-274320" fontAlgn="auto">
              <a:spcAft>
                <a:spcPts val="0"/>
              </a:spcAft>
              <a:buFont typeface="Wingdings 2"/>
              <a:buChar char=""/>
              <a:defRPr/>
            </a:pPr>
            <a:endParaRPr lang="el-GR" dirty="0"/>
          </a:p>
        </p:txBody>
      </p:sp>
      <p:sp>
        <p:nvSpPr>
          <p:cNvPr id="18227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12171E4E-723D-41B9-915F-C29048FEB1B9}" type="slidenum">
              <a:rPr lang="el-GR"/>
              <a:pPr>
                <a:defRPr/>
              </a:pPr>
              <a:t>164</a:t>
            </a:fld>
            <a:endParaRPr lang="el-GR"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1 - Τίτλος"/>
          <p:cNvSpPr>
            <a:spLocks noGrp="1"/>
          </p:cNvSpPr>
          <p:nvPr>
            <p:ph type="title"/>
          </p:nvPr>
        </p:nvSpPr>
        <p:spPr/>
        <p:txBody>
          <a:bodyPr/>
          <a:lstStyle/>
          <a:p>
            <a:r>
              <a:rPr lang="el-GR" smtClean="0">
                <a:solidFill>
                  <a:srgbClr val="164C6C"/>
                </a:solidFill>
              </a:rPr>
              <a:t>Δικτύωση μέσω ενδιάμεσης συσκευής</a:t>
            </a:r>
          </a:p>
        </p:txBody>
      </p:sp>
      <p:sp>
        <p:nvSpPr>
          <p:cNvPr id="3" name="2 - Θέση περιεχομένου"/>
          <p:cNvSpPr>
            <a:spLocks noGrp="1"/>
          </p:cNvSpPr>
          <p:nvPr>
            <p:ph sz="quarter" idx="1"/>
          </p:nvPr>
        </p:nvSpPr>
        <p:spPr>
          <a:xfrm>
            <a:off x="301625" y="1527175"/>
            <a:ext cx="8504238" cy="4572000"/>
          </a:xfrm>
        </p:spPr>
        <p:txBody>
          <a:bodyPr>
            <a:normAutofit fontScale="92500"/>
          </a:bodyPr>
          <a:lstStyle/>
          <a:p>
            <a:pPr marL="274320" indent="-274320" fontAlgn="auto">
              <a:spcAft>
                <a:spcPts val="0"/>
              </a:spcAft>
              <a:buFont typeface="Wingdings 2"/>
              <a:buChar char=""/>
              <a:defRPr/>
            </a:pPr>
            <a:r>
              <a:rPr lang="el-GR" dirty="0" smtClean="0"/>
              <a:t>Η δικτύωση μεταξύ υπολογιστών επιτυγχάνεται μέσω ειδικών συσκευών δικτύωσης</a:t>
            </a:r>
          </a:p>
          <a:p>
            <a:pPr marL="548640" lvl="1" indent="-274320" fontAlgn="auto">
              <a:spcAft>
                <a:spcPts val="0"/>
              </a:spcAft>
              <a:buFont typeface="Wingdings"/>
              <a:buChar char=""/>
              <a:defRPr/>
            </a:pPr>
            <a:r>
              <a:rPr lang="en-US" dirty="0" smtClean="0"/>
              <a:t>Hubs</a:t>
            </a:r>
            <a:r>
              <a:rPr lang="el-GR" dirty="0" smtClean="0"/>
              <a:t>, </a:t>
            </a:r>
          </a:p>
          <a:p>
            <a:pPr marL="548640" lvl="1" indent="-274320" fontAlgn="auto">
              <a:spcAft>
                <a:spcPts val="0"/>
              </a:spcAft>
              <a:buFont typeface="Wingdings"/>
              <a:buChar char=""/>
              <a:defRPr/>
            </a:pPr>
            <a:r>
              <a:rPr lang="en-US" dirty="0" smtClean="0"/>
              <a:t>Switches</a:t>
            </a:r>
            <a:r>
              <a:rPr lang="el-GR" dirty="0" smtClean="0"/>
              <a:t>, </a:t>
            </a:r>
          </a:p>
          <a:p>
            <a:pPr marL="548640" lvl="1" indent="-274320" fontAlgn="auto">
              <a:spcAft>
                <a:spcPts val="0"/>
              </a:spcAft>
              <a:buFont typeface="Wingdings"/>
              <a:buChar char=""/>
              <a:defRPr/>
            </a:pPr>
            <a:r>
              <a:rPr lang="en-US" dirty="0" smtClean="0"/>
              <a:t>Routers</a:t>
            </a:r>
            <a:r>
              <a:rPr lang="el-GR" dirty="0" smtClean="0"/>
              <a:t>. </a:t>
            </a:r>
          </a:p>
          <a:p>
            <a:pPr marL="274320" indent="-274320" fontAlgn="auto">
              <a:spcAft>
                <a:spcPts val="0"/>
              </a:spcAft>
              <a:buFont typeface="Wingdings 2"/>
              <a:buChar char=""/>
              <a:defRPr/>
            </a:pPr>
            <a:r>
              <a:rPr lang="el-GR" dirty="0" smtClean="0"/>
              <a:t>Η δικτύωση με τον τρόπο αυτό γίνεται πολύ απλούστερη </a:t>
            </a:r>
          </a:p>
          <a:p>
            <a:pPr marL="548640" lvl="1" indent="-274320" fontAlgn="auto">
              <a:spcAft>
                <a:spcPts val="0"/>
              </a:spcAft>
              <a:buFont typeface="Wingdings"/>
              <a:buChar char=""/>
              <a:defRPr/>
            </a:pPr>
            <a:r>
              <a:rPr lang="el-GR" dirty="0" smtClean="0"/>
              <a:t>δε χρειάζεται συνολική εικόνα του δικτύου στο οποίο επιθυμεί να συμμετάσχει. </a:t>
            </a:r>
          </a:p>
          <a:p>
            <a:pPr marL="548640" lvl="1" indent="-274320" fontAlgn="auto">
              <a:spcAft>
                <a:spcPts val="0"/>
              </a:spcAft>
              <a:buFont typeface="Wingdings"/>
              <a:buChar char=""/>
              <a:defRPr/>
            </a:pPr>
            <a:r>
              <a:rPr lang="el-GR" dirty="0" smtClean="0"/>
              <a:t>Αρκεί </a:t>
            </a:r>
          </a:p>
          <a:p>
            <a:pPr marL="822960" lvl="2" fontAlgn="auto">
              <a:spcAft>
                <a:spcPts val="0"/>
              </a:spcAft>
              <a:buClr>
                <a:schemeClr val="accent3"/>
              </a:buClr>
              <a:buFont typeface="Wingdings 2"/>
              <a:buChar char=""/>
              <a:defRPr/>
            </a:pPr>
            <a:r>
              <a:rPr lang="el-GR" dirty="0" smtClean="0"/>
              <a:t>ένα καλώδιο δικτύου, </a:t>
            </a:r>
          </a:p>
          <a:p>
            <a:pPr marL="822960" lvl="2" fontAlgn="auto">
              <a:spcAft>
                <a:spcPts val="0"/>
              </a:spcAft>
              <a:buClr>
                <a:schemeClr val="accent3"/>
              </a:buClr>
              <a:buFont typeface="Wingdings 2"/>
              <a:buChar char=""/>
              <a:defRPr/>
            </a:pPr>
            <a:r>
              <a:rPr lang="el-GR" dirty="0" smtClean="0"/>
              <a:t>μια κατάλληλη θύρα δικτύου στον υπολογιστή του </a:t>
            </a:r>
          </a:p>
          <a:p>
            <a:pPr marL="822960" lvl="2" fontAlgn="auto">
              <a:spcAft>
                <a:spcPts val="0"/>
              </a:spcAft>
              <a:buClr>
                <a:schemeClr val="accent3"/>
              </a:buClr>
              <a:buFont typeface="Wingdings 2"/>
              <a:buChar char=""/>
              <a:defRPr/>
            </a:pPr>
            <a:r>
              <a:rPr lang="el-GR" dirty="0" smtClean="0"/>
              <a:t>και μια κενή θύρα στην ενδιάμεση συσκευή. </a:t>
            </a:r>
          </a:p>
          <a:p>
            <a:pPr marL="274320" indent="-274320" fontAlgn="auto">
              <a:spcAft>
                <a:spcPts val="0"/>
              </a:spcAft>
              <a:buFont typeface="Wingdings 2"/>
              <a:buChar char=""/>
              <a:defRPr/>
            </a:pPr>
            <a:endParaRPr lang="el-GR" dirty="0"/>
          </a:p>
        </p:txBody>
      </p:sp>
      <p:sp>
        <p:nvSpPr>
          <p:cNvPr id="18329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4528E395-A932-488B-A154-400BFEA1BB1A}" type="slidenum">
              <a:rPr lang="el-GR"/>
              <a:pPr>
                <a:defRPr/>
              </a:pPr>
              <a:t>165</a:t>
            </a:fld>
            <a:endParaRPr lang="el-GR"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1 - Τίτλος"/>
          <p:cNvSpPr>
            <a:spLocks noGrp="1"/>
          </p:cNvSpPr>
          <p:nvPr>
            <p:ph type="title"/>
          </p:nvPr>
        </p:nvSpPr>
        <p:spPr/>
        <p:txBody>
          <a:bodyPr/>
          <a:lstStyle/>
          <a:p>
            <a:r>
              <a:rPr lang="el-GR" smtClean="0">
                <a:solidFill>
                  <a:srgbClr val="164C6C"/>
                </a:solidFill>
              </a:rPr>
              <a:t>Δικτύωση μέσω ενδιάμεσης συσκευής</a:t>
            </a:r>
          </a:p>
        </p:txBody>
      </p:sp>
      <p:sp>
        <p:nvSpPr>
          <p:cNvPr id="184322"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84323" name="3 - Εικόνα"/>
          <p:cNvPicPr>
            <a:picLocks noChangeAspect="1" noChangeArrowheads="1"/>
          </p:cNvPicPr>
          <p:nvPr/>
        </p:nvPicPr>
        <p:blipFill>
          <a:blip r:embed="rId2" cstate="print"/>
          <a:srcRect l="22084" t="27222" r="25833" b="27501"/>
          <a:stretch>
            <a:fillRect/>
          </a:stretch>
        </p:blipFill>
        <p:spPr bwMode="auto">
          <a:xfrm>
            <a:off x="428625" y="1214438"/>
            <a:ext cx="8143875" cy="4929187"/>
          </a:xfrm>
          <a:prstGeom prst="rect">
            <a:avLst/>
          </a:prstGeom>
          <a:noFill/>
          <a:ln w="9525">
            <a:noFill/>
            <a:miter lim="800000"/>
            <a:headEnd/>
            <a:tailEnd/>
          </a:ln>
        </p:spPr>
      </p:pic>
      <p:sp>
        <p:nvSpPr>
          <p:cNvPr id="18432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A0744CE2-56B9-49EE-BE77-268559DDDAE3}" type="slidenum">
              <a:rPr lang="el-GR"/>
              <a:pPr>
                <a:defRPr/>
              </a:pPr>
              <a:t>166</a:t>
            </a:fld>
            <a:endParaRPr lang="el-GR"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1 - Τίτλος"/>
          <p:cNvSpPr>
            <a:spLocks noGrp="1"/>
          </p:cNvSpPr>
          <p:nvPr>
            <p:ph type="title"/>
          </p:nvPr>
        </p:nvSpPr>
        <p:spPr/>
        <p:txBody>
          <a:bodyPr/>
          <a:lstStyle/>
          <a:p>
            <a:r>
              <a:rPr lang="el-GR" smtClean="0">
                <a:solidFill>
                  <a:srgbClr val="164C6C"/>
                </a:solidFill>
              </a:rPr>
              <a:t>Ανατομία ενός δικτύου Υπολογιστών</a:t>
            </a:r>
          </a:p>
        </p:txBody>
      </p:sp>
      <p:sp>
        <p:nvSpPr>
          <p:cNvPr id="185346" name="2 - Θέση περιεχομένου"/>
          <p:cNvSpPr>
            <a:spLocks noGrp="1"/>
          </p:cNvSpPr>
          <p:nvPr>
            <p:ph sz="quarter" idx="1"/>
          </p:nvPr>
        </p:nvSpPr>
        <p:spPr>
          <a:xfrm>
            <a:off x="301625" y="1527175"/>
            <a:ext cx="8504238" cy="4572000"/>
          </a:xfrm>
        </p:spPr>
        <p:txBody>
          <a:bodyPr/>
          <a:lstStyle/>
          <a:p>
            <a:r>
              <a:rPr lang="el-GR" smtClean="0"/>
              <a:t>Ένα δίκτυο αποτελείται από το αντίστοιχο </a:t>
            </a:r>
            <a:r>
              <a:rPr lang="en-US" smtClean="0"/>
              <a:t>Hardware</a:t>
            </a:r>
            <a:r>
              <a:rPr lang="el-GR" smtClean="0"/>
              <a:t> και </a:t>
            </a:r>
            <a:r>
              <a:rPr lang="en-US" smtClean="0"/>
              <a:t>Software</a:t>
            </a:r>
            <a:r>
              <a:rPr lang="el-GR" smtClean="0"/>
              <a:t>, όπως και ένας υπολογιστής </a:t>
            </a:r>
          </a:p>
          <a:p>
            <a:r>
              <a:rPr lang="el-GR" smtClean="0"/>
              <a:t>Το </a:t>
            </a:r>
            <a:r>
              <a:rPr lang="en-US" smtClean="0"/>
              <a:t>Hardware</a:t>
            </a:r>
            <a:r>
              <a:rPr lang="el-GR" smtClean="0"/>
              <a:t> αναφέρεται στα εξαρτήματα που χρειάζονται για τη δικτύωση</a:t>
            </a:r>
          </a:p>
          <a:p>
            <a:r>
              <a:rPr lang="el-GR" smtClean="0"/>
              <a:t>Το </a:t>
            </a:r>
            <a:r>
              <a:rPr lang="en-US" smtClean="0"/>
              <a:t>Software</a:t>
            </a:r>
            <a:r>
              <a:rPr lang="el-GR" smtClean="0"/>
              <a:t> στα αντίστοιχα πρωτόκολλα επικοινωνίας μεταξύ των διασυνδεδεμένων υπολογιστών. </a:t>
            </a:r>
          </a:p>
          <a:p>
            <a:endParaRPr lang="el-GR" smtClean="0"/>
          </a:p>
        </p:txBody>
      </p:sp>
      <p:sp>
        <p:nvSpPr>
          <p:cNvPr id="18534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0A493525-DF9D-4F6E-A295-7AAC148EEC34}" type="slidenum">
              <a:rPr lang="el-GR"/>
              <a:pPr>
                <a:defRPr/>
              </a:pPr>
              <a:t>167</a:t>
            </a:fld>
            <a:endParaRPr lang="el-GR"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1 - Τίτλος"/>
          <p:cNvSpPr>
            <a:spLocks noGrp="1"/>
          </p:cNvSpPr>
          <p:nvPr>
            <p:ph type="title"/>
          </p:nvPr>
        </p:nvSpPr>
        <p:spPr/>
        <p:txBody>
          <a:bodyPr/>
          <a:lstStyle/>
          <a:p>
            <a:r>
              <a:rPr lang="el-GR" i="1" smtClean="0">
                <a:solidFill>
                  <a:srgbClr val="164C6C"/>
                </a:solidFill>
              </a:rPr>
              <a:t>Δικτυακό </a:t>
            </a:r>
            <a:r>
              <a:rPr lang="en-US" i="1" smtClean="0">
                <a:solidFill>
                  <a:srgbClr val="164C6C"/>
                </a:solidFill>
              </a:rPr>
              <a:t>Hardware</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Το </a:t>
            </a:r>
            <a:r>
              <a:rPr lang="en-US" dirty="0" smtClean="0"/>
              <a:t>Hardware</a:t>
            </a:r>
            <a:r>
              <a:rPr lang="el-GR" dirty="0" smtClean="0"/>
              <a:t> ενός δικτύου περιλαμβάνει :</a:t>
            </a:r>
          </a:p>
          <a:p>
            <a:pPr marL="548640" lvl="1" indent="-274320" fontAlgn="auto">
              <a:spcAft>
                <a:spcPts val="0"/>
              </a:spcAft>
              <a:buFont typeface="Wingdings"/>
              <a:buChar char=""/>
              <a:defRPr/>
            </a:pPr>
            <a:r>
              <a:rPr lang="el-GR" dirty="0" smtClean="0"/>
              <a:t>Κάρτες δικτύου ή Ν</a:t>
            </a:r>
            <a:r>
              <a:rPr lang="en-US" dirty="0" smtClean="0"/>
              <a:t>etwork Interface Cards. </a:t>
            </a:r>
            <a:endParaRPr lang="el-GR" dirty="0" smtClean="0"/>
          </a:p>
          <a:p>
            <a:pPr marL="822960" lvl="2" fontAlgn="auto">
              <a:spcAft>
                <a:spcPts val="0"/>
              </a:spcAft>
              <a:buClr>
                <a:schemeClr val="accent3"/>
              </a:buClr>
              <a:buFont typeface="Wingdings 2"/>
              <a:buChar char=""/>
              <a:defRPr/>
            </a:pPr>
            <a:r>
              <a:rPr lang="el-GR" dirty="0" smtClean="0"/>
              <a:t>Αποτελούν τη διεπαφή επικοινωνίας μεταξύ δικτύου και Η/Υ. </a:t>
            </a:r>
          </a:p>
          <a:p>
            <a:pPr marL="822960" lvl="2" fontAlgn="auto">
              <a:spcAft>
                <a:spcPts val="0"/>
              </a:spcAft>
              <a:buClr>
                <a:schemeClr val="accent3"/>
              </a:buClr>
              <a:buFont typeface="Wingdings 2"/>
              <a:buChar char=""/>
              <a:defRPr/>
            </a:pPr>
            <a:r>
              <a:rPr lang="el-GR" dirty="0" smtClean="0"/>
              <a:t>Μέσω αυτής ψηφιακά σήματα από το δίκτυο εισέρχονται στον Η/Υ για επεξεργασία και αντίστροφα.</a:t>
            </a:r>
          </a:p>
          <a:p>
            <a:pPr marL="548640" lvl="1" indent="-274320" fontAlgn="auto">
              <a:spcAft>
                <a:spcPts val="0"/>
              </a:spcAft>
              <a:buFont typeface="Wingdings"/>
              <a:buChar char=""/>
              <a:defRPr/>
            </a:pPr>
            <a:r>
              <a:rPr lang="el-GR" dirty="0" smtClean="0"/>
              <a:t>Καλώδια δικτύου. </a:t>
            </a:r>
          </a:p>
          <a:p>
            <a:pPr marL="822960" lvl="2" fontAlgn="auto">
              <a:spcAft>
                <a:spcPts val="0"/>
              </a:spcAft>
              <a:buClr>
                <a:schemeClr val="accent3"/>
              </a:buClr>
              <a:buFont typeface="Wingdings 2"/>
              <a:buChar char=""/>
              <a:defRPr/>
            </a:pPr>
            <a:r>
              <a:rPr lang="el-GR" dirty="0" smtClean="0"/>
              <a:t>Αποτελούν το μέσο για τη ροή της πληροφορίας μεταξύ των διασυνδεδεμένων υπολογιστών. </a:t>
            </a:r>
          </a:p>
          <a:p>
            <a:pPr marL="822960" lvl="2" fontAlgn="auto">
              <a:spcAft>
                <a:spcPts val="0"/>
              </a:spcAft>
              <a:buClr>
                <a:schemeClr val="accent3"/>
              </a:buClr>
              <a:buFont typeface="Wingdings 2"/>
              <a:buChar char=""/>
              <a:defRPr/>
            </a:pPr>
            <a:r>
              <a:rPr lang="el-GR" dirty="0" smtClean="0"/>
              <a:t>Η πληροφορία εντός τους ρέει υπό τη μορφή ηλεκτρικών παλμών.</a:t>
            </a:r>
          </a:p>
          <a:p>
            <a:pPr marL="548640" lvl="1" indent="-274320" fontAlgn="auto">
              <a:spcAft>
                <a:spcPts val="0"/>
              </a:spcAft>
              <a:buFont typeface="Wingdings"/>
              <a:buChar char=""/>
              <a:defRPr/>
            </a:pPr>
            <a:r>
              <a:rPr lang="el-GR" dirty="0" smtClean="0"/>
              <a:t>Ενδιάμεσες συσκευές δικτύωσης </a:t>
            </a:r>
          </a:p>
          <a:p>
            <a:pPr marL="822960" lvl="2" fontAlgn="auto">
              <a:spcAft>
                <a:spcPts val="0"/>
              </a:spcAft>
              <a:buClr>
                <a:schemeClr val="accent3"/>
              </a:buClr>
              <a:buFont typeface="Wingdings 2"/>
              <a:buChar char=""/>
              <a:defRPr/>
            </a:pPr>
            <a:r>
              <a:rPr lang="en-US" dirty="0" smtClean="0"/>
              <a:t>hubs</a:t>
            </a:r>
            <a:r>
              <a:rPr lang="el-GR" dirty="0" smtClean="0"/>
              <a:t>, </a:t>
            </a:r>
          </a:p>
          <a:p>
            <a:pPr marL="822960" lvl="2" fontAlgn="auto">
              <a:spcAft>
                <a:spcPts val="0"/>
              </a:spcAft>
              <a:buClr>
                <a:schemeClr val="accent3"/>
              </a:buClr>
              <a:buFont typeface="Wingdings 2"/>
              <a:buChar char=""/>
              <a:defRPr/>
            </a:pPr>
            <a:r>
              <a:rPr lang="en-US" dirty="0" smtClean="0"/>
              <a:t>switches</a:t>
            </a:r>
            <a:r>
              <a:rPr lang="el-GR" dirty="0" smtClean="0"/>
              <a:t>, </a:t>
            </a:r>
          </a:p>
          <a:p>
            <a:pPr marL="822960" lvl="2" fontAlgn="auto">
              <a:spcAft>
                <a:spcPts val="0"/>
              </a:spcAft>
              <a:buClr>
                <a:schemeClr val="accent3"/>
              </a:buClr>
              <a:buFont typeface="Wingdings 2"/>
              <a:buChar char=""/>
              <a:defRPr/>
            </a:pPr>
            <a:r>
              <a:rPr lang="en-US" dirty="0" smtClean="0"/>
              <a:t>Routers</a:t>
            </a:r>
            <a:endParaRPr lang="el-GR" dirty="0" smtClean="0"/>
          </a:p>
          <a:p>
            <a:pPr marL="548640" lvl="1" indent="-274320" fontAlgn="auto">
              <a:spcAft>
                <a:spcPts val="0"/>
              </a:spcAft>
              <a:buFont typeface="Wingdings"/>
              <a:buChar char=""/>
              <a:defRPr/>
            </a:pPr>
            <a:r>
              <a:rPr lang="en-US" dirty="0" smtClean="0"/>
              <a:t>Modems</a:t>
            </a:r>
            <a:endParaRPr lang="el-GR" dirty="0" smtClean="0"/>
          </a:p>
          <a:p>
            <a:pPr marL="822960" lvl="2" fontAlgn="auto">
              <a:spcAft>
                <a:spcPts val="0"/>
              </a:spcAft>
              <a:buClr>
                <a:schemeClr val="accent3"/>
              </a:buClr>
              <a:buFont typeface="Wingdings 2"/>
              <a:buChar char=""/>
              <a:defRPr/>
            </a:pPr>
            <a:r>
              <a:rPr lang="el-GR" dirty="0" smtClean="0"/>
              <a:t>εξασφαλίζουν σύνδεση με ένα δίκτυο μέσω τηλεφωνικών γραμμών</a:t>
            </a:r>
            <a:r>
              <a:rPr lang="en-US" dirty="0" smtClean="0"/>
              <a:t>.</a:t>
            </a:r>
            <a:endParaRPr lang="el-GR" dirty="0" smtClean="0"/>
          </a:p>
          <a:p>
            <a:pPr marL="274320" indent="-274320" fontAlgn="auto">
              <a:spcAft>
                <a:spcPts val="0"/>
              </a:spcAft>
              <a:buFont typeface="Wingdings 2"/>
              <a:buChar char=""/>
              <a:defRPr/>
            </a:pPr>
            <a:endParaRPr lang="el-GR" dirty="0"/>
          </a:p>
        </p:txBody>
      </p:sp>
      <p:sp>
        <p:nvSpPr>
          <p:cNvPr id="18637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4201AC08-ACAE-4876-BE8A-F4287157E77E}" type="slidenum">
              <a:rPr lang="el-GR"/>
              <a:pPr>
                <a:defRPr/>
              </a:pPr>
              <a:t>168</a:t>
            </a:fld>
            <a:endParaRPr lang="el-GR"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1 - Τίτλος"/>
          <p:cNvSpPr>
            <a:spLocks noGrp="1"/>
          </p:cNvSpPr>
          <p:nvPr>
            <p:ph type="title"/>
          </p:nvPr>
        </p:nvSpPr>
        <p:spPr/>
        <p:txBody>
          <a:bodyPr/>
          <a:lstStyle/>
          <a:p>
            <a:r>
              <a:rPr lang="el-GR" i="1" smtClean="0">
                <a:solidFill>
                  <a:srgbClr val="164C6C"/>
                </a:solidFill>
              </a:rPr>
              <a:t>Δικτυακό </a:t>
            </a:r>
            <a:r>
              <a:rPr lang="en-US" i="1" smtClean="0">
                <a:solidFill>
                  <a:srgbClr val="164C6C"/>
                </a:solidFill>
              </a:rPr>
              <a:t>Hardware</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Ο επεξεργαστής (</a:t>
            </a:r>
            <a:r>
              <a:rPr lang="en-US" dirty="0" smtClean="0"/>
              <a:t>CPU</a:t>
            </a:r>
            <a:r>
              <a:rPr lang="el-GR" dirty="0" smtClean="0"/>
              <a:t>) και κατ’ επέκταση ολόκληρος ο Η/Υ λειτουργούν με βάση το δυαδικό σύστημα. </a:t>
            </a:r>
            <a:endParaRPr lang="en-US" dirty="0" smtClean="0"/>
          </a:p>
          <a:p>
            <a:pPr marL="548640" lvl="1" indent="-274320" fontAlgn="auto">
              <a:spcAft>
                <a:spcPts val="0"/>
              </a:spcAft>
              <a:buFont typeface="Wingdings"/>
              <a:buChar char=""/>
              <a:defRPr/>
            </a:pPr>
            <a:r>
              <a:rPr lang="el-GR" dirty="0" smtClean="0"/>
              <a:t>καταλαβαίνουν και να επεξεργάζονται μονάχα δύο αριθμούς, το 0 και το 1. </a:t>
            </a:r>
            <a:endParaRPr lang="en-US" dirty="0" smtClean="0"/>
          </a:p>
          <a:p>
            <a:pPr marL="274320" indent="-274320" fontAlgn="auto">
              <a:spcAft>
                <a:spcPts val="0"/>
              </a:spcAft>
              <a:buFont typeface="Wingdings 2"/>
              <a:buChar char=""/>
              <a:defRPr/>
            </a:pPr>
            <a:r>
              <a:rPr lang="el-GR" dirty="0" smtClean="0"/>
              <a:t>Τα σήματα χωρίζονται στα εξής σήματα </a:t>
            </a:r>
          </a:p>
          <a:p>
            <a:pPr marL="548640" lvl="1" indent="-274320" fontAlgn="auto">
              <a:spcAft>
                <a:spcPts val="0"/>
              </a:spcAft>
              <a:buFont typeface="Wingdings"/>
              <a:buChar char=""/>
              <a:defRPr/>
            </a:pPr>
            <a:r>
              <a:rPr lang="el-GR" dirty="0" smtClean="0"/>
              <a:t>αναλογικά </a:t>
            </a:r>
          </a:p>
          <a:p>
            <a:pPr marL="822960" lvl="2" fontAlgn="auto">
              <a:spcAft>
                <a:spcPts val="0"/>
              </a:spcAft>
              <a:buClr>
                <a:schemeClr val="accent3"/>
              </a:buClr>
              <a:buFont typeface="Wingdings 2"/>
              <a:buChar char=""/>
              <a:defRPr/>
            </a:pPr>
            <a:r>
              <a:rPr lang="el-GR" dirty="0" smtClean="0"/>
              <a:t>είναι μια ηλεκτρική τάση η οποία μεταβάλλεται χρονικά, συνήθως με ομαλό και συνεχή τρόπο</a:t>
            </a:r>
          </a:p>
          <a:p>
            <a:pPr marL="548640" lvl="1" indent="-274320" fontAlgn="auto">
              <a:spcAft>
                <a:spcPts val="0"/>
              </a:spcAft>
              <a:buFont typeface="Wingdings"/>
              <a:buChar char=""/>
              <a:defRPr/>
            </a:pPr>
            <a:r>
              <a:rPr lang="el-GR" dirty="0" smtClean="0"/>
              <a:t>Ψηφιακά</a:t>
            </a:r>
          </a:p>
          <a:p>
            <a:pPr marL="822960" lvl="2" fontAlgn="auto">
              <a:spcAft>
                <a:spcPts val="0"/>
              </a:spcAft>
              <a:buClr>
                <a:schemeClr val="accent3"/>
              </a:buClr>
              <a:buFont typeface="Wingdings 2"/>
              <a:buChar char=""/>
              <a:defRPr/>
            </a:pPr>
            <a:r>
              <a:rPr lang="el-GR" dirty="0" smtClean="0"/>
              <a:t>είναι μια σειρά από τιμές τάσης οι οποίες επιλέγονται από ένα προκαθορισμένο σύνολο, στο οποίο η τάση μπορεί να έχει τις τιμές +5 ή -5 Volt. </a:t>
            </a:r>
            <a:endParaRPr lang="el-GR" dirty="0"/>
          </a:p>
        </p:txBody>
      </p:sp>
      <p:sp>
        <p:nvSpPr>
          <p:cNvPr id="18739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2A5017FD-F9BE-435C-AC5D-947D2EC804F5}" type="slidenum">
              <a:rPr lang="el-GR"/>
              <a:pPr>
                <a:defRPr/>
              </a:pPr>
              <a:t>169</a:t>
            </a:fld>
            <a:endParaRPr lang="el-G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188640"/>
            <a:ext cx="8534400" cy="968152"/>
          </a:xfrm>
        </p:spPr>
        <p:txBody>
          <a:bodyPr>
            <a:normAutofit fontScale="90000"/>
          </a:bodyPr>
          <a:lstStyle/>
          <a:p>
            <a:r>
              <a:rPr lang="el-GR" b="1" dirty="0" smtClean="0"/>
              <a:t>Γενικά Χαρακτηριστικά Επιλογής μίας Οθόνης (2/4)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17</a:t>
            </a:fld>
            <a:endParaRPr lang="el-GR"/>
          </a:p>
        </p:txBody>
      </p:sp>
      <p:sp>
        <p:nvSpPr>
          <p:cNvPr id="5" name="4 - Θέση περιεχομένου"/>
          <p:cNvSpPr>
            <a:spLocks noGrp="1"/>
          </p:cNvSpPr>
          <p:nvPr>
            <p:ph sz="quarter" idx="1"/>
          </p:nvPr>
        </p:nvSpPr>
        <p:spPr/>
        <p:txBody>
          <a:bodyPr>
            <a:normAutofit/>
          </a:bodyPr>
          <a:lstStyle/>
          <a:p>
            <a:r>
              <a:rPr lang="el-GR" dirty="0" smtClean="0"/>
              <a:t>… </a:t>
            </a:r>
          </a:p>
          <a:p>
            <a:pPr lvl="1"/>
            <a:r>
              <a:rPr lang="el-GR" b="1" dirty="0" smtClean="0"/>
              <a:t>η απόσταση των κουκκίδων</a:t>
            </a:r>
          </a:p>
          <a:p>
            <a:pPr lvl="2"/>
            <a:r>
              <a:rPr lang="el-GR" dirty="0" smtClean="0"/>
              <a:t>ελέγχουν την απεικόνιση των χρωμάτων περιγράφει την απόσταση μεταξύ των </a:t>
            </a:r>
            <a:r>
              <a:rPr lang="en-US" dirty="0" smtClean="0"/>
              <a:t>pixels</a:t>
            </a:r>
            <a:endParaRPr lang="el-GR" dirty="0" smtClean="0"/>
          </a:p>
          <a:p>
            <a:pPr lvl="2"/>
            <a:r>
              <a:rPr lang="el-GR" dirty="0" smtClean="0"/>
              <a:t>Γενικά, όσο μικρότερη είναι αυτή η απόσταση τόσο καθαρότερη εικόνα επιτυγχάνεται, αφού έχουμε περισσότερα </a:t>
            </a:r>
            <a:r>
              <a:rPr lang="en-US" dirty="0" smtClean="0"/>
              <a:t>pixels</a:t>
            </a:r>
            <a:r>
              <a:rPr lang="el-GR" dirty="0" smtClean="0"/>
              <a:t> σε μία περιοχή</a:t>
            </a:r>
          </a:p>
          <a:p>
            <a:pPr lvl="2"/>
            <a:r>
              <a:rPr lang="el-GR" dirty="0" smtClean="0"/>
              <a:t>Οι τιμές της απόστασης των κουκκίδων κυμαίνονται από 0,24</a:t>
            </a:r>
            <a:r>
              <a:rPr lang="en-US" dirty="0" smtClean="0"/>
              <a:t>mm</a:t>
            </a:r>
            <a:r>
              <a:rPr lang="el-GR" dirty="0" smtClean="0"/>
              <a:t> - 0,31</a:t>
            </a:r>
            <a:r>
              <a:rPr lang="en-US" dirty="0" smtClean="0"/>
              <a:t>mm</a:t>
            </a:r>
            <a:endParaRPr lang="el-GR" dirty="0" smtClean="0"/>
          </a:p>
          <a:p>
            <a:pPr lvl="1"/>
            <a:r>
              <a:rPr lang="el-GR" b="1" dirty="0" smtClean="0"/>
              <a:t>η συμβατότητα με τα πρότυπα χαμηλής ακτινοβολίας </a:t>
            </a:r>
          </a:p>
          <a:p>
            <a:pPr lvl="2"/>
            <a:r>
              <a:rPr lang="el-GR" dirty="0" smtClean="0"/>
              <a:t>αφορά τη συμβατότητα της οθόνης με κάποιο ή κάποια από τα πρότυπα αυτά, όπως είναι τα </a:t>
            </a:r>
            <a:r>
              <a:rPr lang="en-US" dirty="0" smtClean="0"/>
              <a:t>MPRII</a:t>
            </a:r>
            <a:r>
              <a:rPr lang="el-GR" dirty="0" smtClean="0"/>
              <a:t>, </a:t>
            </a:r>
            <a:r>
              <a:rPr lang="en-US" dirty="0" smtClean="0"/>
              <a:t>TCO</a:t>
            </a:r>
            <a:r>
              <a:rPr lang="el-GR" dirty="0" smtClean="0"/>
              <a:t> 92/95/99 και </a:t>
            </a:r>
            <a:r>
              <a:rPr lang="en-US" dirty="0" smtClean="0"/>
              <a:t>ELF</a:t>
            </a:r>
            <a:r>
              <a:rPr lang="el-GR" dirty="0" smtClean="0"/>
              <a:t>&amp;</a:t>
            </a:r>
            <a:r>
              <a:rPr lang="en-US" dirty="0" smtClean="0"/>
              <a:t>VLF</a:t>
            </a:r>
            <a:endParaRPr lang="el-GR" b="1" dirty="0" smtClean="0"/>
          </a:p>
          <a:p>
            <a:pPr lvl="1"/>
            <a:endParaRPr lang="el-GR" b="1" dirty="0" smtClean="0"/>
          </a:p>
          <a:p>
            <a:endParaRPr lang="el-G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1 - Τίτλος"/>
          <p:cNvSpPr>
            <a:spLocks noGrp="1"/>
          </p:cNvSpPr>
          <p:nvPr>
            <p:ph type="title"/>
          </p:nvPr>
        </p:nvSpPr>
        <p:spPr/>
        <p:txBody>
          <a:bodyPr/>
          <a:lstStyle/>
          <a:p>
            <a:r>
              <a:rPr lang="el-GR" smtClean="0">
                <a:solidFill>
                  <a:srgbClr val="164C6C"/>
                </a:solidFill>
              </a:rPr>
              <a:t>Αναλογικό σήμα</a:t>
            </a:r>
          </a:p>
        </p:txBody>
      </p:sp>
      <p:sp>
        <p:nvSpPr>
          <p:cNvPr id="188418"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88419" name="4 - Εικόνα"/>
          <p:cNvPicPr>
            <a:picLocks noChangeAspect="1" noChangeArrowheads="1"/>
          </p:cNvPicPr>
          <p:nvPr/>
        </p:nvPicPr>
        <p:blipFill>
          <a:blip r:embed="rId3" cstate="print"/>
          <a:srcRect/>
          <a:stretch>
            <a:fillRect/>
          </a:stretch>
        </p:blipFill>
        <p:spPr bwMode="auto">
          <a:xfrm>
            <a:off x="214313" y="1357313"/>
            <a:ext cx="8572500" cy="4786312"/>
          </a:xfrm>
          <a:prstGeom prst="rect">
            <a:avLst/>
          </a:prstGeom>
          <a:noFill/>
          <a:ln w="9525">
            <a:noFill/>
            <a:miter lim="800000"/>
            <a:headEnd/>
            <a:tailEnd/>
          </a:ln>
        </p:spPr>
      </p:pic>
      <p:sp>
        <p:nvSpPr>
          <p:cNvPr id="188420" name="5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7" name="6 - Θέση αριθμού διαφάνειας"/>
          <p:cNvSpPr>
            <a:spLocks noGrp="1"/>
          </p:cNvSpPr>
          <p:nvPr>
            <p:ph type="sldNum" sz="quarter" idx="12"/>
          </p:nvPr>
        </p:nvSpPr>
        <p:spPr/>
        <p:txBody>
          <a:bodyPr/>
          <a:lstStyle/>
          <a:p>
            <a:pPr>
              <a:defRPr/>
            </a:pPr>
            <a:fld id="{0534ECD4-85EB-4F03-8AFF-36D0D7D0F349}" type="slidenum">
              <a:rPr lang="el-GR"/>
              <a:pPr>
                <a:defRPr/>
              </a:pPr>
              <a:t>170</a:t>
            </a:fld>
            <a:endParaRPr lang="el-GR"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1 - Τίτλος"/>
          <p:cNvSpPr>
            <a:spLocks noGrp="1"/>
          </p:cNvSpPr>
          <p:nvPr>
            <p:ph type="title"/>
          </p:nvPr>
        </p:nvSpPr>
        <p:spPr/>
        <p:txBody>
          <a:bodyPr/>
          <a:lstStyle/>
          <a:p>
            <a:r>
              <a:rPr lang="el-GR" smtClean="0">
                <a:solidFill>
                  <a:srgbClr val="164C6C"/>
                </a:solidFill>
              </a:rPr>
              <a:t>Ψηφιακό σήμα</a:t>
            </a:r>
          </a:p>
        </p:txBody>
      </p:sp>
      <p:sp>
        <p:nvSpPr>
          <p:cNvPr id="190466"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90467" name="3 - Εικόνα"/>
          <p:cNvPicPr>
            <a:picLocks noChangeAspect="1" noChangeArrowheads="1"/>
          </p:cNvPicPr>
          <p:nvPr/>
        </p:nvPicPr>
        <p:blipFill>
          <a:blip r:embed="rId2" cstate="print"/>
          <a:srcRect/>
          <a:stretch>
            <a:fillRect/>
          </a:stretch>
        </p:blipFill>
        <p:spPr bwMode="auto">
          <a:xfrm>
            <a:off x="357188" y="1500188"/>
            <a:ext cx="8572500" cy="4786312"/>
          </a:xfrm>
          <a:prstGeom prst="rect">
            <a:avLst/>
          </a:prstGeom>
          <a:noFill/>
          <a:ln w="9525">
            <a:noFill/>
            <a:miter lim="800000"/>
            <a:headEnd/>
            <a:tailEnd/>
          </a:ln>
        </p:spPr>
      </p:pic>
      <p:sp>
        <p:nvSpPr>
          <p:cNvPr id="190468"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9012CEE5-9149-45EC-9EF4-5346664F43DE}" type="slidenum">
              <a:rPr lang="el-GR"/>
              <a:pPr>
                <a:defRPr/>
              </a:pPr>
              <a:t>171</a:t>
            </a:fld>
            <a:endParaRPr lang="el-GR"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1 - Τίτλος"/>
          <p:cNvSpPr>
            <a:spLocks noGrp="1"/>
          </p:cNvSpPr>
          <p:nvPr>
            <p:ph type="title"/>
          </p:nvPr>
        </p:nvSpPr>
        <p:spPr/>
        <p:txBody>
          <a:bodyPr/>
          <a:lstStyle/>
          <a:p>
            <a:r>
              <a:rPr lang="el-GR" i="1" smtClean="0">
                <a:solidFill>
                  <a:srgbClr val="164C6C"/>
                </a:solidFill>
              </a:rPr>
              <a:t>Δικτυακό </a:t>
            </a:r>
            <a:r>
              <a:rPr lang="en-US" i="1" smtClean="0">
                <a:solidFill>
                  <a:srgbClr val="164C6C"/>
                </a:solidFill>
              </a:rPr>
              <a:t>Hardware</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Όλες οι ηλεκτρονικές μηχανές λειτουργούν μέσω ηλεκτρισμού, και πιο συγκεκριμένα μέσω ηλεκτρικών παλμών. </a:t>
            </a:r>
          </a:p>
          <a:p>
            <a:pPr marL="274320" indent="-274320" fontAlgn="auto">
              <a:spcAft>
                <a:spcPts val="0"/>
              </a:spcAft>
              <a:buFont typeface="Wingdings 2"/>
              <a:buChar char=""/>
              <a:defRPr/>
            </a:pPr>
            <a:r>
              <a:rPr lang="el-GR" dirty="0" smtClean="0"/>
              <a:t>Για την απλούστευση  της κατασκευής τους,  χρησιμοποιούμε  το  δυαδικό σύστημα.</a:t>
            </a:r>
          </a:p>
          <a:p>
            <a:pPr marL="548640" lvl="1" indent="-274320" fontAlgn="auto">
              <a:spcAft>
                <a:spcPts val="0"/>
              </a:spcAft>
              <a:buFont typeface="Wingdings"/>
              <a:buChar char=""/>
              <a:defRPr/>
            </a:pPr>
            <a:r>
              <a:rPr lang="el-GR" dirty="0" smtClean="0"/>
              <a:t>διάκριση μεταξύ δύο μόλις αριθμών, του 0 και του 1. </a:t>
            </a:r>
          </a:p>
          <a:p>
            <a:pPr marL="274320" indent="-274320" fontAlgn="auto">
              <a:spcAft>
                <a:spcPts val="0"/>
              </a:spcAft>
              <a:buFont typeface="Wingdings 2"/>
              <a:buChar char=""/>
              <a:defRPr/>
            </a:pPr>
            <a:r>
              <a:rPr lang="el-GR" u="sng" dirty="0" smtClean="0"/>
              <a:t>Σύμβαση</a:t>
            </a:r>
            <a:r>
              <a:rPr lang="el-GR" dirty="0" smtClean="0"/>
              <a:t>:  Ονομάζω ως 0 την ανυπαρξία σήματος στην είσοδο και ως 1 την ύπαρξη. </a:t>
            </a:r>
          </a:p>
          <a:p>
            <a:pPr marL="274320" indent="-274320" fontAlgn="auto">
              <a:spcAft>
                <a:spcPts val="0"/>
              </a:spcAft>
              <a:buFont typeface="Wingdings 2"/>
              <a:buChar char=""/>
              <a:defRPr/>
            </a:pPr>
            <a:r>
              <a:rPr lang="el-GR" dirty="0" smtClean="0"/>
              <a:t>Με βάση τους χτύπους του ρολογιού στον επεξεργαστή της ηλεκτρονικής μου συσκευής, παρακολουθώ την είσοδο στο σύστημά μου και για κάθε χτύπο του ρολογιού ονομάζω ως</a:t>
            </a:r>
          </a:p>
          <a:p>
            <a:pPr marL="548640" lvl="1" indent="-274320" fontAlgn="auto">
              <a:spcAft>
                <a:spcPts val="0"/>
              </a:spcAft>
              <a:buFont typeface="Wingdings"/>
              <a:buChar char=""/>
              <a:defRPr/>
            </a:pPr>
            <a:r>
              <a:rPr lang="el-GR" dirty="0" smtClean="0"/>
              <a:t> 1 κάθε ηλεκτρικό παλμό που υπερβαίνει μια συγκεκριμένη στάθμη τάσης (συνήθως χρησιμοποιείται ως κατώφλι η τιμή των 2,5 </a:t>
            </a:r>
            <a:r>
              <a:rPr lang="en-US" dirty="0" smtClean="0"/>
              <a:t>Volts</a:t>
            </a:r>
            <a:r>
              <a:rPr lang="el-GR" dirty="0" smtClean="0"/>
              <a:t>)</a:t>
            </a:r>
          </a:p>
          <a:p>
            <a:pPr marL="548640" lvl="1" indent="-274320" fontAlgn="auto">
              <a:spcAft>
                <a:spcPts val="0"/>
              </a:spcAft>
              <a:buFont typeface="Wingdings"/>
              <a:buChar char=""/>
              <a:defRPr/>
            </a:pPr>
            <a:r>
              <a:rPr lang="el-GR" dirty="0" smtClean="0"/>
              <a:t>0 τους υπόλοιπους</a:t>
            </a:r>
            <a:endParaRPr lang="el-GR" dirty="0"/>
          </a:p>
        </p:txBody>
      </p:sp>
      <p:sp>
        <p:nvSpPr>
          <p:cNvPr id="19149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12118FA-81F1-4618-97E7-8B87C3C88BB6}" type="slidenum">
              <a:rPr lang="el-GR"/>
              <a:pPr>
                <a:defRPr/>
              </a:pPr>
              <a:t>172</a:t>
            </a:fld>
            <a:endParaRPr lang="el-GR"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Μετατροπή ψηφιακού αριθμού σε ηλεκτρική κυματομορφή</a:t>
            </a:r>
            <a:endParaRPr lang="el-GR" dirty="0"/>
          </a:p>
        </p:txBody>
      </p:sp>
      <p:sp>
        <p:nvSpPr>
          <p:cNvPr id="192514"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92515" name="3 - Εικόνα"/>
          <p:cNvPicPr>
            <a:picLocks noChangeAspect="1" noChangeArrowheads="1"/>
          </p:cNvPicPr>
          <p:nvPr/>
        </p:nvPicPr>
        <p:blipFill>
          <a:blip r:embed="rId2" cstate="print"/>
          <a:srcRect l="9346" t="69949" r="3271" b="3421"/>
          <a:stretch>
            <a:fillRect/>
          </a:stretch>
        </p:blipFill>
        <p:spPr bwMode="auto">
          <a:xfrm>
            <a:off x="214313" y="1785938"/>
            <a:ext cx="8929687" cy="4286250"/>
          </a:xfrm>
          <a:prstGeom prst="rect">
            <a:avLst/>
          </a:prstGeom>
          <a:noFill/>
          <a:ln w="9525">
            <a:noFill/>
            <a:miter lim="800000"/>
            <a:headEnd/>
            <a:tailEnd/>
          </a:ln>
        </p:spPr>
      </p:pic>
      <p:sp>
        <p:nvSpPr>
          <p:cNvPr id="192516"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5BDA41A1-8263-475F-8A10-2A5DBD95D24C}" type="slidenum">
              <a:rPr lang="el-GR"/>
              <a:pPr>
                <a:defRPr/>
              </a:pPr>
              <a:t>173</a:t>
            </a:fld>
            <a:endParaRPr lang="el-GR"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1 - Τίτλος"/>
          <p:cNvSpPr>
            <a:spLocks noGrp="1"/>
          </p:cNvSpPr>
          <p:nvPr>
            <p:ph type="title"/>
          </p:nvPr>
        </p:nvSpPr>
        <p:spPr/>
        <p:txBody>
          <a:bodyPr/>
          <a:lstStyle/>
          <a:p>
            <a:r>
              <a:rPr lang="el-GR" smtClean="0">
                <a:solidFill>
                  <a:srgbClr val="164C6C"/>
                </a:solidFill>
              </a:rPr>
              <a:t>Ψηφιοποίηση </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dirty="0" smtClean="0"/>
              <a:t>Ένα αναλογικό σήμα μπορεί να μετατραπεί σε ψηφιακό με κατάλληλη επεξεργασία η οποία ονομάζεται</a:t>
            </a:r>
            <a:r>
              <a:rPr lang="el-GR" i="1" dirty="0" smtClean="0"/>
              <a:t> ψηφιοποίηση.</a:t>
            </a:r>
            <a:r>
              <a:rPr lang="el-GR" dirty="0" smtClean="0"/>
              <a:t> </a:t>
            </a:r>
          </a:p>
          <a:p>
            <a:pPr marL="274320" indent="-274320" fontAlgn="auto">
              <a:spcAft>
                <a:spcPts val="0"/>
              </a:spcAft>
              <a:buFont typeface="Wingdings 2"/>
              <a:buChar char=""/>
              <a:defRPr/>
            </a:pPr>
            <a:r>
              <a:rPr lang="el-GR" dirty="0" smtClean="0"/>
              <a:t>Κατά την ψηφιοποίηση λαμβάνονται δείγματα του αναλογικού σήματος και οι τιμές τους (το πλάτος τους δηλαδή) μετατρέπονται σε μια ακολουθία από 0 και 1, μέσω της μετατροπής δεκαδικών σε δυαδικούς αριθμούς. </a:t>
            </a:r>
          </a:p>
          <a:p>
            <a:pPr marL="274320" indent="-274320" fontAlgn="auto">
              <a:spcAft>
                <a:spcPts val="0"/>
              </a:spcAft>
              <a:buFont typeface="Wingdings 2"/>
              <a:buChar char=""/>
              <a:defRPr/>
            </a:pPr>
            <a:r>
              <a:rPr lang="el-GR" dirty="0" smtClean="0"/>
              <a:t>Η ψηφιοποίηση λαμβάνει χώρα σε συσκευές που ονομάζονται αναλογοψηφιακοί μετατροπείς ή ADC (Analog to Digital </a:t>
            </a:r>
            <a:r>
              <a:rPr lang="el-GR" dirty="0" err="1" smtClean="0"/>
              <a:t>Converter</a:t>
            </a:r>
            <a:r>
              <a:rPr lang="en-US" dirty="0" smtClean="0"/>
              <a:t>s</a:t>
            </a:r>
            <a:r>
              <a:rPr lang="el-GR" dirty="0" smtClean="0"/>
              <a:t>). </a:t>
            </a:r>
          </a:p>
          <a:p>
            <a:pPr marL="274320" indent="-274320" fontAlgn="auto">
              <a:spcAft>
                <a:spcPts val="0"/>
              </a:spcAft>
              <a:buFont typeface="Wingdings 2"/>
              <a:buChar char=""/>
              <a:defRPr/>
            </a:pPr>
            <a:r>
              <a:rPr lang="el-GR" dirty="0" smtClean="0"/>
              <a:t>Για τη μετατροπή ψηφιακού σήματος σε αναλογικό εφαρμόζεται η αντίστροφη διαδικασία, η οποία λαμβάνει χώρα στους λεγόμενους ψηφιακοαναλογικούς μετατροπείς ή DAC (Digital to Analog Converter</a:t>
            </a:r>
            <a:r>
              <a:rPr lang="en-US" dirty="0" smtClean="0"/>
              <a:t>s</a:t>
            </a:r>
            <a:r>
              <a:rPr lang="el-GR" dirty="0" smtClean="0"/>
              <a:t>).</a:t>
            </a:r>
            <a:endParaRPr lang="el-GR" dirty="0"/>
          </a:p>
        </p:txBody>
      </p:sp>
      <p:sp>
        <p:nvSpPr>
          <p:cNvPr id="19353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A9F9780-A757-4892-B3A1-3AE12A27F928}" type="slidenum">
              <a:rPr lang="el-GR"/>
              <a:pPr>
                <a:defRPr/>
              </a:pPr>
              <a:t>174</a:t>
            </a:fld>
            <a:endParaRPr lang="el-GR"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Μετατροπή αναλογικού σήματος σε ψηφιακό</a:t>
            </a:r>
            <a:endParaRPr lang="el-GR" dirty="0"/>
          </a:p>
        </p:txBody>
      </p:sp>
      <p:sp>
        <p:nvSpPr>
          <p:cNvPr id="194562"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94563" name="3 - Εικόνα"/>
          <p:cNvPicPr>
            <a:picLocks noChangeAspect="1" noChangeArrowheads="1"/>
          </p:cNvPicPr>
          <p:nvPr/>
        </p:nvPicPr>
        <p:blipFill>
          <a:blip r:embed="rId2" cstate="print"/>
          <a:srcRect l="9346" t="6377" r="3271" b="3421"/>
          <a:stretch>
            <a:fillRect/>
          </a:stretch>
        </p:blipFill>
        <p:spPr bwMode="auto">
          <a:xfrm>
            <a:off x="642938" y="1214438"/>
            <a:ext cx="7715250" cy="4929187"/>
          </a:xfrm>
          <a:prstGeom prst="rect">
            <a:avLst/>
          </a:prstGeom>
          <a:noFill/>
          <a:ln w="9525">
            <a:noFill/>
            <a:miter lim="800000"/>
            <a:headEnd/>
            <a:tailEnd/>
          </a:ln>
        </p:spPr>
      </p:pic>
      <p:sp>
        <p:nvSpPr>
          <p:cNvPr id="19456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CF4A581E-2F7A-4B59-A9F6-B177EEF0872A}" type="slidenum">
              <a:rPr lang="el-GR"/>
              <a:pPr>
                <a:defRPr/>
              </a:pPr>
              <a:t>175</a:t>
            </a:fld>
            <a:endParaRPr lang="el-GR"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1 - Τίτλος"/>
          <p:cNvSpPr>
            <a:spLocks noGrp="1"/>
          </p:cNvSpPr>
          <p:nvPr>
            <p:ph type="title"/>
          </p:nvPr>
        </p:nvSpPr>
        <p:spPr/>
        <p:txBody>
          <a:bodyPr/>
          <a:lstStyle/>
          <a:p>
            <a:r>
              <a:rPr lang="el-GR" smtClean="0">
                <a:solidFill>
                  <a:srgbClr val="164C6C"/>
                </a:solidFill>
              </a:rPr>
              <a:t>Modem</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Τι συμβαίνει όμως στην περίπτωση του διαδικτύου όπου η πρόσβαση για τους περισσότερους οικιακούς συνδρομητές γίνετε μέσω του τηλεφωνικού δικτύου; </a:t>
            </a:r>
          </a:p>
          <a:p>
            <a:pPr marL="274320" indent="-274320" fontAlgn="auto">
              <a:spcAft>
                <a:spcPts val="0"/>
              </a:spcAft>
              <a:buFont typeface="Wingdings 2"/>
              <a:buChar char=""/>
              <a:defRPr/>
            </a:pPr>
            <a:r>
              <a:rPr lang="el-GR" dirty="0" smtClean="0"/>
              <a:t>Με δεδομένο, ότι το τηλεφωνικό δίκτυο είναι σχεδιασμένο για τη μετάδοση αναλογικών σημάτων φωνής, </a:t>
            </a:r>
          </a:p>
          <a:p>
            <a:pPr marL="548640" lvl="1" indent="-274320" fontAlgn="auto">
              <a:spcAft>
                <a:spcPts val="0"/>
              </a:spcAft>
              <a:buFont typeface="Wingdings"/>
              <a:buChar char=""/>
              <a:defRPr/>
            </a:pPr>
            <a:r>
              <a:rPr lang="el-GR" dirty="0" smtClean="0"/>
              <a:t>για τη μετάδοση ψηφιακών δεδομένων από ένα υπολογιστικό σύστημα σε ένα άλλο μέσω του τηλεφωνικού δικτύου απαιτείται πρώτα η κατάλληλη κωδικοποίηση τους ώστε αυτά να μετατραπούν σε αναλογικά. </a:t>
            </a:r>
          </a:p>
          <a:p>
            <a:pPr marL="274320" indent="-274320" fontAlgn="auto">
              <a:spcAft>
                <a:spcPts val="0"/>
              </a:spcAft>
              <a:buFont typeface="Wingdings 2"/>
              <a:buChar char=""/>
              <a:defRPr/>
            </a:pPr>
            <a:r>
              <a:rPr lang="el-GR" dirty="0" smtClean="0"/>
              <a:t>Τα χαρακτηριστικά του παραγόμενου αναλογικού σήματος θα πρέπει να είναι κατάλληλα για τη διέλευσή του μέσα από μια απλή τηλεφωνική γραμμή. Αυτή η κωδικοποίηση επιτυγχάνεται με το Modem. </a:t>
            </a:r>
            <a:endParaRPr lang="el-GR" dirty="0"/>
          </a:p>
        </p:txBody>
      </p:sp>
      <p:sp>
        <p:nvSpPr>
          <p:cNvPr id="19558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F000C4C6-1517-4730-A3B7-3E8AF866F99A}" type="slidenum">
              <a:rPr lang="el-GR"/>
              <a:pPr>
                <a:defRPr/>
              </a:pPr>
              <a:t>176</a:t>
            </a:fld>
            <a:endParaRPr lang="el-GR"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1 - Τίτλος"/>
          <p:cNvSpPr>
            <a:spLocks noGrp="1"/>
          </p:cNvSpPr>
          <p:nvPr>
            <p:ph type="title"/>
          </p:nvPr>
        </p:nvSpPr>
        <p:spPr/>
        <p:txBody>
          <a:bodyPr/>
          <a:lstStyle/>
          <a:p>
            <a:r>
              <a:rPr lang="el-GR" smtClean="0">
                <a:solidFill>
                  <a:srgbClr val="164C6C"/>
                </a:solidFill>
              </a:rPr>
              <a:t>Λειτουργία ενός </a:t>
            </a:r>
            <a:r>
              <a:rPr lang="en-US" smtClean="0">
                <a:solidFill>
                  <a:srgbClr val="164C6C"/>
                </a:solidFill>
              </a:rPr>
              <a:t>modem</a:t>
            </a:r>
            <a:endParaRPr lang="el-GR" smtClean="0">
              <a:solidFill>
                <a:srgbClr val="164C6C"/>
              </a:solidFill>
            </a:endParaRPr>
          </a:p>
        </p:txBody>
      </p:sp>
      <p:sp>
        <p:nvSpPr>
          <p:cNvPr id="196610"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196611" name="3 - Εικόνα"/>
          <p:cNvPicPr>
            <a:picLocks noChangeAspect="1" noChangeArrowheads="1"/>
          </p:cNvPicPr>
          <p:nvPr/>
        </p:nvPicPr>
        <p:blipFill>
          <a:blip r:embed="rId2" cstate="print"/>
          <a:srcRect t="15834" b="26389"/>
          <a:stretch>
            <a:fillRect/>
          </a:stretch>
        </p:blipFill>
        <p:spPr bwMode="auto">
          <a:xfrm>
            <a:off x="357188" y="1285875"/>
            <a:ext cx="8358187" cy="5143500"/>
          </a:xfrm>
          <a:prstGeom prst="rect">
            <a:avLst/>
          </a:prstGeom>
          <a:noFill/>
          <a:ln w="9525">
            <a:noFill/>
            <a:miter lim="800000"/>
            <a:headEnd/>
            <a:tailEnd/>
          </a:ln>
        </p:spPr>
      </p:pic>
      <p:sp>
        <p:nvSpPr>
          <p:cNvPr id="196612"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D072E5A9-5BDF-4D1E-A8F9-11ADC4746B8C}" type="slidenum">
              <a:rPr lang="el-GR"/>
              <a:pPr>
                <a:defRPr/>
              </a:pPr>
              <a:t>177</a:t>
            </a:fld>
            <a:endParaRPr lang="el-GR"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1 - Τίτλος"/>
          <p:cNvSpPr>
            <a:spLocks noGrp="1"/>
          </p:cNvSpPr>
          <p:nvPr>
            <p:ph type="title"/>
          </p:nvPr>
        </p:nvSpPr>
        <p:spPr/>
        <p:txBody>
          <a:bodyPr/>
          <a:lstStyle/>
          <a:p>
            <a:r>
              <a:rPr lang="el-GR" i="1" smtClean="0">
                <a:solidFill>
                  <a:srgbClr val="164C6C"/>
                </a:solidFill>
              </a:rPr>
              <a:t>Ρυθμός μετάδοσης δεδομένων</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Βασικό στοιχείο που προσδιορίζει ένα </a:t>
            </a:r>
            <a:r>
              <a:rPr lang="en-US" dirty="0" smtClean="0"/>
              <a:t>modem</a:t>
            </a:r>
            <a:endParaRPr lang="el-GR" dirty="0" smtClean="0"/>
          </a:p>
          <a:p>
            <a:pPr marL="548640" lvl="1" indent="-274320" fontAlgn="auto">
              <a:spcAft>
                <a:spcPts val="0"/>
              </a:spcAft>
              <a:buFont typeface="Wingdings"/>
              <a:buChar char=""/>
              <a:defRPr/>
            </a:pPr>
            <a:r>
              <a:rPr lang="el-GR" dirty="0" smtClean="0"/>
              <a:t> είναι ο </a:t>
            </a:r>
            <a:r>
              <a:rPr lang="el-GR" b="1" i="1" dirty="0" smtClean="0"/>
              <a:t>ρυθμός μετάδοσης δεδομένων</a:t>
            </a:r>
            <a:r>
              <a:rPr lang="el-GR" dirty="0" smtClean="0"/>
              <a:t> στο δίκτυο</a:t>
            </a:r>
          </a:p>
          <a:p>
            <a:pPr marL="548640" lvl="1" indent="-274320" fontAlgn="auto">
              <a:spcAft>
                <a:spcPts val="0"/>
              </a:spcAft>
              <a:buFont typeface="Wingdings"/>
              <a:buChar char=""/>
              <a:defRPr/>
            </a:pPr>
            <a:r>
              <a:rPr lang="el-GR" dirty="0" smtClean="0"/>
              <a:t>ο οποίος μας δείχνει πόσο γρήγορα μπορεί να στείλει ή να λάβει δεδομένα ένα </a:t>
            </a:r>
            <a:r>
              <a:rPr lang="en-US" dirty="0" smtClean="0"/>
              <a:t>modem</a:t>
            </a:r>
            <a:r>
              <a:rPr lang="el-GR" dirty="0" smtClean="0"/>
              <a:t>.  </a:t>
            </a:r>
          </a:p>
          <a:p>
            <a:pPr marL="274320" indent="-274320" fontAlgn="auto">
              <a:spcAft>
                <a:spcPts val="0"/>
              </a:spcAft>
              <a:buFont typeface="Wingdings 2"/>
              <a:buChar char=""/>
              <a:defRPr/>
            </a:pPr>
            <a:r>
              <a:rPr lang="el-GR" dirty="0" smtClean="0"/>
              <a:t>Η ταχύτητα διασύνδεσης θεωρείται το πιο σημαντικό μέγεθος κατά τη χρήση ενός δικτύου και έχει ως μονάδα μέτρησης τα bits ανά δευτερόλεπτο ή bits per second (bps). </a:t>
            </a:r>
          </a:p>
          <a:p>
            <a:pPr marL="548640" lvl="1" indent="-274320" fontAlgn="auto">
              <a:spcAft>
                <a:spcPts val="0"/>
              </a:spcAft>
              <a:buFont typeface="Wingdings"/>
              <a:buChar char=""/>
              <a:defRPr/>
            </a:pPr>
            <a:r>
              <a:rPr lang="el-GR" dirty="0" smtClean="0"/>
              <a:t>Πολλαπλάσια αυτής είναι τα Κbps, Mbps, κλπ. </a:t>
            </a:r>
          </a:p>
          <a:p>
            <a:pPr marL="274320" indent="-274320" fontAlgn="auto">
              <a:spcAft>
                <a:spcPts val="0"/>
              </a:spcAft>
              <a:buFont typeface="Wingdings 2"/>
              <a:buChar char=""/>
              <a:defRPr/>
            </a:pPr>
            <a:r>
              <a:rPr lang="el-GR" dirty="0" smtClean="0"/>
              <a:t>Ως μονάδα μέτρησης του μεγέθους των αρχείων χρησιμοποιείται το </a:t>
            </a:r>
            <a:r>
              <a:rPr lang="en-US" dirty="0" smtClean="0"/>
              <a:t>byte</a:t>
            </a:r>
            <a:r>
              <a:rPr lang="el-GR" dirty="0" smtClean="0"/>
              <a:t> και τα πολλαπλάσια αυτού.</a:t>
            </a:r>
          </a:p>
        </p:txBody>
      </p:sp>
      <p:sp>
        <p:nvSpPr>
          <p:cNvPr id="19763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F71E51DE-AD56-4ADC-A6E2-0398C26B7868}" type="slidenum">
              <a:rPr lang="el-GR"/>
              <a:pPr>
                <a:defRPr/>
              </a:pPr>
              <a:t>178</a:t>
            </a:fld>
            <a:endParaRPr lang="el-GR"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1 - Τίτλος"/>
          <p:cNvSpPr>
            <a:spLocks noGrp="1"/>
          </p:cNvSpPr>
          <p:nvPr>
            <p:ph type="title"/>
          </p:nvPr>
        </p:nvSpPr>
        <p:spPr/>
        <p:txBody>
          <a:bodyPr/>
          <a:lstStyle/>
          <a:p>
            <a:r>
              <a:rPr lang="el-GR" smtClean="0">
                <a:solidFill>
                  <a:srgbClr val="164C6C"/>
                </a:solidFill>
              </a:rPr>
              <a:t>Modem</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Η ταχύτητα αποστολής χαρακτηρίζει την ταχύτητα με την οποία πραγματοποιείται η μεταφορά δεδομένων από το χρήστη προς το δίκτυο και ονομάζεται </a:t>
            </a:r>
            <a:r>
              <a:rPr lang="el-GR" b="1" i="1" dirty="0" err="1" smtClean="0"/>
              <a:t>upl</a:t>
            </a:r>
            <a:r>
              <a:rPr lang="en-US" b="1" i="1" dirty="0" err="1" smtClean="0"/>
              <a:t>oad</a:t>
            </a:r>
            <a:r>
              <a:rPr lang="el-GR" b="1" i="1" dirty="0" smtClean="0"/>
              <a:t> (ή ανέβασμα)</a:t>
            </a:r>
            <a:r>
              <a:rPr lang="el-GR" dirty="0" smtClean="0"/>
              <a:t>, </a:t>
            </a:r>
          </a:p>
          <a:p>
            <a:pPr marL="274320" indent="-274320" fontAlgn="auto">
              <a:spcAft>
                <a:spcPts val="0"/>
              </a:spcAft>
              <a:buFont typeface="Wingdings 2"/>
              <a:buChar char=""/>
              <a:defRPr/>
            </a:pPr>
            <a:r>
              <a:rPr lang="el-GR" dirty="0" smtClean="0"/>
              <a:t>Η ταχύτητα λήψης χαρακτηρίζει τη μεταφορά δεδομένων από το δίκτυο προς το χρήστη και ονομάζεται </a:t>
            </a:r>
            <a:r>
              <a:rPr lang="el-GR" b="1" i="1" dirty="0" smtClean="0"/>
              <a:t>download (ή κατέβασμα)</a:t>
            </a:r>
            <a:r>
              <a:rPr lang="el-GR" dirty="0" smtClean="0"/>
              <a:t>. </a:t>
            </a:r>
          </a:p>
          <a:p>
            <a:pPr marL="274320" indent="-274320" fontAlgn="auto">
              <a:spcAft>
                <a:spcPts val="0"/>
              </a:spcAft>
              <a:buFont typeface="Wingdings 2"/>
              <a:buChar char=""/>
              <a:defRPr/>
            </a:pPr>
            <a:r>
              <a:rPr lang="el-GR" dirty="0" smtClean="0"/>
              <a:t>Οι ανάγκες λήψης είναι μεγαλύτερες της ανάγκης αποστολής.</a:t>
            </a:r>
          </a:p>
          <a:p>
            <a:pPr marL="274320" indent="-274320" fontAlgn="auto">
              <a:spcAft>
                <a:spcPts val="0"/>
              </a:spcAft>
              <a:buFont typeface="Wingdings 2"/>
              <a:buChar char=""/>
              <a:defRPr/>
            </a:pPr>
            <a:r>
              <a:rPr lang="el-GR" dirty="0" smtClean="0"/>
              <a:t>Το </a:t>
            </a:r>
            <a:r>
              <a:rPr lang="en-US" dirty="0" smtClean="0"/>
              <a:t>upload</a:t>
            </a:r>
            <a:r>
              <a:rPr lang="el-GR" dirty="0" smtClean="0"/>
              <a:t> λαμβάνει χώρα μέσω του καναλιού μιας σύνδεσης και ονομάζεται </a:t>
            </a:r>
            <a:r>
              <a:rPr lang="en-US" b="1" i="1" dirty="0" smtClean="0"/>
              <a:t>uplink</a:t>
            </a:r>
            <a:r>
              <a:rPr lang="el-GR" dirty="0" smtClean="0"/>
              <a:t>, </a:t>
            </a:r>
          </a:p>
          <a:p>
            <a:pPr marL="274320" indent="-274320" fontAlgn="auto">
              <a:spcAft>
                <a:spcPts val="0"/>
              </a:spcAft>
              <a:buFont typeface="Wingdings 2"/>
              <a:buChar char=""/>
              <a:defRPr/>
            </a:pPr>
            <a:r>
              <a:rPr lang="el-GR" dirty="0" smtClean="0"/>
              <a:t>Το </a:t>
            </a:r>
            <a:r>
              <a:rPr lang="en-US" dirty="0" smtClean="0"/>
              <a:t>download</a:t>
            </a:r>
            <a:r>
              <a:rPr lang="el-GR" dirty="0" smtClean="0"/>
              <a:t> μέσω του </a:t>
            </a:r>
            <a:r>
              <a:rPr lang="en-US" b="1" i="1" dirty="0" smtClean="0"/>
              <a:t>downlink</a:t>
            </a:r>
            <a:r>
              <a:rPr lang="el-GR" dirty="0" smtClean="0"/>
              <a:t>. </a:t>
            </a:r>
          </a:p>
          <a:p>
            <a:pPr marL="274320" indent="-274320" fontAlgn="auto">
              <a:spcAft>
                <a:spcPts val="0"/>
              </a:spcAft>
              <a:buFont typeface="Wingdings 2"/>
              <a:buChar char=""/>
              <a:defRPr/>
            </a:pPr>
            <a:r>
              <a:rPr lang="el-GR" dirty="0" smtClean="0"/>
              <a:t>Το άθροισμα των ταχυτήτων σε μία σύνδεση για </a:t>
            </a:r>
            <a:r>
              <a:rPr lang="en-US" dirty="0" smtClean="0"/>
              <a:t>upload</a:t>
            </a:r>
            <a:r>
              <a:rPr lang="el-GR" dirty="0" smtClean="0"/>
              <a:t> και </a:t>
            </a:r>
            <a:r>
              <a:rPr lang="en-US" dirty="0" smtClean="0"/>
              <a:t>download</a:t>
            </a:r>
            <a:r>
              <a:rPr lang="el-GR" dirty="0" smtClean="0"/>
              <a:t> δεν μπορούν να υπερβαίνουν την ονομαστική ταχύτητα μετάδοσης δεδομένων της σύνδεσης.</a:t>
            </a:r>
          </a:p>
          <a:p>
            <a:pPr marL="274320" indent="-274320" fontAlgn="auto">
              <a:spcAft>
                <a:spcPts val="0"/>
              </a:spcAft>
              <a:buFont typeface="Wingdings 2"/>
              <a:buChar char=""/>
              <a:defRPr/>
            </a:pPr>
            <a:endParaRPr lang="el-GR" dirty="0"/>
          </a:p>
        </p:txBody>
      </p:sp>
      <p:sp>
        <p:nvSpPr>
          <p:cNvPr id="19865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6DC076E-4EEB-4644-A788-39C11083B027}" type="slidenum">
              <a:rPr lang="el-GR"/>
              <a:pPr>
                <a:defRPr/>
              </a:pPr>
              <a:t>179</a:t>
            </a:fld>
            <a:endParaRPr lang="el-G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188640"/>
            <a:ext cx="8534400" cy="968152"/>
          </a:xfrm>
        </p:spPr>
        <p:txBody>
          <a:bodyPr>
            <a:normAutofit fontScale="90000"/>
          </a:bodyPr>
          <a:lstStyle/>
          <a:p>
            <a:r>
              <a:rPr lang="el-GR" b="1" dirty="0" smtClean="0"/>
              <a:t>Γενικά Χαρακτηριστικά Επιλογής μίας Οθόνης (3/4)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18</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 </a:t>
            </a:r>
          </a:p>
          <a:p>
            <a:pPr lvl="1"/>
            <a:r>
              <a:rPr lang="el-GR" b="1" dirty="0" smtClean="0"/>
              <a:t>το βάθος χρώματος</a:t>
            </a:r>
          </a:p>
          <a:p>
            <a:pPr lvl="2"/>
            <a:r>
              <a:rPr lang="el-GR" dirty="0" smtClean="0"/>
              <a:t>περιγράφει το πλήθος των διαφορετικών χρωμάτων που μπορούν να αναπαρασταθούν</a:t>
            </a:r>
          </a:p>
          <a:p>
            <a:pPr lvl="2"/>
            <a:r>
              <a:rPr lang="el-GR" dirty="0" smtClean="0"/>
              <a:t>Πιο αναλυτικά, κάθε </a:t>
            </a:r>
            <a:r>
              <a:rPr lang="en-US" dirty="0" smtClean="0"/>
              <a:t>pixel</a:t>
            </a:r>
            <a:r>
              <a:rPr lang="el-GR" dirty="0" smtClean="0"/>
              <a:t> απεικονίζει ένα χρώμα </a:t>
            </a:r>
          </a:p>
          <a:p>
            <a:pPr lvl="2"/>
            <a:r>
              <a:rPr lang="el-GR" dirty="0" smtClean="0"/>
              <a:t>Κάθε χρώμα για την κωδικοποίησή του απαιτεί έναν αριθμό από </a:t>
            </a:r>
            <a:r>
              <a:rPr lang="en-US" dirty="0" smtClean="0"/>
              <a:t>bits</a:t>
            </a:r>
            <a:r>
              <a:rPr lang="el-GR" dirty="0" smtClean="0"/>
              <a:t> </a:t>
            </a:r>
          </a:p>
          <a:p>
            <a:pPr lvl="2"/>
            <a:r>
              <a:rPr lang="el-GR" dirty="0" smtClean="0"/>
              <a:t>Π.χ. αν έχουμε στη διάθεσή μας 16 </a:t>
            </a:r>
            <a:r>
              <a:rPr lang="en-US" dirty="0" smtClean="0"/>
              <a:t>bits </a:t>
            </a:r>
            <a:r>
              <a:rPr lang="el-GR" dirty="0" smtClean="0"/>
              <a:t>για την αναπαράσταση των χρωμάτων, τότε μπορούμε να κωδικοποιήσουμε 2</a:t>
            </a:r>
            <a:r>
              <a:rPr lang="el-GR" baseline="30000" dirty="0" smtClean="0"/>
              <a:t>16</a:t>
            </a:r>
            <a:r>
              <a:rPr lang="el-GR" dirty="0" smtClean="0"/>
              <a:t> = 65.536 αριθμούς και επομένως να αναπαραστήσουμε 65.536 χρώματα</a:t>
            </a:r>
          </a:p>
          <a:p>
            <a:pPr lvl="2"/>
            <a:r>
              <a:rPr lang="el-GR" dirty="0" smtClean="0"/>
              <a:t>Ένας πολύ συνηθισμένος τρόπος αναπαράστασης χρωμάτων σε έναν υπολογιστή είναι η παλέτα </a:t>
            </a:r>
          </a:p>
          <a:p>
            <a:pPr lvl="2"/>
            <a:r>
              <a:rPr lang="el-GR" dirty="0" smtClean="0"/>
              <a:t>Με την αναπαράσταση </a:t>
            </a:r>
            <a:r>
              <a:rPr lang="en-US" dirty="0" smtClean="0"/>
              <a:t>RGB</a:t>
            </a:r>
            <a:r>
              <a:rPr lang="el-GR" dirty="0" smtClean="0"/>
              <a:t> (</a:t>
            </a:r>
            <a:r>
              <a:rPr lang="en-US" dirty="0" smtClean="0"/>
              <a:t>Red</a:t>
            </a:r>
            <a:r>
              <a:rPr lang="el-GR" dirty="0" smtClean="0"/>
              <a:t>-</a:t>
            </a:r>
            <a:r>
              <a:rPr lang="en-US" dirty="0" smtClean="0"/>
              <a:t>Green</a:t>
            </a:r>
            <a:r>
              <a:rPr lang="el-GR" dirty="0" smtClean="0"/>
              <a:t>-</a:t>
            </a:r>
            <a:r>
              <a:rPr lang="en-US" dirty="0" smtClean="0"/>
              <a:t>Blue</a:t>
            </a:r>
            <a:r>
              <a:rPr lang="el-GR" dirty="0" smtClean="0"/>
              <a:t>), τα χρώματα δημιουργούνται από συνδυασμούς τριών βασικών χρωμάτων (κόκκινου, πράσινου και μπλε), επιλέγοντας την κατάλληλη απόχρωση από το καθένα από αυτά</a:t>
            </a:r>
          </a:p>
          <a:p>
            <a:pPr lvl="2"/>
            <a:r>
              <a:rPr lang="el-GR" dirty="0" smtClean="0"/>
              <a:t>Κάθε ένα από τα τρία βασικά χρώματα κωδικοποιείται από 8 </a:t>
            </a:r>
            <a:r>
              <a:rPr lang="en-US" dirty="0" smtClean="0"/>
              <a:t>bits</a:t>
            </a:r>
            <a:r>
              <a:rPr lang="el-GR" dirty="0" smtClean="0"/>
              <a:t>, δηλαδή μπορούν να αναπαρασταθούν 2</a:t>
            </a:r>
            <a:r>
              <a:rPr lang="el-GR" baseline="30000" dirty="0" smtClean="0"/>
              <a:t>8</a:t>
            </a:r>
            <a:r>
              <a:rPr lang="el-GR" dirty="0" smtClean="0"/>
              <a:t> = 256 αποχρώσεις του</a:t>
            </a:r>
          </a:p>
          <a:p>
            <a:pPr lvl="2"/>
            <a:r>
              <a:rPr lang="el-GR" dirty="0" smtClean="0"/>
              <a:t>Συνολικά δημιουργούνται 256 * 256 * 256 = 16.777.216 ≈ 16,5 ΜΒ χρώματα (ή αλλιώς 3*8 = 24 </a:t>
            </a:r>
            <a:r>
              <a:rPr lang="en-US" dirty="0" smtClean="0"/>
              <a:t>bits </a:t>
            </a:r>
            <a:r>
              <a:rPr lang="el-GR" dirty="0" smtClean="0"/>
              <a:t>συνολικά, άρα 2</a:t>
            </a:r>
            <a:r>
              <a:rPr lang="el-GR" baseline="30000" dirty="0" smtClean="0"/>
              <a:t>24</a:t>
            </a:r>
            <a:r>
              <a:rPr lang="el-GR" dirty="0" smtClean="0"/>
              <a:t> = 16.777.216 ≈ 16,5 ΜΒ)</a:t>
            </a:r>
          </a:p>
          <a:p>
            <a:pPr lvl="2"/>
            <a:endParaRPr lang="el-GR" b="1" dirty="0"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1 - Τίτλος"/>
          <p:cNvSpPr>
            <a:spLocks noGrp="1"/>
          </p:cNvSpPr>
          <p:nvPr>
            <p:ph type="title"/>
          </p:nvPr>
        </p:nvSpPr>
        <p:spPr/>
        <p:txBody>
          <a:bodyPr/>
          <a:lstStyle/>
          <a:p>
            <a:r>
              <a:rPr lang="el-GR" smtClean="0">
                <a:solidFill>
                  <a:srgbClr val="164C6C"/>
                </a:solidFill>
              </a:rPr>
              <a:t>Modem</a:t>
            </a:r>
          </a:p>
        </p:txBody>
      </p:sp>
      <p:sp>
        <p:nvSpPr>
          <p:cNvPr id="199682" name="2 - Θέση περιεχομένου"/>
          <p:cNvSpPr>
            <a:spLocks noGrp="1"/>
          </p:cNvSpPr>
          <p:nvPr>
            <p:ph sz="quarter" idx="1"/>
          </p:nvPr>
        </p:nvSpPr>
        <p:spPr>
          <a:xfrm>
            <a:off x="301625" y="1527175"/>
            <a:ext cx="8504238" cy="4572000"/>
          </a:xfrm>
        </p:spPr>
        <p:txBody>
          <a:bodyPr>
            <a:normAutofit lnSpcReduction="10000"/>
          </a:bodyPr>
          <a:lstStyle/>
          <a:p>
            <a:r>
              <a:rPr lang="el-GR" smtClean="0"/>
              <a:t>Όταν η διασύνδεση ενός δικτύου με άλλα δίκτυα ή το διαδίκτυο γίνεται μέσω τηλεφωνικής γραμμής, χρειάζεται το απαιτούμενο </a:t>
            </a:r>
            <a:r>
              <a:rPr lang="en-US" smtClean="0"/>
              <a:t>modem</a:t>
            </a:r>
            <a:r>
              <a:rPr lang="el-GR" smtClean="0"/>
              <a:t>. </a:t>
            </a:r>
          </a:p>
          <a:p>
            <a:r>
              <a:rPr lang="el-GR" smtClean="0"/>
              <a:t>Στις περισσότερες περιπτώσεις, η λειτουργία του </a:t>
            </a:r>
            <a:r>
              <a:rPr lang="en-US" smtClean="0"/>
              <a:t>modem</a:t>
            </a:r>
            <a:r>
              <a:rPr lang="el-GR" smtClean="0"/>
              <a:t> είναι ενσωματωμένη στην ενδιάμεση συσκευή δικτύωσης, ώστε να μην απαιτείται η αγορά πρόσθετου εξοπλισμού.</a:t>
            </a:r>
          </a:p>
          <a:p>
            <a:r>
              <a:rPr lang="el-GR" smtClean="0"/>
              <a:t> Αυτό συμβαίνει στα σπίτια μας, όπου η συσκευή που μας δίνεται από τον διαδικτυακό πάροχο με τον οποίο έχουμε συνδρομή ενσωματώνει τις λειτουργίες του </a:t>
            </a:r>
            <a:r>
              <a:rPr lang="en-US" smtClean="0"/>
              <a:t>router</a:t>
            </a:r>
            <a:r>
              <a:rPr lang="el-GR" smtClean="0"/>
              <a:t> και του </a:t>
            </a:r>
            <a:r>
              <a:rPr lang="en-US" smtClean="0"/>
              <a:t>modem</a:t>
            </a:r>
            <a:r>
              <a:rPr lang="el-GR" smtClean="0"/>
              <a:t>. </a:t>
            </a:r>
          </a:p>
          <a:p>
            <a:endParaRPr lang="el-GR" smtClean="0"/>
          </a:p>
        </p:txBody>
      </p:sp>
      <p:sp>
        <p:nvSpPr>
          <p:cNvPr id="19968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981383F4-27EE-427E-BC26-0B0D790D5F6B}" type="slidenum">
              <a:rPr lang="el-GR"/>
              <a:pPr>
                <a:defRPr/>
              </a:pPr>
              <a:t>180</a:t>
            </a:fld>
            <a:endParaRPr lang="el-GR"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1 - Τίτλος"/>
          <p:cNvSpPr>
            <a:spLocks noGrp="1"/>
          </p:cNvSpPr>
          <p:nvPr>
            <p:ph type="title"/>
          </p:nvPr>
        </p:nvSpPr>
        <p:spPr/>
        <p:txBody>
          <a:bodyPr/>
          <a:lstStyle/>
          <a:p>
            <a:r>
              <a:rPr lang="el-GR" smtClean="0">
                <a:solidFill>
                  <a:srgbClr val="164C6C"/>
                </a:solidFill>
              </a:rPr>
              <a:t>Δικτύωση μέσω </a:t>
            </a:r>
            <a:r>
              <a:rPr lang="en-US" smtClean="0">
                <a:solidFill>
                  <a:srgbClr val="164C6C"/>
                </a:solidFill>
              </a:rPr>
              <a:t>modem</a:t>
            </a:r>
            <a:endParaRPr lang="el-GR" smtClean="0">
              <a:solidFill>
                <a:srgbClr val="164C6C"/>
              </a:solidFill>
            </a:endParaRPr>
          </a:p>
        </p:txBody>
      </p:sp>
      <p:sp>
        <p:nvSpPr>
          <p:cNvPr id="200706"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00707" name="3 - Εικόνα"/>
          <p:cNvPicPr>
            <a:picLocks noChangeAspect="1" noChangeArrowheads="1"/>
          </p:cNvPicPr>
          <p:nvPr/>
        </p:nvPicPr>
        <p:blipFill>
          <a:blip r:embed="rId2" cstate="print"/>
          <a:srcRect l="7710" t="13094" r="16875" b="34723"/>
          <a:stretch>
            <a:fillRect/>
          </a:stretch>
        </p:blipFill>
        <p:spPr bwMode="auto">
          <a:xfrm>
            <a:off x="357188" y="1214438"/>
            <a:ext cx="8358187" cy="5214937"/>
          </a:xfrm>
          <a:prstGeom prst="rect">
            <a:avLst/>
          </a:prstGeom>
          <a:noFill/>
          <a:ln w="9525">
            <a:noFill/>
            <a:miter lim="800000"/>
            <a:headEnd/>
            <a:tailEnd/>
          </a:ln>
        </p:spPr>
      </p:pic>
      <p:sp>
        <p:nvSpPr>
          <p:cNvPr id="200708"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D52275B6-A73B-4D63-B676-EE34EF6292DE}" type="slidenum">
              <a:rPr lang="el-GR"/>
              <a:pPr>
                <a:defRPr/>
              </a:pPr>
              <a:t>181</a:t>
            </a:fld>
            <a:endParaRPr lang="el-GR"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1 - Τίτλος"/>
          <p:cNvSpPr>
            <a:spLocks noGrp="1"/>
          </p:cNvSpPr>
          <p:nvPr>
            <p:ph type="title"/>
          </p:nvPr>
        </p:nvSpPr>
        <p:spPr/>
        <p:txBody>
          <a:bodyPr/>
          <a:lstStyle/>
          <a:p>
            <a:r>
              <a:rPr lang="el-GR" i="1" smtClean="0">
                <a:solidFill>
                  <a:srgbClr val="164C6C"/>
                </a:solidFill>
              </a:rPr>
              <a:t>Δικτυακό </a:t>
            </a:r>
            <a:r>
              <a:rPr lang="en-US" i="1" smtClean="0">
                <a:solidFill>
                  <a:srgbClr val="164C6C"/>
                </a:solidFill>
              </a:rPr>
              <a:t>Software</a:t>
            </a:r>
            <a:endParaRPr lang="el-GR" i="1"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Το λογισμικό που είναι απολύτως απαραίτητο για την επικοινωνία μεταξύ Η/Υ μέσω δικτύων είναι τα επονομαζόμενα πρωτόκολλα επικοινωνίας. </a:t>
            </a:r>
          </a:p>
          <a:p>
            <a:pPr marL="274320" indent="-274320" fontAlgn="auto">
              <a:spcAft>
                <a:spcPts val="0"/>
              </a:spcAft>
              <a:buFont typeface="Wingdings 2"/>
              <a:buChar char=""/>
              <a:defRPr/>
            </a:pPr>
            <a:r>
              <a:rPr lang="el-GR" dirty="0" smtClean="0"/>
              <a:t>Τα πιο συνηθισμένα από αυτά εγκαθίστανται σε έναν υπολογιστή κατά την εγκατάσταση του λειτουργικού συστήματος, ενώ κάποια περισσότερο εξειδικευμένα κατά την εγκατάσταση των προγραμμάτων που συνοδεύουν ένα νέο δικτυακό εξάρτημα του υπολογιστή μας. </a:t>
            </a:r>
          </a:p>
          <a:p>
            <a:pPr marL="274320" indent="-274320" fontAlgn="auto">
              <a:spcAft>
                <a:spcPts val="0"/>
              </a:spcAft>
              <a:buFont typeface="Wingdings 2"/>
              <a:buChar char=""/>
              <a:defRPr/>
            </a:pPr>
            <a:r>
              <a:rPr lang="el-GR" dirty="0" smtClean="0"/>
              <a:t>Ως </a:t>
            </a:r>
            <a:r>
              <a:rPr lang="el-GR" b="1" dirty="0" smtClean="0"/>
              <a:t>πρωτόκολλο επικοινωνίας</a:t>
            </a:r>
            <a:r>
              <a:rPr lang="el-GR" dirty="0" smtClean="0"/>
              <a:t> ορίζεται ένα σύνολο κανόνων συμφωνημένων και από τα δυο επικοινωνούντα μέρη και που εξυπηρετούν την μεταξύ τους ανταλλαγή πληροφοριών. </a:t>
            </a:r>
          </a:p>
          <a:p>
            <a:pPr marL="274320" indent="-274320" fontAlgn="auto">
              <a:spcAft>
                <a:spcPts val="0"/>
              </a:spcAft>
              <a:buFont typeface="Wingdings 2"/>
              <a:buChar char=""/>
              <a:defRPr/>
            </a:pPr>
            <a:endParaRPr lang="el-GR" dirty="0"/>
          </a:p>
        </p:txBody>
      </p:sp>
      <p:sp>
        <p:nvSpPr>
          <p:cNvPr id="20173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4327D838-CCE2-4405-A436-10E8F450444C}" type="slidenum">
              <a:rPr lang="el-GR"/>
              <a:pPr>
                <a:defRPr/>
              </a:pPr>
              <a:t>182</a:t>
            </a:fld>
            <a:endParaRPr lang="el-GR"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1 - Τίτλος"/>
          <p:cNvSpPr>
            <a:spLocks noGrp="1"/>
          </p:cNvSpPr>
          <p:nvPr>
            <p:ph type="title"/>
          </p:nvPr>
        </p:nvSpPr>
        <p:spPr/>
        <p:txBody>
          <a:bodyPr/>
          <a:lstStyle/>
          <a:p>
            <a:r>
              <a:rPr lang="el-GR" i="1" smtClean="0">
                <a:solidFill>
                  <a:srgbClr val="164C6C"/>
                </a:solidFill>
              </a:rPr>
              <a:t>Πρωτόκολλο Επικοινωνίας</a:t>
            </a:r>
          </a:p>
        </p:txBody>
      </p:sp>
      <p:sp>
        <p:nvSpPr>
          <p:cNvPr id="202754" name="2 - Θέση περιεχομένου"/>
          <p:cNvSpPr>
            <a:spLocks noGrp="1"/>
          </p:cNvSpPr>
          <p:nvPr>
            <p:ph sz="quarter" idx="1"/>
          </p:nvPr>
        </p:nvSpPr>
        <p:spPr>
          <a:xfrm>
            <a:off x="301625" y="1527175"/>
            <a:ext cx="8504238" cy="4572000"/>
          </a:xfrm>
        </p:spPr>
        <p:txBody>
          <a:bodyPr>
            <a:normAutofit lnSpcReduction="10000"/>
          </a:bodyPr>
          <a:lstStyle/>
          <a:p>
            <a:r>
              <a:rPr lang="el-GR" smtClean="0"/>
              <a:t>Το πρωτόκολλο επικοινωνίας είναι μια δέσμη κανόνων στους οποίους στηρίζεται η επικοινωνία των συσκευών σε ένα δίκτυο. </a:t>
            </a:r>
          </a:p>
          <a:p>
            <a:r>
              <a:rPr lang="el-GR" smtClean="0"/>
              <a:t>Οι κανόνες αυτοί καθορίζουν </a:t>
            </a:r>
          </a:p>
          <a:p>
            <a:pPr lvl="1"/>
            <a:r>
              <a:rPr lang="el-GR" smtClean="0"/>
              <a:t>τη μορφή, </a:t>
            </a:r>
          </a:p>
          <a:p>
            <a:pPr lvl="1"/>
            <a:r>
              <a:rPr lang="el-GR" smtClean="0"/>
              <a:t>το χρόνο και </a:t>
            </a:r>
          </a:p>
          <a:p>
            <a:pPr lvl="1"/>
            <a:r>
              <a:rPr lang="el-GR" smtClean="0"/>
              <a:t>τη σειρά μετάδοσης των πληροφοριών στο δίκτυο. </a:t>
            </a:r>
          </a:p>
          <a:p>
            <a:r>
              <a:rPr lang="el-GR" smtClean="0"/>
              <a:t>Και εκτελούν </a:t>
            </a:r>
          </a:p>
          <a:p>
            <a:pPr lvl="1"/>
            <a:r>
              <a:rPr lang="el-GR" smtClean="0"/>
              <a:t>έλεγχο</a:t>
            </a:r>
          </a:p>
          <a:p>
            <a:pPr lvl="1"/>
            <a:r>
              <a:rPr lang="el-GR" smtClean="0"/>
              <a:t>διόρθωση σφαλμάτων στη διάρκεια μετάδοσης των πληροφοριών. </a:t>
            </a:r>
          </a:p>
          <a:p>
            <a:endParaRPr lang="el-GR" smtClean="0"/>
          </a:p>
        </p:txBody>
      </p:sp>
      <p:sp>
        <p:nvSpPr>
          <p:cNvPr id="20275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2767468F-696B-43EF-BE58-AB9D90432641}" type="slidenum">
              <a:rPr lang="el-GR"/>
              <a:pPr>
                <a:defRPr/>
              </a:pPr>
              <a:t>183</a:t>
            </a:fld>
            <a:endParaRPr lang="el-GR"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1 - Τίτλος"/>
          <p:cNvSpPr>
            <a:spLocks noGrp="1"/>
          </p:cNvSpPr>
          <p:nvPr>
            <p:ph type="title"/>
          </p:nvPr>
        </p:nvSpPr>
        <p:spPr/>
        <p:txBody>
          <a:bodyPr/>
          <a:lstStyle/>
          <a:p>
            <a:r>
              <a:rPr lang="el-GR" i="1" smtClean="0">
                <a:solidFill>
                  <a:srgbClr val="164C6C"/>
                </a:solidFill>
              </a:rPr>
              <a:t>Πρωτόκολλο Επικοινωνίας</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70000" lnSpcReduction="20000"/>
          </a:bodyPr>
          <a:lstStyle/>
          <a:p>
            <a:pPr marL="274320" indent="-274320" fontAlgn="auto">
              <a:spcAft>
                <a:spcPts val="0"/>
              </a:spcAft>
              <a:buFont typeface="Wingdings 2"/>
              <a:buChar char=""/>
              <a:defRPr/>
            </a:pPr>
            <a:r>
              <a:rPr lang="el-GR" dirty="0" smtClean="0"/>
              <a:t>Τα πρωτόκολλα δεν εξυπηρετούν σε τίποτα περισσότερο απ’ ότι σήμερα τα Αγγλικά για την επικοινωνία μεταξύ ανθρώπων. </a:t>
            </a:r>
          </a:p>
          <a:p>
            <a:pPr marL="274320" indent="-274320" fontAlgn="auto">
              <a:spcAft>
                <a:spcPts val="0"/>
              </a:spcAft>
              <a:buFont typeface="Wingdings 2"/>
              <a:buChar char=""/>
              <a:defRPr/>
            </a:pPr>
            <a:r>
              <a:rPr lang="el-GR" dirty="0" smtClean="0"/>
              <a:t>Όπως μεταξύ ανθρώπων, έτσι και μεταξύ των υπολογιστών που συμμετέχουν σε ένα δίκτυο υπάρχουν ανάγκες επικοινωνίας και συνεννόησης. </a:t>
            </a:r>
          </a:p>
          <a:p>
            <a:pPr marL="274320" indent="-274320" fontAlgn="auto">
              <a:spcAft>
                <a:spcPts val="0"/>
              </a:spcAft>
              <a:buFont typeface="Wingdings 2"/>
              <a:buChar char=""/>
              <a:defRPr/>
            </a:pPr>
            <a:r>
              <a:rPr lang="el-GR" dirty="0" smtClean="0"/>
              <a:t>Ο σκοπός της δικτύωσης είναι: </a:t>
            </a:r>
          </a:p>
          <a:p>
            <a:pPr marL="548640" lvl="1" indent="-274320" fontAlgn="auto">
              <a:spcAft>
                <a:spcPts val="0"/>
              </a:spcAft>
              <a:buFont typeface="Wingdings"/>
              <a:buChar char=""/>
              <a:defRPr/>
            </a:pPr>
            <a:r>
              <a:rPr lang="el-GR" dirty="0" smtClean="0"/>
              <a:t>η ανταλλαγή πληροφοριών, αφού κάποιοι υπολογιστές κατέχουν κάποια πληροφορία ή υπηρεσία την οποία ζητούν κάποιοι άλλοι. </a:t>
            </a:r>
          </a:p>
          <a:p>
            <a:pPr marL="274320" indent="-274320" fontAlgn="auto">
              <a:spcAft>
                <a:spcPts val="0"/>
              </a:spcAft>
              <a:buFont typeface="Wingdings 2"/>
              <a:buChar char=""/>
              <a:defRPr/>
            </a:pPr>
            <a:r>
              <a:rPr lang="el-GR" dirty="0" smtClean="0"/>
              <a:t>Προκειμένου, όμως, ένας υπολογιστής να είναι σε θέσει να ζητήσει πληροφορίες από έναν άλλον και αυτός να είναι σε θέσει να καταλάβει τι ακριβώς του ζητήθηκε και να απαντήσει, χρειάζεται προηγουμένως να οριστεί και να δημοσιευτεί ένα σύνολο κανόνων που θα διέπουν κάθε συναλλαγή τέτοιας φύσεως. </a:t>
            </a:r>
          </a:p>
          <a:p>
            <a:pPr marL="274320" indent="-274320" fontAlgn="auto">
              <a:spcAft>
                <a:spcPts val="0"/>
              </a:spcAft>
              <a:buFont typeface="Wingdings 2"/>
              <a:buChar char=""/>
              <a:defRPr/>
            </a:pPr>
            <a:r>
              <a:rPr lang="el-GR" dirty="0" smtClean="0"/>
              <a:t>Με τον τρόπο αυτό, κάθε υπολογιστής που επιθυμεί να συμμετάσχει σε ένα δίκτυο και να μοιραστεί πληροφορία αρκεί, να συμμορφώνεται με τους κανόνες επικοινωνίας του συγκεκριμένου δικτύου.  </a:t>
            </a:r>
          </a:p>
        </p:txBody>
      </p:sp>
      <p:sp>
        <p:nvSpPr>
          <p:cNvPr id="20377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2F36057F-4A14-4CD6-AF0B-C17BDB9DEAD6}" type="slidenum">
              <a:rPr lang="el-GR"/>
              <a:pPr>
                <a:defRPr/>
              </a:pPr>
              <a:t>184</a:t>
            </a:fld>
            <a:endParaRPr lang="el-GR"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1 - Τίτλος"/>
          <p:cNvSpPr>
            <a:spLocks noGrp="1"/>
          </p:cNvSpPr>
          <p:nvPr>
            <p:ph type="title"/>
          </p:nvPr>
        </p:nvSpPr>
        <p:spPr/>
        <p:txBody>
          <a:bodyPr/>
          <a:lstStyle/>
          <a:p>
            <a:r>
              <a:rPr lang="el-GR" i="1" smtClean="0">
                <a:solidFill>
                  <a:srgbClr val="164C6C"/>
                </a:solidFill>
              </a:rPr>
              <a:t>Πρωτόκολλο Επικοινωνίας</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77500" lnSpcReduction="20000"/>
          </a:bodyPr>
          <a:lstStyle/>
          <a:p>
            <a:pPr marL="274320" indent="-274320" fontAlgn="auto">
              <a:spcAft>
                <a:spcPts val="0"/>
              </a:spcAft>
              <a:buFont typeface="Wingdings 2"/>
              <a:buChar char=""/>
              <a:defRPr/>
            </a:pPr>
            <a:r>
              <a:rPr lang="el-GR" dirty="0" smtClean="0"/>
              <a:t>Όταν όλοι οι υπολογιστές γνωρίζουν την ίδια γλώσσα, η επικοινωνία μεταξύ τους είναι απλή. </a:t>
            </a:r>
          </a:p>
          <a:p>
            <a:pPr marL="274320" indent="-274320" fontAlgn="auto">
              <a:spcAft>
                <a:spcPts val="0"/>
              </a:spcAft>
              <a:buFont typeface="Wingdings 2"/>
              <a:buChar char=""/>
              <a:defRPr/>
            </a:pPr>
            <a:r>
              <a:rPr lang="el-GR" dirty="0" smtClean="0"/>
              <a:t>Ο ρόλος των πρωτοκόλλων σε ένα δίκτυο είναι: </a:t>
            </a:r>
          </a:p>
          <a:p>
            <a:pPr marL="548640" lvl="1" indent="-274320" fontAlgn="auto">
              <a:spcAft>
                <a:spcPts val="0"/>
              </a:spcAft>
              <a:buFont typeface="Wingdings"/>
              <a:buChar char=""/>
              <a:defRPr/>
            </a:pPr>
            <a:r>
              <a:rPr lang="el-GR" dirty="0" smtClean="0"/>
              <a:t>Να εξασφαλίζουν την επικοινωνία μεταξύ απομακρυσμένων και εν γένει διαφορετικών (ετερογενών) συσκευών. </a:t>
            </a:r>
          </a:p>
          <a:p>
            <a:pPr marL="274320" indent="-274320" fontAlgn="auto">
              <a:spcAft>
                <a:spcPts val="0"/>
              </a:spcAft>
              <a:buFont typeface="Wingdings 2"/>
              <a:buChar char=""/>
              <a:defRPr/>
            </a:pPr>
            <a:r>
              <a:rPr lang="el-GR" dirty="0" smtClean="0"/>
              <a:t>Για τον ορισμό και την λεπτομερή προδιαγραφή των διαφόρων πρωτοκόλλων χρειάζεται να συναντηθούν και να έλθουν σε συμφωνία όσο το δυνατόν περισσότεροι από τους:</a:t>
            </a:r>
          </a:p>
          <a:p>
            <a:pPr marL="548640" lvl="1" indent="-274320" fontAlgn="auto">
              <a:spcAft>
                <a:spcPts val="0"/>
              </a:spcAft>
              <a:buFont typeface="Wingdings"/>
              <a:buChar char=""/>
              <a:defRPr/>
            </a:pPr>
            <a:r>
              <a:rPr lang="el-GR" dirty="0" smtClean="0"/>
              <a:t> μεγάλους επιχειρησιακούς παίκτες, </a:t>
            </a:r>
          </a:p>
          <a:p>
            <a:pPr marL="548640" lvl="1" indent="-274320" fontAlgn="auto">
              <a:spcAft>
                <a:spcPts val="0"/>
              </a:spcAft>
              <a:buFont typeface="Wingdings"/>
              <a:buChar char=""/>
              <a:defRPr/>
            </a:pPr>
            <a:r>
              <a:rPr lang="el-GR" dirty="0" smtClean="0"/>
              <a:t>φορείς κι εταιρίες του χώρου των υπολογιστών και των τηλεπικοινωνιών,  </a:t>
            </a:r>
          </a:p>
          <a:p>
            <a:pPr marL="274320" indent="-274320" fontAlgn="auto">
              <a:spcAft>
                <a:spcPts val="0"/>
              </a:spcAft>
              <a:buFont typeface="Wingdings 2"/>
              <a:buChar char=""/>
              <a:defRPr/>
            </a:pPr>
            <a:r>
              <a:rPr lang="el-GR" dirty="0" smtClean="0"/>
              <a:t>Όσοι περισσότεροι υποστηρίξουν ένα πρωτόκολλο, </a:t>
            </a:r>
          </a:p>
          <a:p>
            <a:pPr marL="548640" lvl="1" indent="-274320" fontAlgn="auto">
              <a:spcAft>
                <a:spcPts val="0"/>
              </a:spcAft>
              <a:buFont typeface="Wingdings"/>
              <a:buChar char=""/>
              <a:defRPr/>
            </a:pPr>
            <a:r>
              <a:rPr lang="el-GR" dirty="0" smtClean="0"/>
              <a:t>τόσο μεγαλύτερες πιθανότητες επικράτησης και διάδοσης έχει έναντι των ανταγωνιστικών του πρωτοκόλλων. </a:t>
            </a:r>
          </a:p>
          <a:p>
            <a:pPr marL="548640" lvl="1" indent="-274320" fontAlgn="auto">
              <a:spcAft>
                <a:spcPts val="0"/>
              </a:spcAft>
              <a:buFont typeface="Wingdings"/>
              <a:buChar char=""/>
              <a:defRPr/>
            </a:pPr>
            <a:r>
              <a:rPr lang="el-GR" dirty="0" smtClean="0"/>
              <a:t>Και τόσο πιο πιθανό να μην υπάρχουν ζητήματα ασυμβατότητας κατά τη δικτύωση συσκευών από διαφορετικούς κατασκευαστές</a:t>
            </a:r>
            <a:endParaRPr lang="el-GR" dirty="0"/>
          </a:p>
        </p:txBody>
      </p:sp>
      <p:sp>
        <p:nvSpPr>
          <p:cNvPr id="20480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96E1ADC9-DCB8-473B-889C-A18A6CEDE991}" type="slidenum">
              <a:rPr lang="el-GR"/>
              <a:pPr>
                <a:defRPr/>
              </a:pPr>
              <a:t>185</a:t>
            </a:fld>
            <a:endParaRPr lang="el-GR"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1 - Τίτλος"/>
          <p:cNvSpPr>
            <a:spLocks noGrp="1"/>
          </p:cNvSpPr>
          <p:nvPr>
            <p:ph type="title"/>
          </p:nvPr>
        </p:nvSpPr>
        <p:spPr/>
        <p:txBody>
          <a:bodyPr/>
          <a:lstStyle/>
          <a:p>
            <a:r>
              <a:rPr lang="el-GR" i="1" smtClean="0">
                <a:solidFill>
                  <a:srgbClr val="164C6C"/>
                </a:solidFill>
              </a:rPr>
              <a:t>Ταξινόμηση Δικτύων Η/Υ</a:t>
            </a:r>
          </a:p>
        </p:txBody>
      </p:sp>
      <p:sp>
        <p:nvSpPr>
          <p:cNvPr id="205826" name="2 - Θέση περιεχομένου"/>
          <p:cNvSpPr>
            <a:spLocks noGrp="1"/>
          </p:cNvSpPr>
          <p:nvPr>
            <p:ph sz="quarter" idx="1"/>
          </p:nvPr>
        </p:nvSpPr>
        <p:spPr>
          <a:xfrm>
            <a:off x="301625" y="1527175"/>
            <a:ext cx="8504238" cy="4572000"/>
          </a:xfrm>
        </p:spPr>
        <p:txBody>
          <a:bodyPr/>
          <a:lstStyle/>
          <a:p>
            <a:r>
              <a:rPr lang="el-GR" smtClean="0"/>
              <a:t>Ανάλογα με το χαρακτηριστικό γνώρισμα που θα επιλέξει κανείς, τα δίκτυα υπολογιστών κατατάσσονται σε διάφορες κατηγορίες. </a:t>
            </a:r>
          </a:p>
          <a:p>
            <a:r>
              <a:rPr lang="el-GR" smtClean="0"/>
              <a:t>Από τις πιο συνηθισμένες είναι η διάκρισή τους </a:t>
            </a:r>
          </a:p>
          <a:p>
            <a:pPr lvl="1"/>
            <a:r>
              <a:rPr lang="el-GR" smtClean="0"/>
              <a:t>με βάση το γεωγραφικό εύρος που καλύπτουν, </a:t>
            </a:r>
          </a:p>
          <a:p>
            <a:pPr lvl="1"/>
            <a:r>
              <a:rPr lang="el-GR" smtClean="0"/>
              <a:t>με βάση το φυσικό μέσο ή την τεχνολογία που χρησιμοποιείται για την πρόσβαση σε αυτό, </a:t>
            </a:r>
          </a:p>
          <a:p>
            <a:pPr lvl="1"/>
            <a:r>
              <a:rPr lang="el-GR" smtClean="0"/>
              <a:t>με βάση τον τρόπο που γίνεται η μεταγωγή των δεδομένων στους εσωτερικούς κόμβους του δικτύου.</a:t>
            </a:r>
          </a:p>
          <a:p>
            <a:endParaRPr lang="el-GR" smtClean="0"/>
          </a:p>
        </p:txBody>
      </p:sp>
      <p:sp>
        <p:nvSpPr>
          <p:cNvPr id="20582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60ADA36-1317-4592-89AA-DEF5603C0D6D}" type="slidenum">
              <a:rPr lang="el-GR"/>
              <a:pPr>
                <a:defRPr/>
              </a:pPr>
              <a:t>186</a:t>
            </a:fld>
            <a:endParaRPr lang="el-GR"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1 - Τίτλος"/>
          <p:cNvSpPr>
            <a:spLocks noGrp="1"/>
          </p:cNvSpPr>
          <p:nvPr>
            <p:ph type="title"/>
          </p:nvPr>
        </p:nvSpPr>
        <p:spPr/>
        <p:txBody>
          <a:bodyPr/>
          <a:lstStyle/>
          <a:p>
            <a:r>
              <a:rPr lang="el-GR" i="1" smtClean="0">
                <a:solidFill>
                  <a:srgbClr val="164C6C"/>
                </a:solidFill>
              </a:rPr>
              <a:t>Με βάση το γεωγραφικό εύρος</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i="1" dirty="0" smtClean="0"/>
              <a:t>Τοπικά δίκτυα</a:t>
            </a:r>
            <a:r>
              <a:rPr lang="en-US" i="1" dirty="0" smtClean="0"/>
              <a:t> (Local Area Networks </a:t>
            </a:r>
            <a:r>
              <a:rPr lang="el-GR" i="1" dirty="0" smtClean="0"/>
              <a:t>ή</a:t>
            </a:r>
            <a:r>
              <a:rPr lang="en-US" i="1" dirty="0" smtClean="0"/>
              <a:t> LAN)</a:t>
            </a:r>
            <a:endParaRPr lang="el-GR" i="1" dirty="0" smtClean="0"/>
          </a:p>
          <a:p>
            <a:pPr marL="548640" lvl="1" indent="-274320" fontAlgn="auto">
              <a:spcAft>
                <a:spcPts val="0"/>
              </a:spcAft>
              <a:buFont typeface="Wingdings"/>
              <a:buChar char=""/>
              <a:defRPr/>
            </a:pPr>
            <a:r>
              <a:rPr lang="el-GR" dirty="0" smtClean="0"/>
              <a:t>Τα τοπικά δίκτυα είναι δίκτυα, τα οποία εκτείνονται σε περιορισμένη γεωγραφικά περιοχή όπως για παράδειγμα ένα κτήριο ή συγκρότημα κτηρίων και σε έκταση μερικών μέτρων και σπάνια λίγων χιλιομέτρων.</a:t>
            </a:r>
            <a:endParaRPr lang="el-GR" i="1" dirty="0" smtClean="0"/>
          </a:p>
          <a:p>
            <a:pPr marL="274320" indent="-274320" fontAlgn="auto">
              <a:spcAft>
                <a:spcPts val="0"/>
              </a:spcAft>
              <a:buFont typeface="Wingdings 2"/>
              <a:buChar char=""/>
              <a:defRPr/>
            </a:pPr>
            <a:r>
              <a:rPr lang="el-GR" i="1" dirty="0" smtClean="0"/>
              <a:t>Μητροπολιτικά Δίκτυα (</a:t>
            </a:r>
            <a:r>
              <a:rPr lang="el-GR" i="1" dirty="0" err="1" smtClean="0"/>
              <a:t>Metropolitan</a:t>
            </a:r>
            <a:r>
              <a:rPr lang="el-GR" i="1" dirty="0" smtClean="0"/>
              <a:t> </a:t>
            </a:r>
            <a:r>
              <a:rPr lang="el-GR" i="1" dirty="0" err="1" smtClean="0"/>
              <a:t>Area</a:t>
            </a:r>
            <a:r>
              <a:rPr lang="el-GR" i="1" dirty="0" smtClean="0"/>
              <a:t> </a:t>
            </a:r>
            <a:r>
              <a:rPr lang="el-GR" i="1" dirty="0" err="1" smtClean="0"/>
              <a:t>Networks</a:t>
            </a:r>
            <a:r>
              <a:rPr lang="el-GR" i="1" dirty="0" smtClean="0"/>
              <a:t> ή ΜΑΝ)</a:t>
            </a:r>
          </a:p>
          <a:p>
            <a:pPr marL="548640" lvl="1" indent="-274320" fontAlgn="auto">
              <a:spcAft>
                <a:spcPts val="0"/>
              </a:spcAft>
              <a:buFont typeface="Wingdings"/>
              <a:buChar char=""/>
              <a:defRPr/>
            </a:pPr>
            <a:r>
              <a:rPr lang="el-GR" dirty="0" smtClean="0"/>
              <a:t>Τα μητροπολιτικά δίκτυα είναι μια σχετικά νέα κατηγορία δικτύου, καλύπτουν συνήθως μια γεωγραφική περιοχή εύρους 5-50 </a:t>
            </a:r>
            <a:r>
              <a:rPr lang="el-GR" dirty="0" err="1" smtClean="0"/>
              <a:t>Km</a:t>
            </a:r>
            <a:r>
              <a:rPr lang="el-GR" dirty="0" smtClean="0"/>
              <a:t>,  και συχνά χρησιμοποιούνται ως δίκτυα υψηλών ταχυτήτων για τη διασύνδεση τοπικών δικτύων μεταξύ τους ή με δίκτυα ευρείας περιοχής.</a:t>
            </a:r>
            <a:endParaRPr lang="el-GR" i="1" dirty="0" smtClean="0"/>
          </a:p>
          <a:p>
            <a:pPr marL="274320" indent="-274320" fontAlgn="auto">
              <a:spcAft>
                <a:spcPts val="0"/>
              </a:spcAft>
              <a:buFont typeface="Wingdings 2"/>
              <a:buChar char=""/>
              <a:defRPr/>
            </a:pPr>
            <a:r>
              <a:rPr lang="el-GR" i="1" dirty="0" smtClean="0"/>
              <a:t>Δίκτυα Ευρείας Περιοχής (</a:t>
            </a:r>
            <a:r>
              <a:rPr lang="el-GR" i="1" dirty="0" err="1" smtClean="0"/>
              <a:t>Wide</a:t>
            </a:r>
            <a:r>
              <a:rPr lang="el-GR" i="1" dirty="0" smtClean="0"/>
              <a:t> </a:t>
            </a:r>
            <a:r>
              <a:rPr lang="el-GR" i="1" dirty="0" err="1" smtClean="0"/>
              <a:t>Area</a:t>
            </a:r>
            <a:r>
              <a:rPr lang="el-GR" i="1" dirty="0" smtClean="0"/>
              <a:t> </a:t>
            </a:r>
            <a:r>
              <a:rPr lang="el-GR" i="1" dirty="0" err="1" smtClean="0"/>
              <a:t>networks</a:t>
            </a:r>
            <a:r>
              <a:rPr lang="el-GR" i="1" dirty="0" smtClean="0"/>
              <a:t> ή WAN). </a:t>
            </a:r>
          </a:p>
          <a:p>
            <a:pPr marL="548640" lvl="1" indent="-274320" fontAlgn="auto">
              <a:spcAft>
                <a:spcPts val="0"/>
              </a:spcAft>
              <a:buFont typeface="Wingdings"/>
              <a:buChar char=""/>
              <a:defRPr/>
            </a:pPr>
            <a:r>
              <a:rPr lang="el-GR" dirty="0" smtClean="0"/>
              <a:t>Τα δίκτυα ευρείας περιοχής προσφέρουν ευρύτερη κάλυψη σε σχέση με τα </a:t>
            </a:r>
            <a:r>
              <a:rPr lang="en-US" dirty="0" smtClean="0"/>
              <a:t>LAN</a:t>
            </a:r>
            <a:r>
              <a:rPr lang="el-GR" dirty="0" smtClean="0"/>
              <a:t> και ΜΑΝ καθώς καλύπτουν μια εκτεταμένη γεωγραφικά περιοχή, όπως για παράδειγμα μια πόλη, ή περιοχές που βρίσκονται στο ίδιο ή ακόμη και σε διαφορετικά κράτη.</a:t>
            </a:r>
          </a:p>
          <a:p>
            <a:pPr marL="274320" indent="-274320" fontAlgn="auto">
              <a:spcAft>
                <a:spcPts val="0"/>
              </a:spcAft>
              <a:buFont typeface="Wingdings 2"/>
              <a:buChar char=""/>
              <a:defRPr/>
            </a:pPr>
            <a:endParaRPr lang="el-GR" i="1" dirty="0" smtClean="0"/>
          </a:p>
          <a:p>
            <a:pPr marL="274320" indent="-274320" fontAlgn="auto">
              <a:spcAft>
                <a:spcPts val="0"/>
              </a:spcAft>
              <a:buFont typeface="Wingdings 2"/>
              <a:buChar char=""/>
              <a:defRPr/>
            </a:pPr>
            <a:endParaRPr lang="el-GR" dirty="0"/>
          </a:p>
        </p:txBody>
      </p:sp>
      <p:sp>
        <p:nvSpPr>
          <p:cNvPr id="20685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E88F345-0735-4C53-8029-8C0762FC67BB}" type="slidenum">
              <a:rPr lang="el-GR"/>
              <a:pPr>
                <a:defRPr/>
              </a:pPr>
              <a:t>187</a:t>
            </a:fld>
            <a:endParaRPr lang="el-GR"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1 - Τίτλος"/>
          <p:cNvSpPr>
            <a:spLocks noGrp="1"/>
          </p:cNvSpPr>
          <p:nvPr>
            <p:ph type="title"/>
          </p:nvPr>
        </p:nvSpPr>
        <p:spPr/>
        <p:txBody>
          <a:bodyPr/>
          <a:lstStyle/>
          <a:p>
            <a:r>
              <a:rPr lang="el-GR" i="1" smtClean="0">
                <a:solidFill>
                  <a:srgbClr val="164C6C"/>
                </a:solidFill>
              </a:rPr>
              <a:t>Τοπικά δίκτυα </a:t>
            </a:r>
          </a:p>
        </p:txBody>
      </p:sp>
      <p:sp>
        <p:nvSpPr>
          <p:cNvPr id="207874" name="2 - Θέση περιεχομένου"/>
          <p:cNvSpPr>
            <a:spLocks noGrp="1"/>
          </p:cNvSpPr>
          <p:nvPr>
            <p:ph sz="quarter" idx="1"/>
          </p:nvPr>
        </p:nvSpPr>
        <p:spPr>
          <a:xfrm>
            <a:off x="301625" y="1527175"/>
            <a:ext cx="8504238" cy="4572000"/>
          </a:xfrm>
        </p:spPr>
        <p:txBody>
          <a:bodyPr>
            <a:normAutofit fontScale="92500"/>
          </a:bodyPr>
          <a:lstStyle/>
          <a:p>
            <a:r>
              <a:rPr lang="el-GR" dirty="0" smtClean="0"/>
              <a:t>Τα δίκτυα LΑΝ χαρακτηρίζονται από υψηλούς ρυθμούς μεταφοράς δεδομένων (10</a:t>
            </a:r>
            <a:r>
              <a:rPr lang="en-US" dirty="0" smtClean="0"/>
              <a:t>Mps</a:t>
            </a:r>
            <a:r>
              <a:rPr lang="el-GR" dirty="0" smtClean="0"/>
              <a:t> έως 100</a:t>
            </a:r>
            <a:r>
              <a:rPr lang="en-US" dirty="0" smtClean="0"/>
              <a:t>0</a:t>
            </a:r>
            <a:r>
              <a:rPr lang="el-GR" dirty="0" smtClean="0"/>
              <a:t> </a:t>
            </a:r>
            <a:r>
              <a:rPr lang="el-GR" dirty="0" err="1" smtClean="0"/>
              <a:t>Mbps</a:t>
            </a:r>
            <a:r>
              <a:rPr lang="el-GR" dirty="0" smtClean="0"/>
              <a:t>) και μικρό αριθμό σφαλμάτων μετάδοσης. </a:t>
            </a:r>
          </a:p>
          <a:p>
            <a:r>
              <a:rPr lang="el-GR" dirty="0" smtClean="0"/>
              <a:t>Επίσης, έχουν μικρό σχετικά αριθμό συνδεμένων συσκευών και χρησιμοποιούν ιδιωτικά μέσα μετάδοσης. </a:t>
            </a:r>
          </a:p>
          <a:p>
            <a:r>
              <a:rPr lang="el-GR" dirty="0" smtClean="0"/>
              <a:t>Τοπικά δίκτυα συναντάμε σε </a:t>
            </a:r>
          </a:p>
          <a:p>
            <a:pPr lvl="1"/>
            <a:r>
              <a:rPr lang="el-GR" dirty="0" smtClean="0"/>
              <a:t>σχολεία, </a:t>
            </a:r>
          </a:p>
          <a:p>
            <a:pPr lvl="1"/>
            <a:r>
              <a:rPr lang="el-GR" dirty="0" smtClean="0"/>
              <a:t>πανεπιστήμια, </a:t>
            </a:r>
          </a:p>
          <a:p>
            <a:pPr lvl="1"/>
            <a:r>
              <a:rPr lang="el-GR" dirty="0" smtClean="0"/>
              <a:t>εταιρείες,</a:t>
            </a:r>
          </a:p>
          <a:p>
            <a:pPr lvl="1"/>
            <a:r>
              <a:rPr lang="el-GR" dirty="0" smtClean="0"/>
              <a:t>οργανισμούς, </a:t>
            </a:r>
          </a:p>
          <a:p>
            <a:pPr lvl="1"/>
            <a:r>
              <a:rPr lang="el-GR" dirty="0" smtClean="0"/>
              <a:t>ιδρύματα και αλλού. </a:t>
            </a:r>
          </a:p>
        </p:txBody>
      </p:sp>
      <p:sp>
        <p:nvSpPr>
          <p:cNvPr id="4" name="1 - Τίτλος"/>
          <p:cNvSpPr txBox="1">
            <a:spLocks/>
          </p:cNvSpPr>
          <p:nvPr/>
        </p:nvSpPr>
        <p:spPr>
          <a:xfrm>
            <a:off x="500063" y="0"/>
            <a:ext cx="8229600" cy="990600"/>
          </a:xfrm>
          <a:prstGeom prst="rect">
            <a:avLst/>
          </a:prstGeom>
        </p:spPr>
        <p:txBody>
          <a:bodyPr anchor="b">
            <a:normAutofit/>
          </a:bodyPr>
          <a:lstStyle/>
          <a:p>
            <a:pPr fontAlgn="auto">
              <a:spcAft>
                <a:spcPts val="0"/>
              </a:spcAft>
              <a:defRPr/>
            </a:pPr>
            <a:endParaRPr lang="el-GR" sz="3200" dirty="0">
              <a:solidFill>
                <a:schemeClr val="tx2"/>
              </a:solidFill>
              <a:latin typeface="+mj-lt"/>
              <a:ea typeface="+mj-ea"/>
              <a:cs typeface="+mj-cs"/>
            </a:endParaRPr>
          </a:p>
        </p:txBody>
      </p:sp>
      <p:sp>
        <p:nvSpPr>
          <p:cNvPr id="207876"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EB6A8C3D-338D-44D0-A52C-983263A71712}" type="slidenum">
              <a:rPr lang="el-GR"/>
              <a:pPr>
                <a:defRPr/>
              </a:pPr>
              <a:t>188</a:t>
            </a:fld>
            <a:endParaRPr lang="el-GR"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1 - Τίτλος"/>
          <p:cNvSpPr>
            <a:spLocks noGrp="1"/>
          </p:cNvSpPr>
          <p:nvPr>
            <p:ph type="title"/>
          </p:nvPr>
        </p:nvSpPr>
        <p:spPr/>
        <p:txBody>
          <a:bodyPr/>
          <a:lstStyle/>
          <a:p>
            <a:r>
              <a:rPr lang="el-GR" i="1" smtClean="0">
                <a:solidFill>
                  <a:srgbClr val="164C6C"/>
                </a:solidFill>
              </a:rPr>
              <a:t>Τοπικά δίκτυα </a:t>
            </a:r>
            <a:endParaRPr lang="el-GR" smtClean="0">
              <a:solidFill>
                <a:srgbClr val="164C6C"/>
              </a:solidFill>
            </a:endParaRPr>
          </a:p>
        </p:txBody>
      </p:sp>
      <p:sp>
        <p:nvSpPr>
          <p:cNvPr id="208898" name="2 - Θέση περιεχομένου"/>
          <p:cNvSpPr>
            <a:spLocks noGrp="1"/>
          </p:cNvSpPr>
          <p:nvPr>
            <p:ph sz="quarter" idx="1"/>
          </p:nvPr>
        </p:nvSpPr>
        <p:spPr>
          <a:xfrm>
            <a:off x="301625" y="1527175"/>
            <a:ext cx="8504238" cy="4572000"/>
          </a:xfrm>
        </p:spPr>
        <p:txBody>
          <a:bodyPr/>
          <a:lstStyle/>
          <a:p>
            <a:r>
              <a:rPr lang="el-GR" sz="2400" smtClean="0"/>
              <a:t>Τα τοπικά δίκτυα μπορούν, διασυνδεόμενα μεταξύ τους με ειδικό δικτυακό εξοπλισμό, να σχηματίζουν είτε μεγαλύτερα τοπικά δίκτυα είτε, αν η απόσταση είναι μεγάλη, δίκτυα ευρείας περιοχής.</a:t>
            </a:r>
          </a:p>
          <a:p>
            <a:endParaRPr lang="el-GR" smtClean="0"/>
          </a:p>
        </p:txBody>
      </p:sp>
      <p:pic>
        <p:nvPicPr>
          <p:cNvPr id="208899" name="3 - Εικόνα"/>
          <p:cNvPicPr>
            <a:picLocks noChangeAspect="1" noChangeArrowheads="1"/>
          </p:cNvPicPr>
          <p:nvPr/>
        </p:nvPicPr>
        <p:blipFill>
          <a:blip r:embed="rId3" cstate="print"/>
          <a:srcRect l="6546" t="10199" r="9984" b="9065"/>
          <a:stretch>
            <a:fillRect/>
          </a:stretch>
        </p:blipFill>
        <p:spPr bwMode="auto">
          <a:xfrm>
            <a:off x="539552" y="2996952"/>
            <a:ext cx="8072438" cy="2994670"/>
          </a:xfrm>
          <a:prstGeom prst="rect">
            <a:avLst/>
          </a:prstGeom>
          <a:noFill/>
          <a:ln w="9525">
            <a:noFill/>
            <a:miter lim="800000"/>
            <a:headEnd/>
            <a:tailEnd/>
          </a:ln>
        </p:spPr>
      </p:pic>
      <p:sp>
        <p:nvSpPr>
          <p:cNvPr id="208900"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76F55293-E6F7-429A-8221-5C573CACC922}" type="slidenum">
              <a:rPr lang="el-GR"/>
              <a:pPr>
                <a:defRPr/>
              </a:pPr>
              <a:t>189</a:t>
            </a:fld>
            <a:endParaRPr lang="el-G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Γενικά Χαρακτηριστικά Επιλογής μίας Οθόνης (4/4)</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19</a:t>
            </a:fld>
            <a:endParaRPr lang="el-GR"/>
          </a:p>
        </p:txBody>
      </p:sp>
      <p:sp>
        <p:nvSpPr>
          <p:cNvPr id="5" name="4 - Θέση περιεχομένου"/>
          <p:cNvSpPr>
            <a:spLocks noGrp="1"/>
          </p:cNvSpPr>
          <p:nvPr>
            <p:ph sz="quarter" idx="1"/>
          </p:nvPr>
        </p:nvSpPr>
        <p:spPr>
          <a:xfrm>
            <a:off x="301752" y="1527048"/>
            <a:ext cx="8503920" cy="1109864"/>
          </a:xfrm>
        </p:spPr>
        <p:txBody>
          <a:bodyPr>
            <a:normAutofit/>
          </a:bodyPr>
          <a:lstStyle/>
          <a:p>
            <a:r>
              <a:rPr lang="el-GR" sz="2000" dirty="0" smtClean="0"/>
              <a:t>Επιλογή χρώματος από την παλέτα</a:t>
            </a:r>
          </a:p>
          <a:p>
            <a:pPr>
              <a:buNone/>
            </a:pPr>
            <a:endParaRPr lang="el-GR" sz="2000" dirty="0"/>
          </a:p>
        </p:txBody>
      </p:sp>
      <p:pic>
        <p:nvPicPr>
          <p:cNvPr id="6" name="5 - Εικόνα"/>
          <p:cNvPicPr/>
          <p:nvPr/>
        </p:nvPicPr>
        <p:blipFill>
          <a:blip r:embed="rId2" cstate="print"/>
          <a:srcRect/>
          <a:stretch>
            <a:fillRect/>
          </a:stretch>
        </p:blipFill>
        <p:spPr bwMode="auto">
          <a:xfrm>
            <a:off x="1907704" y="2132856"/>
            <a:ext cx="5256584" cy="4022179"/>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1 - Τίτλος"/>
          <p:cNvSpPr>
            <a:spLocks noGrp="1"/>
          </p:cNvSpPr>
          <p:nvPr>
            <p:ph type="title"/>
          </p:nvPr>
        </p:nvSpPr>
        <p:spPr/>
        <p:txBody>
          <a:bodyPr/>
          <a:lstStyle/>
          <a:p>
            <a:r>
              <a:rPr lang="el-GR" i="1" smtClean="0">
                <a:solidFill>
                  <a:srgbClr val="164C6C"/>
                </a:solidFill>
              </a:rPr>
              <a:t>Τοπολογίες τοπικών δικτύων</a:t>
            </a:r>
          </a:p>
        </p:txBody>
      </p:sp>
      <p:sp>
        <p:nvSpPr>
          <p:cNvPr id="210946" name="2 - Θέση περιεχομένου"/>
          <p:cNvSpPr>
            <a:spLocks noGrp="1"/>
          </p:cNvSpPr>
          <p:nvPr>
            <p:ph sz="quarter" idx="1"/>
          </p:nvPr>
        </p:nvSpPr>
        <p:spPr>
          <a:xfrm>
            <a:off x="301625" y="1527175"/>
            <a:ext cx="8504238" cy="4572000"/>
          </a:xfrm>
        </p:spPr>
        <p:txBody>
          <a:bodyPr/>
          <a:lstStyle/>
          <a:p>
            <a:r>
              <a:rPr lang="el-GR" smtClean="0"/>
              <a:t>Τοπολογία δικτύου ονομάζεται η μορφή της σύνδεσης μεταξύ των υπολογιστών (ή των κόμβων γενικότερα) που απαρτίζουν ένα δίκτυο. </a:t>
            </a:r>
          </a:p>
          <a:p>
            <a:r>
              <a:rPr lang="el-GR" smtClean="0"/>
              <a:t>Οι τοπολογίες μπορούν να είναι είτε φυσικές είτε λογικές. </a:t>
            </a:r>
          </a:p>
          <a:p>
            <a:r>
              <a:rPr lang="el-GR" smtClean="0"/>
              <a:t>Οι πιο συνηθισμένες τοπολογίες είναι η </a:t>
            </a:r>
            <a:r>
              <a:rPr lang="el-GR" b="1" i="1" smtClean="0"/>
              <a:t>τύπου</a:t>
            </a:r>
          </a:p>
          <a:p>
            <a:pPr lvl="1"/>
            <a:r>
              <a:rPr lang="el-GR" b="1" i="1" smtClean="0"/>
              <a:t> δακτυλίου, </a:t>
            </a:r>
          </a:p>
          <a:p>
            <a:pPr lvl="1"/>
            <a:r>
              <a:rPr lang="el-GR" b="1" i="1" smtClean="0"/>
              <a:t>αστέρα και </a:t>
            </a:r>
          </a:p>
          <a:p>
            <a:pPr lvl="1"/>
            <a:r>
              <a:rPr lang="el-GR" b="1" i="1" smtClean="0"/>
              <a:t>διαύλου</a:t>
            </a:r>
            <a:endParaRPr lang="el-GR" smtClean="0"/>
          </a:p>
        </p:txBody>
      </p:sp>
      <p:sp>
        <p:nvSpPr>
          <p:cNvPr id="21094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F9C6A836-244C-41D8-B1CB-F43017BE5531}" type="slidenum">
              <a:rPr lang="el-GR"/>
              <a:pPr>
                <a:defRPr/>
              </a:pPr>
              <a:t>190</a:t>
            </a:fld>
            <a:endParaRPr lang="el-GR"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1 - Τίτλος"/>
          <p:cNvSpPr>
            <a:spLocks noGrp="1"/>
          </p:cNvSpPr>
          <p:nvPr>
            <p:ph type="title"/>
          </p:nvPr>
        </p:nvSpPr>
        <p:spPr/>
        <p:txBody>
          <a:bodyPr/>
          <a:lstStyle/>
          <a:p>
            <a:r>
              <a:rPr lang="el-GR" i="1" smtClean="0">
                <a:solidFill>
                  <a:srgbClr val="164C6C"/>
                </a:solidFill>
              </a:rPr>
              <a:t>Τοπολογία τύπου δακτυλίου</a:t>
            </a:r>
          </a:p>
        </p:txBody>
      </p:sp>
      <p:sp>
        <p:nvSpPr>
          <p:cNvPr id="211970" name="2 - Θέση περιεχομένου"/>
          <p:cNvSpPr>
            <a:spLocks noGrp="1"/>
          </p:cNvSpPr>
          <p:nvPr>
            <p:ph sz="quarter" idx="1"/>
          </p:nvPr>
        </p:nvSpPr>
        <p:spPr>
          <a:xfrm>
            <a:off x="301625" y="1527175"/>
            <a:ext cx="8504238" cy="4572000"/>
          </a:xfrm>
        </p:spPr>
        <p:txBody>
          <a:bodyPr/>
          <a:lstStyle/>
          <a:p>
            <a:r>
              <a:rPr lang="el-GR" sz="2400" dirty="0" smtClean="0"/>
              <a:t>Στην τοπολογία δακτυλίου (</a:t>
            </a:r>
            <a:r>
              <a:rPr lang="el-GR" sz="2400" dirty="0" err="1" smtClean="0"/>
              <a:t>ring</a:t>
            </a:r>
            <a:r>
              <a:rPr lang="el-GR" sz="2400" dirty="0" smtClean="0"/>
              <a:t>) οι υπολογιστές συνδέονται με τη μορφή ενός κλειστού βρόχου, έτσι ώστε κάθε συσκευή να συνδέεται άμεσα με δύο άλλες συσκευές, μία από κάθε πλευρά. </a:t>
            </a:r>
          </a:p>
          <a:p>
            <a:r>
              <a:rPr lang="el-GR" sz="2400" dirty="0" smtClean="0"/>
              <a:t>Οι τοπολογίες δακτυλίων είναι σχετικά ακριβές και δύσκολο να εγκατασταθούν, αλλά προσφέρουν υψηλές ταχύτητες μετάδοσης και μπορούν να εκταθούν σε μεγάλες αποστάσεις. </a:t>
            </a:r>
          </a:p>
          <a:p>
            <a:r>
              <a:rPr lang="el-GR" sz="2400" dirty="0" smtClean="0"/>
              <a:t>Συνήθως χρησιμοποιούνται στα</a:t>
            </a:r>
            <a:endParaRPr lang="en-US" sz="2400" dirty="0" smtClean="0"/>
          </a:p>
          <a:p>
            <a:pPr>
              <a:buNone/>
            </a:pPr>
            <a:r>
              <a:rPr lang="el-GR" sz="2400" dirty="0" smtClean="0"/>
              <a:t> δίκτυα οπτικών ινών.</a:t>
            </a:r>
          </a:p>
          <a:p>
            <a:endParaRPr lang="el-GR" dirty="0" smtClean="0"/>
          </a:p>
        </p:txBody>
      </p:sp>
      <p:pic>
        <p:nvPicPr>
          <p:cNvPr id="211971" name="4 - Εικόνα"/>
          <p:cNvPicPr>
            <a:picLocks noChangeAspect="1" noChangeArrowheads="1"/>
          </p:cNvPicPr>
          <p:nvPr/>
        </p:nvPicPr>
        <p:blipFill>
          <a:blip r:embed="rId2" cstate="print"/>
          <a:srcRect r="63791" b="17625"/>
          <a:stretch>
            <a:fillRect/>
          </a:stretch>
        </p:blipFill>
        <p:spPr bwMode="auto">
          <a:xfrm>
            <a:off x="5292080" y="4365104"/>
            <a:ext cx="3096344" cy="1793062"/>
          </a:xfrm>
          <a:prstGeom prst="rect">
            <a:avLst/>
          </a:prstGeom>
          <a:noFill/>
          <a:ln w="9525">
            <a:noFill/>
            <a:miter lim="800000"/>
            <a:headEnd/>
            <a:tailEnd/>
          </a:ln>
        </p:spPr>
      </p:pic>
      <p:sp>
        <p:nvSpPr>
          <p:cNvPr id="211972" name="5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7" name="6 - Θέση αριθμού διαφάνειας"/>
          <p:cNvSpPr>
            <a:spLocks noGrp="1"/>
          </p:cNvSpPr>
          <p:nvPr>
            <p:ph type="sldNum" sz="quarter" idx="12"/>
          </p:nvPr>
        </p:nvSpPr>
        <p:spPr/>
        <p:txBody>
          <a:bodyPr/>
          <a:lstStyle/>
          <a:p>
            <a:pPr>
              <a:defRPr/>
            </a:pPr>
            <a:fld id="{030E2BF6-D5F4-47D1-A34D-08A09E1100E1}" type="slidenum">
              <a:rPr lang="el-GR"/>
              <a:pPr>
                <a:defRPr/>
              </a:pPr>
              <a:t>191</a:t>
            </a:fld>
            <a:endParaRPr lang="el-GR"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1 - Τίτλος"/>
          <p:cNvSpPr>
            <a:spLocks noGrp="1"/>
          </p:cNvSpPr>
          <p:nvPr>
            <p:ph type="title"/>
          </p:nvPr>
        </p:nvSpPr>
        <p:spPr/>
        <p:txBody>
          <a:bodyPr/>
          <a:lstStyle/>
          <a:p>
            <a:r>
              <a:rPr lang="el-GR" i="1" smtClean="0">
                <a:solidFill>
                  <a:srgbClr val="164C6C"/>
                </a:solidFill>
              </a:rPr>
              <a:t>Τοπολογία τύπου αστέρα</a:t>
            </a:r>
          </a:p>
        </p:txBody>
      </p:sp>
      <p:sp>
        <p:nvSpPr>
          <p:cNvPr id="212994" name="2 - Θέση περιεχομένου"/>
          <p:cNvSpPr>
            <a:spLocks noGrp="1"/>
          </p:cNvSpPr>
          <p:nvPr>
            <p:ph sz="quarter" idx="1"/>
          </p:nvPr>
        </p:nvSpPr>
        <p:spPr>
          <a:xfrm>
            <a:off x="301625" y="1527175"/>
            <a:ext cx="8504238" cy="4572000"/>
          </a:xfrm>
        </p:spPr>
        <p:txBody>
          <a:bodyPr/>
          <a:lstStyle/>
          <a:p>
            <a:r>
              <a:rPr lang="el-GR" smtClean="0"/>
              <a:t>Στην τοπολογία αστέρα (star) οι υπολογιστές συνδέονται μέσω ενός κεντρικού </a:t>
            </a:r>
            <a:r>
              <a:rPr lang="en-US" smtClean="0"/>
              <a:t>hub</a:t>
            </a:r>
            <a:r>
              <a:rPr lang="el-GR" smtClean="0"/>
              <a:t>. </a:t>
            </a:r>
          </a:p>
          <a:p>
            <a:endParaRPr lang="el-GR" smtClean="0"/>
          </a:p>
          <a:p>
            <a:r>
              <a:rPr lang="el-GR" smtClean="0"/>
              <a:t>Τα δίκτυα τύπου αστέρα είναι σχετικά εύκολο να εγκατασταθούν και να διαχειριστούν γι’ αυτό και αποτελούν την πιο συνηθισμένη τοπολογία. </a:t>
            </a:r>
          </a:p>
          <a:p>
            <a:endParaRPr lang="el-GR" smtClean="0"/>
          </a:p>
          <a:p>
            <a:r>
              <a:rPr lang="el-GR" smtClean="0"/>
              <a:t>Οι δυσλειτουργίες που εμφανίζονται οφείλονται συνήθως στο γεγονός ότι όλα τα στοιχεία πρέπει να περάσουν μέσω του hub. </a:t>
            </a:r>
          </a:p>
          <a:p>
            <a:endParaRPr lang="el-GR" smtClean="0"/>
          </a:p>
        </p:txBody>
      </p:sp>
      <p:sp>
        <p:nvSpPr>
          <p:cNvPr id="212995"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Georgia" pitchFamily="18" charset="0"/>
            </a:endParaRPr>
          </a:p>
        </p:txBody>
      </p:sp>
      <p:sp>
        <p:nvSpPr>
          <p:cNvPr id="212996" name="Rectangle 3"/>
          <p:cNvSpPr>
            <a:spLocks noChangeArrowheads="1"/>
          </p:cNvSpPr>
          <p:nvPr/>
        </p:nvSpPr>
        <p:spPr bwMode="auto">
          <a:xfrm>
            <a:off x="228600" y="2266950"/>
            <a:ext cx="9144000" cy="0"/>
          </a:xfrm>
          <a:prstGeom prst="rect">
            <a:avLst/>
          </a:prstGeom>
          <a:noFill/>
          <a:ln w="9525">
            <a:noFill/>
            <a:miter lim="800000"/>
            <a:headEnd/>
            <a:tailEnd/>
          </a:ln>
        </p:spPr>
        <p:txBody>
          <a:bodyPr wrap="none" anchor="ctr">
            <a:spAutoFit/>
          </a:bodyPr>
          <a:lstStyle/>
          <a:p>
            <a:endParaRPr lang="en-US"/>
          </a:p>
        </p:txBody>
      </p:sp>
      <p:sp>
        <p:nvSpPr>
          <p:cNvPr id="212997" name="5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7" name="6 - Θέση αριθμού διαφάνειας"/>
          <p:cNvSpPr>
            <a:spLocks noGrp="1"/>
          </p:cNvSpPr>
          <p:nvPr>
            <p:ph type="sldNum" sz="quarter" idx="12"/>
          </p:nvPr>
        </p:nvSpPr>
        <p:spPr/>
        <p:txBody>
          <a:bodyPr/>
          <a:lstStyle/>
          <a:p>
            <a:pPr>
              <a:defRPr/>
            </a:pPr>
            <a:fld id="{C92DFB98-B274-4316-9179-DD614A7EF0FB}" type="slidenum">
              <a:rPr lang="el-GR"/>
              <a:pPr>
                <a:defRPr/>
              </a:pPr>
              <a:t>192</a:t>
            </a:fld>
            <a:endParaRPr lang="el-GR"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1 - Τίτλος"/>
          <p:cNvSpPr>
            <a:spLocks noGrp="1"/>
          </p:cNvSpPr>
          <p:nvPr>
            <p:ph type="title"/>
          </p:nvPr>
        </p:nvSpPr>
        <p:spPr/>
        <p:txBody>
          <a:bodyPr/>
          <a:lstStyle/>
          <a:p>
            <a:r>
              <a:rPr lang="el-GR" i="1" smtClean="0">
                <a:solidFill>
                  <a:srgbClr val="164C6C"/>
                </a:solidFill>
              </a:rPr>
              <a:t>Τοπολογία τύπου αστέρα</a:t>
            </a:r>
            <a:endParaRPr lang="el-GR" smtClean="0">
              <a:solidFill>
                <a:srgbClr val="164C6C"/>
              </a:solidFill>
            </a:endParaRPr>
          </a:p>
        </p:txBody>
      </p:sp>
      <p:sp>
        <p:nvSpPr>
          <p:cNvPr id="214018" name="2 - Θέση περιεχομένου"/>
          <p:cNvSpPr>
            <a:spLocks noGrp="1"/>
          </p:cNvSpPr>
          <p:nvPr>
            <p:ph sz="quarter" idx="1"/>
          </p:nvPr>
        </p:nvSpPr>
        <p:spPr>
          <a:xfrm>
            <a:off x="301625" y="1527175"/>
            <a:ext cx="8504238" cy="4572000"/>
          </a:xfrm>
        </p:spPr>
        <p:txBody>
          <a:bodyPr/>
          <a:lstStyle/>
          <a:p>
            <a:r>
              <a:rPr lang="el-GR" smtClean="0"/>
              <a:t>Η σύνδεση των διαφόρων υπολογιστών που έχουμε στο σπίτι μας πάνω στο </a:t>
            </a:r>
            <a:r>
              <a:rPr lang="en-US" smtClean="0"/>
              <a:t>ADSL router</a:t>
            </a:r>
            <a:r>
              <a:rPr lang="el-GR" smtClean="0"/>
              <a:t> που διαθέτουμε συνιστά μια τοπολογία αστέρα.  </a:t>
            </a:r>
          </a:p>
          <a:p>
            <a:endParaRPr lang="el-GR" b="1" smtClean="0"/>
          </a:p>
        </p:txBody>
      </p:sp>
      <p:pic>
        <p:nvPicPr>
          <p:cNvPr id="214019" name="3 - Εικόνα"/>
          <p:cNvPicPr>
            <a:picLocks noChangeAspect="1" noChangeArrowheads="1"/>
          </p:cNvPicPr>
          <p:nvPr/>
        </p:nvPicPr>
        <p:blipFill>
          <a:blip r:embed="rId2" cstate="print"/>
          <a:srcRect l="28996" r="35210" b="17625"/>
          <a:stretch>
            <a:fillRect/>
          </a:stretch>
        </p:blipFill>
        <p:spPr bwMode="auto">
          <a:xfrm>
            <a:off x="1928813" y="2786063"/>
            <a:ext cx="3857625" cy="3071812"/>
          </a:xfrm>
          <a:prstGeom prst="rect">
            <a:avLst/>
          </a:prstGeom>
          <a:noFill/>
          <a:ln w="9525">
            <a:noFill/>
            <a:miter lim="800000"/>
            <a:headEnd/>
            <a:tailEnd/>
          </a:ln>
        </p:spPr>
      </p:pic>
      <p:sp>
        <p:nvSpPr>
          <p:cNvPr id="214020"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9883E400-16EE-407E-B9E2-DC3C472445F7}" type="slidenum">
              <a:rPr lang="el-GR"/>
              <a:pPr>
                <a:defRPr/>
              </a:pPr>
              <a:t>193</a:t>
            </a:fld>
            <a:endParaRPr lang="el-GR"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1 - Τίτλος"/>
          <p:cNvSpPr>
            <a:spLocks noGrp="1"/>
          </p:cNvSpPr>
          <p:nvPr>
            <p:ph type="title"/>
          </p:nvPr>
        </p:nvSpPr>
        <p:spPr/>
        <p:txBody>
          <a:bodyPr/>
          <a:lstStyle/>
          <a:p>
            <a:r>
              <a:rPr lang="el-GR" i="1" smtClean="0">
                <a:solidFill>
                  <a:srgbClr val="164C6C"/>
                </a:solidFill>
              </a:rPr>
              <a:t>Τοπολογία τύπου διαύλου</a:t>
            </a:r>
          </a:p>
        </p:txBody>
      </p:sp>
      <p:sp>
        <p:nvSpPr>
          <p:cNvPr id="215042" name="2 - Θέση περιεχομένου"/>
          <p:cNvSpPr>
            <a:spLocks noGrp="1"/>
          </p:cNvSpPr>
          <p:nvPr>
            <p:ph sz="quarter" idx="1"/>
          </p:nvPr>
        </p:nvSpPr>
        <p:spPr>
          <a:xfrm>
            <a:off x="301625" y="1527175"/>
            <a:ext cx="8504238" cy="4572000"/>
          </a:xfrm>
        </p:spPr>
        <p:txBody>
          <a:bodyPr/>
          <a:lstStyle/>
          <a:p>
            <a:r>
              <a:rPr lang="el-GR" smtClean="0"/>
              <a:t>Στην τοπολογία διαύλου (bus) οι υπολογιστές διασυνδέονται μέσω ενός κεντρικού καλωδίου, το οποίο αποκαλείται δίαυλος (ή αρτηρία). </a:t>
            </a:r>
          </a:p>
          <a:p>
            <a:r>
              <a:rPr lang="el-GR" smtClean="0"/>
              <a:t>Τα δίκτυα τύπου διαύλου είναι σχετικά ανέξοδα και εύκολο να εγκατασταθούν για μικρά δίκτυα. </a:t>
            </a:r>
          </a:p>
          <a:p>
            <a:r>
              <a:rPr lang="el-GR" smtClean="0"/>
              <a:t>Τα δίκτυα Ethernet σχηματίζουν μια τοπολογία διαύλου.</a:t>
            </a:r>
          </a:p>
          <a:p>
            <a:endParaRPr lang="el-GR" smtClean="0"/>
          </a:p>
        </p:txBody>
      </p:sp>
      <p:pic>
        <p:nvPicPr>
          <p:cNvPr id="215043" name="Εικόνα 445"/>
          <p:cNvPicPr>
            <a:picLocks noChangeAspect="1" noChangeArrowheads="1"/>
          </p:cNvPicPr>
          <p:nvPr/>
        </p:nvPicPr>
        <p:blipFill>
          <a:blip r:embed="rId2" cstate="print"/>
          <a:srcRect l="61720" b="40375"/>
          <a:stretch>
            <a:fillRect/>
          </a:stretch>
        </p:blipFill>
        <p:spPr bwMode="auto">
          <a:xfrm>
            <a:off x="3491880" y="4293096"/>
            <a:ext cx="3500437" cy="2357437"/>
          </a:xfrm>
          <a:prstGeom prst="rect">
            <a:avLst/>
          </a:prstGeom>
          <a:noFill/>
          <a:ln w="9525">
            <a:noFill/>
            <a:miter lim="800000"/>
            <a:headEnd/>
            <a:tailEnd/>
          </a:ln>
        </p:spPr>
      </p:pic>
      <p:sp>
        <p:nvSpPr>
          <p:cNvPr id="21504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3C50F353-38E5-4852-8E7B-523941333282}" type="slidenum">
              <a:rPr lang="el-GR"/>
              <a:pPr>
                <a:defRPr/>
              </a:pPr>
              <a:t>194</a:t>
            </a:fld>
            <a:endParaRPr lang="el-GR"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1 - Τίτλος"/>
          <p:cNvSpPr>
            <a:spLocks noGrp="1"/>
          </p:cNvSpPr>
          <p:nvPr>
            <p:ph type="title"/>
          </p:nvPr>
        </p:nvSpPr>
        <p:spPr/>
        <p:txBody>
          <a:bodyPr/>
          <a:lstStyle/>
          <a:p>
            <a:r>
              <a:rPr lang="el-GR" i="1" smtClean="0">
                <a:solidFill>
                  <a:srgbClr val="164C6C"/>
                </a:solidFill>
              </a:rPr>
              <a:t>Μητροπολιτικά Δίκτυα</a:t>
            </a:r>
          </a:p>
        </p:txBody>
      </p:sp>
      <p:sp>
        <p:nvSpPr>
          <p:cNvPr id="3" name="2 - Θέση περιεχομένου"/>
          <p:cNvSpPr>
            <a:spLocks noGrp="1"/>
          </p:cNvSpPr>
          <p:nvPr>
            <p:ph sz="quarter" idx="1"/>
          </p:nvPr>
        </p:nvSpPr>
        <p:spPr>
          <a:xfrm>
            <a:off x="301625" y="1527175"/>
            <a:ext cx="8504238" cy="4572000"/>
          </a:xfrm>
        </p:spPr>
        <p:txBody>
          <a:bodyPr>
            <a:normAutofit fontScale="92500"/>
          </a:bodyPr>
          <a:lstStyle/>
          <a:p>
            <a:pPr marL="274320" indent="-274320" fontAlgn="auto">
              <a:spcAft>
                <a:spcPts val="0"/>
              </a:spcAft>
              <a:buFont typeface="Wingdings 2"/>
              <a:buChar char=""/>
              <a:defRPr/>
            </a:pPr>
            <a:r>
              <a:rPr lang="el-GR" dirty="0" smtClean="0"/>
              <a:t>Ο ρόλος ενός ΜΑΝ είναι παρόμοιος με εκείνο του </a:t>
            </a:r>
            <a:r>
              <a:rPr lang="el-GR" dirty="0" err="1" smtClean="0"/>
              <a:t>Πάροχου</a:t>
            </a:r>
            <a:r>
              <a:rPr lang="el-GR" dirty="0" smtClean="0"/>
              <a:t> Υπηρεσιών Διαδικτύου, με τη διαφορά ότι οι υπηρεσίες του παρέχονται σε εταιρικούς χρήστες για τη διασύνδεση μεγάλων τοπικών δικτύων εταιριών, οργανισμών και φορέων. </a:t>
            </a:r>
          </a:p>
          <a:p>
            <a:pPr marL="274320" indent="-274320" fontAlgn="auto">
              <a:spcAft>
                <a:spcPts val="0"/>
              </a:spcAft>
              <a:buFont typeface="Wingdings 2"/>
              <a:buChar char=""/>
              <a:defRPr/>
            </a:pPr>
            <a:r>
              <a:rPr lang="el-GR" dirty="0" smtClean="0"/>
              <a:t>Η δικτυακή υποδομή των MAN στις περισσότερες περιπτώσεις δεν ανήκει σε κάποιο συγκεκριμένο οργανισμό ή φορέα, αλλά </a:t>
            </a:r>
          </a:p>
          <a:p>
            <a:pPr marL="548640" lvl="1" indent="-274320" fontAlgn="auto">
              <a:spcAft>
                <a:spcPts val="0"/>
              </a:spcAft>
              <a:buFont typeface="Wingdings"/>
              <a:buChar char=""/>
              <a:defRPr/>
            </a:pPr>
            <a:r>
              <a:rPr lang="el-GR" dirty="0" smtClean="0"/>
              <a:t>είτε σε μια κοινοπραξία εταιρειών ή οργανισμών, </a:t>
            </a:r>
          </a:p>
          <a:p>
            <a:pPr marL="548640" lvl="1" indent="-274320" fontAlgn="auto">
              <a:spcAft>
                <a:spcPts val="0"/>
              </a:spcAft>
              <a:buFont typeface="Wingdings"/>
              <a:buChar char=""/>
              <a:defRPr/>
            </a:pPr>
            <a:r>
              <a:rPr lang="el-GR" dirty="0" smtClean="0"/>
              <a:t>είτε σε ένα συγκεκριμένο οργανισμό, ο οποίος εγκαθιστά την υποδομή του ΜΑΝ και ακολούθως την εκμεταλλεύεται παρέχοντας υπηρεσίες διασύνδεσης ΜΑΝ στους συνδρομητές του.</a:t>
            </a:r>
            <a:endParaRPr lang="el-GR" dirty="0"/>
          </a:p>
        </p:txBody>
      </p:sp>
      <p:sp>
        <p:nvSpPr>
          <p:cNvPr id="21606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ADD3811-DBD3-449D-A5E8-84D95AB9ABB9}" type="slidenum">
              <a:rPr lang="el-GR"/>
              <a:pPr>
                <a:defRPr/>
              </a:pPr>
              <a:t>195</a:t>
            </a:fld>
            <a:endParaRPr lang="el-GR"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1 - Τίτλος"/>
          <p:cNvSpPr>
            <a:spLocks noGrp="1"/>
          </p:cNvSpPr>
          <p:nvPr>
            <p:ph type="title"/>
          </p:nvPr>
        </p:nvSpPr>
        <p:spPr/>
        <p:txBody>
          <a:bodyPr/>
          <a:lstStyle/>
          <a:p>
            <a:r>
              <a:rPr lang="el-GR" i="1" smtClean="0">
                <a:solidFill>
                  <a:srgbClr val="164C6C"/>
                </a:solidFill>
              </a:rPr>
              <a:t>Δίκτυα Ευρείας Περιοχής</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Ένα WAN είναι ένα επικοινωνιακό δίκτυο το οποίο </a:t>
            </a:r>
            <a:r>
              <a:rPr lang="el-GR" dirty="0" err="1" smtClean="0"/>
              <a:t>διασυνδέει</a:t>
            </a:r>
            <a:r>
              <a:rPr lang="el-GR" dirty="0" smtClean="0"/>
              <a:t> μικρότερα δίκτυα ή μεμονωμένους χρήστες, με άλλα απομακρυσμένα δίκτυα ή χρήστες. </a:t>
            </a:r>
          </a:p>
          <a:p>
            <a:pPr marL="274320" indent="-274320" fontAlgn="auto">
              <a:spcAft>
                <a:spcPts val="0"/>
              </a:spcAft>
              <a:buFont typeface="Wingdings 2"/>
              <a:buChar char=""/>
              <a:defRPr/>
            </a:pPr>
            <a:r>
              <a:rPr lang="el-GR" dirty="0" smtClean="0"/>
              <a:t>Το WAN καλύπτει μια ευρεία γεωγραφική περιοχή και συνήθως χρησιμοποιεί την υποδομή των υπαρχόντων φορέων, όπως για παράδειγμα των τηλεπικοινωνιακών εταιριών.</a:t>
            </a:r>
          </a:p>
          <a:p>
            <a:pPr marL="274320" indent="-274320" fontAlgn="auto">
              <a:spcAft>
                <a:spcPts val="0"/>
              </a:spcAft>
              <a:buFont typeface="Wingdings 2"/>
              <a:buChar char=""/>
              <a:defRPr/>
            </a:pPr>
            <a:r>
              <a:rPr lang="el-GR" dirty="0" smtClean="0"/>
              <a:t> Στα δίκτυα WAN, χρησιμοποιούνται διάφορες τεχνολογίες για τη διασύνδεση των συστημάτων, όπως </a:t>
            </a:r>
          </a:p>
          <a:p>
            <a:pPr marL="548640" lvl="1" indent="-274320" fontAlgn="auto">
              <a:spcAft>
                <a:spcPts val="0"/>
              </a:spcAft>
              <a:buFont typeface="Wingdings"/>
              <a:buChar char=""/>
              <a:defRPr/>
            </a:pPr>
            <a:r>
              <a:rPr lang="el-GR" dirty="0" smtClean="0"/>
              <a:t>απλές τηλεφωνικές γραμμές, </a:t>
            </a:r>
          </a:p>
          <a:p>
            <a:pPr marL="548640" lvl="1" indent="-274320" fontAlgn="auto">
              <a:spcAft>
                <a:spcPts val="0"/>
              </a:spcAft>
              <a:buFont typeface="Wingdings"/>
              <a:buChar char=""/>
              <a:defRPr/>
            </a:pPr>
            <a:r>
              <a:rPr lang="el-GR" dirty="0" smtClean="0"/>
              <a:t>μισθωμένες τηλεφωνικές γραμμές, </a:t>
            </a:r>
          </a:p>
          <a:p>
            <a:pPr marL="548640" lvl="1" indent="-274320" fontAlgn="auto">
              <a:spcAft>
                <a:spcPts val="0"/>
              </a:spcAft>
              <a:buFont typeface="Wingdings"/>
              <a:buChar char=""/>
              <a:defRPr/>
            </a:pPr>
            <a:r>
              <a:rPr lang="el-GR" dirty="0" smtClean="0"/>
              <a:t>οπτικές ίνες και ασύρματες </a:t>
            </a:r>
          </a:p>
          <a:p>
            <a:pPr marL="548640" lvl="1" indent="-274320" fontAlgn="auto">
              <a:spcAft>
                <a:spcPts val="0"/>
              </a:spcAft>
              <a:buFont typeface="Wingdings"/>
              <a:buChar char=""/>
              <a:defRPr/>
            </a:pPr>
            <a:r>
              <a:rPr lang="el-GR" dirty="0" smtClean="0"/>
              <a:t>δορυφορικές ζεύξεις. </a:t>
            </a:r>
          </a:p>
          <a:p>
            <a:pPr marL="274320" indent="-274320" fontAlgn="auto">
              <a:spcAft>
                <a:spcPts val="0"/>
              </a:spcAft>
              <a:buFont typeface="Wingdings 2"/>
              <a:buChar char=""/>
              <a:defRPr/>
            </a:pPr>
            <a:r>
              <a:rPr lang="el-GR" dirty="0" smtClean="0"/>
              <a:t>Τα δίκτυα ευρείας περιοχής χαρακτηρίζονται από χαμηλές ταχύτητες και μεγάλες καθυστερήσεις.</a:t>
            </a:r>
          </a:p>
          <a:p>
            <a:pPr marL="274320" indent="-274320" fontAlgn="auto">
              <a:spcAft>
                <a:spcPts val="0"/>
              </a:spcAft>
              <a:buFont typeface="Wingdings 2"/>
              <a:buChar char=""/>
              <a:defRPr/>
            </a:pPr>
            <a:endParaRPr lang="el-GR" dirty="0"/>
          </a:p>
        </p:txBody>
      </p:sp>
      <p:sp>
        <p:nvSpPr>
          <p:cNvPr id="21709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734D4B1-97B3-43E1-9F1B-B6C234E24E52}" type="slidenum">
              <a:rPr lang="el-GR"/>
              <a:pPr>
                <a:defRPr/>
              </a:pPr>
              <a:t>196</a:t>
            </a:fld>
            <a:endParaRPr lang="el-GR"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1 - Τίτλος"/>
          <p:cNvSpPr>
            <a:spLocks noGrp="1"/>
          </p:cNvSpPr>
          <p:nvPr>
            <p:ph type="title"/>
          </p:nvPr>
        </p:nvSpPr>
        <p:spPr/>
        <p:txBody>
          <a:bodyPr/>
          <a:lstStyle/>
          <a:p>
            <a:r>
              <a:rPr lang="el-GR" i="1" smtClean="0">
                <a:solidFill>
                  <a:srgbClr val="164C6C"/>
                </a:solidFill>
              </a:rPr>
              <a:t>Με βάση τον τρόπο πρόσβασης</a:t>
            </a:r>
          </a:p>
        </p:txBody>
      </p:sp>
      <p:sp>
        <p:nvSpPr>
          <p:cNvPr id="218114" name="2 - Θέση περιεχομένου"/>
          <p:cNvSpPr>
            <a:spLocks noGrp="1"/>
          </p:cNvSpPr>
          <p:nvPr>
            <p:ph sz="quarter" idx="1"/>
          </p:nvPr>
        </p:nvSpPr>
        <p:spPr>
          <a:xfrm>
            <a:off x="301625" y="1527175"/>
            <a:ext cx="8504238" cy="4572000"/>
          </a:xfrm>
        </p:spPr>
        <p:txBody>
          <a:bodyPr/>
          <a:lstStyle/>
          <a:p>
            <a:r>
              <a:rPr lang="el-GR" sz="2500" smtClean="0"/>
              <a:t>Ένα γεωγραφικά εκτεταμένο δίκτυο συνήθως διακρίνεται σε </a:t>
            </a:r>
          </a:p>
          <a:p>
            <a:pPr lvl="1"/>
            <a:r>
              <a:rPr lang="el-GR" b="1" smtClean="0"/>
              <a:t>δίκτυο κορμού</a:t>
            </a:r>
            <a:r>
              <a:rPr lang="el-GR" smtClean="0"/>
              <a:t> (</a:t>
            </a:r>
            <a:r>
              <a:rPr lang="en-US" smtClean="0"/>
              <a:t>backbone network</a:t>
            </a:r>
            <a:r>
              <a:rPr lang="el-GR" smtClean="0"/>
              <a:t>)</a:t>
            </a:r>
          </a:p>
          <a:p>
            <a:pPr lvl="1"/>
            <a:r>
              <a:rPr lang="el-GR" b="1" smtClean="0"/>
              <a:t>δίκτυο πρόσβασης </a:t>
            </a:r>
            <a:r>
              <a:rPr lang="el-GR" smtClean="0"/>
              <a:t>(</a:t>
            </a:r>
            <a:r>
              <a:rPr lang="en-US" smtClean="0"/>
              <a:t>access network</a:t>
            </a:r>
            <a:r>
              <a:rPr lang="el-GR" smtClean="0"/>
              <a:t>)</a:t>
            </a:r>
          </a:p>
          <a:p>
            <a:endParaRPr lang="el-GR" smtClean="0"/>
          </a:p>
        </p:txBody>
      </p:sp>
      <p:pic>
        <p:nvPicPr>
          <p:cNvPr id="218115" name="3 - Εικόνα"/>
          <p:cNvPicPr>
            <a:picLocks noChangeAspect="1" noChangeArrowheads="1"/>
          </p:cNvPicPr>
          <p:nvPr/>
        </p:nvPicPr>
        <p:blipFill>
          <a:blip r:embed="rId2" cstate="print"/>
          <a:srcRect/>
          <a:stretch>
            <a:fillRect/>
          </a:stretch>
        </p:blipFill>
        <p:spPr bwMode="auto">
          <a:xfrm>
            <a:off x="1331640" y="3140968"/>
            <a:ext cx="6715125" cy="3429000"/>
          </a:xfrm>
          <a:prstGeom prst="rect">
            <a:avLst/>
          </a:prstGeom>
          <a:noFill/>
          <a:ln w="9525">
            <a:noFill/>
            <a:miter lim="800000"/>
            <a:headEnd/>
            <a:tailEnd/>
          </a:ln>
        </p:spPr>
      </p:pic>
      <p:sp>
        <p:nvSpPr>
          <p:cNvPr id="218116"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41EE6E7B-7380-475D-B926-1B28F7DC9067}" type="slidenum">
              <a:rPr lang="el-GR"/>
              <a:pPr>
                <a:defRPr/>
              </a:pPr>
              <a:t>197</a:t>
            </a:fld>
            <a:endParaRPr lang="el-GR"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1 - Τίτλος"/>
          <p:cNvSpPr>
            <a:spLocks noGrp="1"/>
          </p:cNvSpPr>
          <p:nvPr>
            <p:ph type="title"/>
          </p:nvPr>
        </p:nvSpPr>
        <p:spPr/>
        <p:txBody>
          <a:bodyPr/>
          <a:lstStyle/>
          <a:p>
            <a:r>
              <a:rPr lang="el-GR" smtClean="0">
                <a:solidFill>
                  <a:srgbClr val="164C6C"/>
                </a:solidFill>
              </a:rPr>
              <a:t>Το δίκτυο κορμού</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Το δίκτυο κορμού αποτελείται συνήθως από δρομολογητές (</a:t>
            </a:r>
            <a:r>
              <a:rPr lang="el-GR" dirty="0" err="1" smtClean="0"/>
              <a:t>Routers</a:t>
            </a:r>
            <a:r>
              <a:rPr lang="el-GR" dirty="0" smtClean="0"/>
              <a:t>) ή γενικότερα μεταγωγούς, </a:t>
            </a:r>
          </a:p>
          <a:p>
            <a:pPr marL="548640" lvl="1" indent="-274320" fontAlgn="auto">
              <a:spcAft>
                <a:spcPts val="0"/>
              </a:spcAft>
              <a:buFont typeface="Wingdings"/>
              <a:buChar char=""/>
              <a:defRPr/>
            </a:pPr>
            <a:r>
              <a:rPr lang="el-GR" dirty="0" smtClean="0"/>
              <a:t>οι οποίοι τοποθετούνται στα σημεία διακλάδωσης ενός δικτύου και έχουν προορισμό να προωθούν τα δεδομένα που διακινούνται μέσω δικτύου πλησιέστερα προς τον προορισμό τους. </a:t>
            </a:r>
          </a:p>
          <a:p>
            <a:pPr marL="274320" indent="-274320" fontAlgn="auto">
              <a:spcAft>
                <a:spcPts val="0"/>
              </a:spcAft>
              <a:buFont typeface="Wingdings 2"/>
              <a:buChar char=""/>
              <a:defRPr/>
            </a:pPr>
            <a:r>
              <a:rPr lang="el-GR" dirty="0" smtClean="0"/>
              <a:t>Οι δρομολογητές διασυνδέονται μεταξύ τους με γραμμές υψηλής ταχύτητας. </a:t>
            </a:r>
          </a:p>
          <a:p>
            <a:pPr marL="274320" indent="-274320" fontAlgn="auto">
              <a:spcAft>
                <a:spcPts val="0"/>
              </a:spcAft>
              <a:buFont typeface="Wingdings 2"/>
              <a:buChar char=""/>
              <a:defRPr/>
            </a:pPr>
            <a:r>
              <a:rPr lang="el-GR" dirty="0" smtClean="0"/>
              <a:t>Η σύνδεση των τελικών χρηστών, οι οποίοι μπορεί να είναι είτε τοπικά δίκτυα είτε μεμονωμένα υπολογιστικά συστήματα, με το δίκτυο κορμού γίνεται μέσω του αντίστοιχου δικτύου πρόσβασης. </a:t>
            </a:r>
          </a:p>
          <a:p>
            <a:pPr marL="274320" indent="-274320" fontAlgn="auto">
              <a:spcAft>
                <a:spcPts val="0"/>
              </a:spcAft>
              <a:buFont typeface="Wingdings 2"/>
              <a:buChar char=""/>
              <a:defRPr/>
            </a:pPr>
            <a:r>
              <a:rPr lang="el-GR" dirty="0" smtClean="0"/>
              <a:t>Η σύγχρονη τεχνολογία προσφέρει ένα πλήθος λύσεων για την υλοποίηση του δικτύου πρόσβασης, επιτρέποντας την επιλογή της καταλληλότερης λύσης σε σχέση με τις απαιτήσεις των τελικών χρηστών.</a:t>
            </a:r>
            <a:endParaRPr lang="el-GR" dirty="0"/>
          </a:p>
        </p:txBody>
      </p:sp>
      <p:sp>
        <p:nvSpPr>
          <p:cNvPr id="21913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FA616670-FDA1-4331-BC78-1B43A71CC0AE}" type="slidenum">
              <a:rPr lang="el-GR"/>
              <a:pPr>
                <a:defRPr/>
              </a:pPr>
              <a:t>198</a:t>
            </a:fld>
            <a:endParaRPr lang="el-GR"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1 - Τίτλος"/>
          <p:cNvSpPr>
            <a:spLocks noGrp="1"/>
          </p:cNvSpPr>
          <p:nvPr>
            <p:ph type="title"/>
          </p:nvPr>
        </p:nvSpPr>
        <p:spPr/>
        <p:txBody>
          <a:bodyPr/>
          <a:lstStyle/>
          <a:p>
            <a:r>
              <a:rPr lang="el-GR" i="1" smtClean="0">
                <a:solidFill>
                  <a:srgbClr val="164C6C"/>
                </a:solidFill>
              </a:rPr>
              <a:t>Ενσύρματα και Ασύρματα</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Λαμβάνοντας ως κριτήριο το μέσο μετάδοσης που χρησιμοποιείται στα δίκτυα πρόσβασης, τα δίκτυα μπορούν να διακριθούν σε </a:t>
            </a:r>
            <a:r>
              <a:rPr lang="el-GR" b="1" i="1" dirty="0" smtClean="0"/>
              <a:t>ενσύρματα και ασύρματα</a:t>
            </a:r>
            <a:r>
              <a:rPr lang="el-GR" dirty="0" smtClean="0"/>
              <a:t>. </a:t>
            </a:r>
          </a:p>
          <a:p>
            <a:pPr marL="274320" indent="-274320" fontAlgn="auto">
              <a:spcAft>
                <a:spcPts val="0"/>
              </a:spcAft>
              <a:buFont typeface="Wingdings 2"/>
              <a:buChar char=""/>
              <a:defRPr/>
            </a:pPr>
            <a:r>
              <a:rPr lang="el-GR" dirty="0" smtClean="0"/>
              <a:t>Στα ενσύρματα δίκτυα, η σύνδεση μεταξύ των Η/Υ γίνεται καλωδιακά, για παράδειγμα μέσω τηλεφώνου, οπτικών ινών ή άλλου ενσύρματου δικτύου επικοινωνιών. </a:t>
            </a:r>
          </a:p>
          <a:p>
            <a:pPr marL="274320" indent="-274320" fontAlgn="auto">
              <a:spcAft>
                <a:spcPts val="0"/>
              </a:spcAft>
              <a:buFont typeface="Wingdings 2"/>
              <a:buChar char=""/>
              <a:defRPr/>
            </a:pPr>
            <a:r>
              <a:rPr lang="el-GR" dirty="0" smtClean="0"/>
              <a:t>Στα ασύρματα δίκτυα οι Η/Υ συνδέονται μεταξύ τους μέσω του αέρα κάνοντας χρήση κατάλληλα διαμορφωμένων δεσμών ηλεκτρομαγνητικής ακτινοβολίας (δηλαδή φωτός) που μπορούν να λειτουργούν σε διάφορες συχνότητες (π.χ. ραδιοκύματα ή μικροκύματα), </a:t>
            </a:r>
          </a:p>
          <a:p>
            <a:pPr marL="548640" lvl="1" indent="-274320" fontAlgn="auto">
              <a:spcAft>
                <a:spcPts val="0"/>
              </a:spcAft>
              <a:buFont typeface="Wingdings"/>
              <a:buChar char=""/>
              <a:defRPr/>
            </a:pPr>
            <a:r>
              <a:rPr lang="el-GR" dirty="0" smtClean="0"/>
              <a:t>ενώ στην περίπτωση πολύ μεγάλων αποστάσεων είναι δυνατό να γίνεται και χρήση δορυφόρου. </a:t>
            </a:r>
          </a:p>
          <a:p>
            <a:pPr marL="274320" indent="-274320" fontAlgn="auto">
              <a:spcAft>
                <a:spcPts val="0"/>
              </a:spcAft>
              <a:buFont typeface="Wingdings 2"/>
              <a:buChar char=""/>
              <a:defRPr/>
            </a:pPr>
            <a:endParaRPr lang="el-GR" dirty="0"/>
          </a:p>
        </p:txBody>
      </p:sp>
      <p:sp>
        <p:nvSpPr>
          <p:cNvPr id="22016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1414A71E-6823-4956-BE23-622E0679E176}" type="slidenum">
              <a:rPr lang="el-GR"/>
              <a:pPr>
                <a:defRPr/>
              </a:pPr>
              <a:t>199</a:t>
            </a:fld>
            <a:endParaRPr lang="el-G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Ύλη του Μαθήματος</a:t>
            </a:r>
            <a:endParaRPr lang="el-GR" dirty="0"/>
          </a:p>
        </p:txBody>
      </p:sp>
      <p:sp>
        <p:nvSpPr>
          <p:cNvPr id="3" name="Footer Placeholder 2"/>
          <p:cNvSpPr>
            <a:spLocks noGrp="1"/>
          </p:cNvSpPr>
          <p:nvPr>
            <p:ph type="ftr" sz="quarter" idx="11"/>
          </p:nvPr>
        </p:nvSpPr>
        <p:spPr/>
        <p:txBody>
          <a:bodyPr/>
          <a:lstStyle/>
          <a:p>
            <a:r>
              <a:rPr lang="el-GR" smtClean="0"/>
              <a:t>Εισαγωγή στην Πληροφορκή</a:t>
            </a:r>
            <a:endParaRPr lang="el-GR"/>
          </a:p>
        </p:txBody>
      </p:sp>
      <p:sp>
        <p:nvSpPr>
          <p:cNvPr id="4" name="Slide Number Placeholder 3"/>
          <p:cNvSpPr>
            <a:spLocks noGrp="1"/>
          </p:cNvSpPr>
          <p:nvPr>
            <p:ph type="sldNum" sz="quarter" idx="12"/>
          </p:nvPr>
        </p:nvSpPr>
        <p:spPr/>
        <p:txBody>
          <a:bodyPr/>
          <a:lstStyle/>
          <a:p>
            <a:fld id="{D3F1D1C4-C2D9-4231-9FB2-B2D9D97AA41D}" type="slidenum">
              <a:rPr lang="el-GR" smtClean="0"/>
              <a:pPr/>
              <a:t>2</a:t>
            </a:fld>
            <a:endParaRPr lang="el-GR"/>
          </a:p>
        </p:txBody>
      </p:sp>
      <p:sp>
        <p:nvSpPr>
          <p:cNvPr id="5" name="Content Placeholder 4"/>
          <p:cNvSpPr>
            <a:spLocks noGrp="1"/>
          </p:cNvSpPr>
          <p:nvPr>
            <p:ph sz="quarter" idx="1"/>
          </p:nvPr>
        </p:nvSpPr>
        <p:spPr/>
        <p:txBody>
          <a:bodyPr>
            <a:normAutofit fontScale="62500" lnSpcReduction="20000"/>
          </a:bodyPr>
          <a:lstStyle/>
          <a:p>
            <a:r>
              <a:rPr lang="el-GR" dirty="0" smtClean="0"/>
              <a:t>Εισαγωγή: Γνωριμία με τον υπολογιστή, ο κύκλος επεξεργασίας της πληροφορίας</a:t>
            </a:r>
          </a:p>
          <a:p>
            <a:r>
              <a:rPr lang="el-GR" dirty="0" smtClean="0"/>
              <a:t>Το εσωτερικό του Υπολογιστή: Τα βασικά μέρη του υπολογιστή, η κεντρική μονάδα επεξεργασίας (CPU), συνήθεις CPU, είδη μνήμης, θύρες επέκτασης, πύλες και δυαδική λογική. </a:t>
            </a:r>
          </a:p>
          <a:p>
            <a:r>
              <a:rPr lang="el-GR" dirty="0" smtClean="0"/>
              <a:t>Είσοδος και Έξοδος δεδομένων </a:t>
            </a:r>
          </a:p>
          <a:p>
            <a:r>
              <a:rPr lang="el-GR" dirty="0" smtClean="0"/>
              <a:t>Αποθήκευση Δεδομένων: Διαφορές μνήμης και μέσων αποθήκευσης</a:t>
            </a:r>
          </a:p>
          <a:p>
            <a:r>
              <a:rPr lang="el-GR" dirty="0" smtClean="0"/>
              <a:t>Επεξεργασία Δεδομένων: Πληροφορίες και δεδομένα. Αριθμητικά συστήματα και δυαδική λογική. Παράσταση κι επεξεργασία δεδομένων. </a:t>
            </a:r>
          </a:p>
          <a:p>
            <a:r>
              <a:rPr lang="el-GR" dirty="0" smtClean="0"/>
              <a:t>Το Λειτουργικό Σύστημα: Μέρη του λογισμικού του OS, ρόλος και λειτουργικότητα του OS, τι συμβαίνει κατά την εκκίνηση τού Η/Υ, είδη </a:t>
            </a:r>
            <a:r>
              <a:rPr lang="el-GR" dirty="0" err="1" smtClean="0"/>
              <a:t>Διεπαφών</a:t>
            </a:r>
            <a:r>
              <a:rPr lang="el-GR" dirty="0" smtClean="0"/>
              <a:t> Χρήστη, δυνατότητες και αδυναμίες σύγχρονων OS, βασικά </a:t>
            </a:r>
            <a:r>
              <a:rPr lang="el-GR" dirty="0" err="1" smtClean="0"/>
              <a:t>utilities</a:t>
            </a:r>
            <a:r>
              <a:rPr lang="el-GR" dirty="0" smtClean="0"/>
              <a:t>, </a:t>
            </a:r>
            <a:r>
              <a:rPr lang="el-GR" dirty="0" err="1" smtClean="0"/>
              <a:t>backup</a:t>
            </a:r>
            <a:r>
              <a:rPr lang="el-GR" dirty="0" smtClean="0"/>
              <a:t>. </a:t>
            </a:r>
          </a:p>
          <a:p>
            <a:r>
              <a:rPr lang="el-GR" dirty="0" smtClean="0"/>
              <a:t>Λογισμικό Εφαρμογών. </a:t>
            </a:r>
          </a:p>
          <a:p>
            <a:r>
              <a:rPr lang="el-GR" dirty="0" smtClean="0"/>
              <a:t>Δίκτυα και επικοινωνίες</a:t>
            </a:r>
          </a:p>
          <a:p>
            <a:r>
              <a:rPr lang="el-GR" dirty="0" smtClean="0"/>
              <a:t> Ο Παγκόσμιος Ιστός </a:t>
            </a:r>
          </a:p>
          <a:p>
            <a:r>
              <a:rPr lang="el-GR" dirty="0" smtClean="0"/>
              <a:t>Ηλεκτρονικό Εμπόριο</a:t>
            </a:r>
          </a:p>
          <a:p>
            <a:r>
              <a:rPr lang="el-GR" dirty="0" smtClean="0"/>
              <a:t> Εγκληματικότητα και Ασφάλεια </a:t>
            </a:r>
          </a:p>
          <a:p>
            <a:r>
              <a:rPr lang="el-GR" dirty="0" smtClean="0"/>
              <a:t>Προγραμματισμός</a:t>
            </a:r>
          </a:p>
          <a:p>
            <a:r>
              <a:rPr lang="el-GR" dirty="0" smtClean="0"/>
              <a:t>Δομές ελέγχου αλγορίθμων</a:t>
            </a:r>
          </a:p>
          <a:p>
            <a:endParaRPr lang="el-G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Συσκευές εισόδου/εξόδου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20</a:t>
            </a:fld>
            <a:endParaRPr lang="el-GR"/>
          </a:p>
        </p:txBody>
      </p:sp>
      <p:sp>
        <p:nvSpPr>
          <p:cNvPr id="5" name="4 - Θέση περιεχομένου"/>
          <p:cNvSpPr>
            <a:spLocks noGrp="1"/>
          </p:cNvSpPr>
          <p:nvPr>
            <p:ph sz="quarter" idx="1"/>
          </p:nvPr>
        </p:nvSpPr>
        <p:spPr>
          <a:xfrm>
            <a:off x="301752" y="1527048"/>
            <a:ext cx="8503920" cy="4926288"/>
          </a:xfrm>
        </p:spPr>
        <p:txBody>
          <a:bodyPr>
            <a:normAutofit fontScale="77500" lnSpcReduction="20000"/>
          </a:bodyPr>
          <a:lstStyle/>
          <a:p>
            <a:r>
              <a:rPr lang="el-GR" dirty="0" smtClean="0"/>
              <a:t>Οι συσκευές εισόδου/εξόδου είναι συσκευές που μεταφέρουν </a:t>
            </a:r>
          </a:p>
          <a:p>
            <a:pPr lvl="1"/>
            <a:r>
              <a:rPr lang="el-GR" dirty="0" smtClean="0"/>
              <a:t>τόσο δεδομένα και προγράμματα από τον έξω κόσμο στον υπολογιστή, </a:t>
            </a:r>
          </a:p>
          <a:p>
            <a:pPr lvl="1"/>
            <a:r>
              <a:rPr lang="el-GR" dirty="0" smtClean="0"/>
              <a:t>όσο και αποτελέσματα, που προέρχονται από επεξεργασία δεδομένων εισόδου, προς τον εξωτερικό κόσμο</a:t>
            </a:r>
          </a:p>
          <a:p>
            <a:r>
              <a:rPr lang="el-GR" dirty="0" smtClean="0"/>
              <a:t>Χαρακτηριστικό παράδειγμα τέτοιας συσκευής είναι η </a:t>
            </a:r>
            <a:r>
              <a:rPr lang="el-GR" b="1" dirty="0" smtClean="0"/>
              <a:t>οθόνη αφής</a:t>
            </a:r>
            <a:r>
              <a:rPr lang="el-GR" dirty="0" smtClean="0"/>
              <a:t> (που ανήκει στις συσκευές επιλογής), καθώς πέρα από την είσοδο δεδομένων χρησιμοποιείται και για απεικόνιση/έξοδο αποτελεσμάτων προς το χρήστη</a:t>
            </a:r>
          </a:p>
          <a:p>
            <a:r>
              <a:rPr lang="el-GR" dirty="0" smtClean="0"/>
              <a:t> Επίσης, μία άλλη συσκευή εισόδου/εξόδου είναι ο </a:t>
            </a:r>
            <a:r>
              <a:rPr lang="el-GR" b="1" dirty="0" smtClean="0"/>
              <a:t>διαμορφωτής/</a:t>
            </a:r>
            <a:r>
              <a:rPr lang="el-GR" b="1" dirty="0" err="1" smtClean="0"/>
              <a:t>αποδιαμορφωτής</a:t>
            </a:r>
            <a:r>
              <a:rPr lang="el-GR" b="1" dirty="0" smtClean="0"/>
              <a:t> (</a:t>
            </a:r>
            <a:r>
              <a:rPr lang="en-US" b="1" dirty="0" smtClean="0"/>
              <a:t>modulator</a:t>
            </a:r>
            <a:r>
              <a:rPr lang="el-GR" b="1" dirty="0" smtClean="0"/>
              <a:t>/</a:t>
            </a:r>
            <a:r>
              <a:rPr lang="en-US" b="1" dirty="0" smtClean="0"/>
              <a:t>demodulator</a:t>
            </a:r>
            <a:r>
              <a:rPr lang="el-GR" b="1" dirty="0" smtClean="0"/>
              <a:t>) </a:t>
            </a:r>
            <a:r>
              <a:rPr lang="el-GR" dirty="0" smtClean="0"/>
              <a:t>ή πιο απλά </a:t>
            </a:r>
            <a:r>
              <a:rPr lang="en-US" b="1" dirty="0" smtClean="0"/>
              <a:t>modem</a:t>
            </a:r>
            <a:r>
              <a:rPr lang="el-GR" dirty="0" smtClean="0"/>
              <a:t>. </a:t>
            </a:r>
          </a:p>
          <a:p>
            <a:pPr lvl="1"/>
            <a:r>
              <a:rPr lang="en-US" dirty="0" smtClean="0"/>
              <a:t>To modem </a:t>
            </a:r>
            <a:r>
              <a:rPr lang="el-GR" dirty="0" smtClean="0"/>
              <a:t>επιτρέπει την επικοινωνία δυο υπολογιστών με τη χρήση της ίδιας τηλεφωνικής γραμμής και λειτουργεί ως εξής: </a:t>
            </a:r>
          </a:p>
          <a:p>
            <a:pPr lvl="2"/>
            <a:r>
              <a:rPr lang="el-GR" dirty="0" smtClean="0"/>
              <a:t>αρχικά μετατρέπει το ψηφιακό σήμα σε αναλογικό </a:t>
            </a:r>
          </a:p>
          <a:p>
            <a:pPr lvl="2"/>
            <a:r>
              <a:rPr lang="el-GR" dirty="0" smtClean="0"/>
              <a:t>το εκπέμπει στην τηλεφωνική γραμμή </a:t>
            </a:r>
          </a:p>
          <a:p>
            <a:pPr lvl="2"/>
            <a:r>
              <a:rPr lang="el-GR" dirty="0" smtClean="0"/>
              <a:t>και στη συνέχεια, όταν το σήμα φτάσει στο δεύτερο υπολογιστή, κάνει την αντίστροφη δουλειά</a:t>
            </a:r>
          </a:p>
          <a:p>
            <a:pPr lvl="1"/>
            <a:r>
              <a:rPr lang="el-GR" dirty="0" smtClean="0"/>
              <a:t>Τα </a:t>
            </a:r>
            <a:r>
              <a:rPr lang="el-GR" dirty="0" err="1" smtClean="0"/>
              <a:t>modem</a:t>
            </a:r>
            <a:r>
              <a:rPr lang="el-GR" dirty="0" smtClean="0"/>
              <a:t> διακρίνονται σε εξωτερικά και εσωτερικά </a:t>
            </a:r>
            <a:endParaRPr lang="el-GR"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1 - Τίτλος"/>
          <p:cNvSpPr>
            <a:spLocks noGrp="1"/>
          </p:cNvSpPr>
          <p:nvPr>
            <p:ph type="title"/>
          </p:nvPr>
        </p:nvSpPr>
        <p:spPr/>
        <p:txBody>
          <a:bodyPr/>
          <a:lstStyle/>
          <a:p>
            <a:r>
              <a:rPr lang="el-GR" smtClean="0">
                <a:solidFill>
                  <a:srgbClr val="164C6C"/>
                </a:solidFill>
              </a:rPr>
              <a:t>Τεχνολογίες Ενσύρματης Πρόσβασης</a:t>
            </a:r>
          </a:p>
        </p:txBody>
      </p:sp>
      <p:sp>
        <p:nvSpPr>
          <p:cNvPr id="221186" name="2 - Θέση περιεχομένου"/>
          <p:cNvSpPr>
            <a:spLocks noGrp="1"/>
          </p:cNvSpPr>
          <p:nvPr>
            <p:ph sz="quarter" idx="1"/>
          </p:nvPr>
        </p:nvSpPr>
        <p:spPr>
          <a:xfrm>
            <a:off x="301625" y="1527175"/>
            <a:ext cx="8504238" cy="4572000"/>
          </a:xfrm>
        </p:spPr>
        <p:txBody>
          <a:bodyPr/>
          <a:lstStyle/>
          <a:p>
            <a:r>
              <a:rPr lang="el-GR" dirty="0" smtClean="0"/>
              <a:t>Οι πιο διαδεδομένες τεχνολογίες ενσύρματης πρόσβασης είναι οι ακόλουθες:</a:t>
            </a:r>
          </a:p>
          <a:p>
            <a:endParaRPr lang="el-GR" dirty="0" smtClean="0"/>
          </a:p>
          <a:p>
            <a:pPr lvl="1"/>
            <a:r>
              <a:rPr lang="el-GR" b="1" dirty="0" smtClean="0"/>
              <a:t>Μέσω απλής τηλεφωνικής γραμμής PSTN (</a:t>
            </a:r>
            <a:r>
              <a:rPr lang="el-GR" b="1" dirty="0" err="1" smtClean="0"/>
              <a:t>Dial</a:t>
            </a:r>
            <a:r>
              <a:rPr lang="el-GR" b="1" dirty="0" smtClean="0"/>
              <a:t>-</a:t>
            </a:r>
            <a:r>
              <a:rPr lang="el-GR" b="1" dirty="0" err="1" smtClean="0"/>
              <a:t>Up</a:t>
            </a:r>
            <a:r>
              <a:rPr lang="el-GR" b="1" dirty="0" smtClean="0"/>
              <a:t>) </a:t>
            </a:r>
          </a:p>
          <a:p>
            <a:pPr lvl="1">
              <a:buFont typeface="Wingdings" pitchFamily="2" charset="2"/>
              <a:buNone/>
            </a:pPr>
            <a:endParaRPr lang="el-GR" dirty="0" smtClean="0"/>
          </a:p>
          <a:p>
            <a:pPr lvl="1"/>
            <a:r>
              <a:rPr lang="el-GR" b="1" dirty="0" smtClean="0"/>
              <a:t>Μέσω μόνιμων ή μισθωμένων γραμμών (</a:t>
            </a:r>
            <a:r>
              <a:rPr lang="en-US" b="1" dirty="0" smtClean="0"/>
              <a:t>leased lines</a:t>
            </a:r>
            <a:r>
              <a:rPr lang="el-GR" b="1" dirty="0" smtClean="0"/>
              <a:t>)</a:t>
            </a:r>
            <a:endParaRPr lang="el-GR" dirty="0" smtClean="0"/>
          </a:p>
          <a:p>
            <a:pPr lvl="1">
              <a:buFont typeface="Wingdings" pitchFamily="2" charset="2"/>
              <a:buNone/>
            </a:pPr>
            <a:endParaRPr lang="el-GR" b="1" dirty="0" smtClean="0"/>
          </a:p>
          <a:p>
            <a:pPr lvl="1"/>
            <a:r>
              <a:rPr lang="el-GR" b="1" dirty="0" smtClean="0"/>
              <a:t>Μέσω γραμμών ΙSDN</a:t>
            </a:r>
            <a:endParaRPr lang="el-GR" dirty="0" smtClean="0"/>
          </a:p>
          <a:p>
            <a:pPr lvl="1"/>
            <a:endParaRPr lang="el-GR" b="1" dirty="0" smtClean="0"/>
          </a:p>
          <a:p>
            <a:pPr lvl="1"/>
            <a:r>
              <a:rPr lang="el-GR" b="1" dirty="0" smtClean="0"/>
              <a:t>Μέσω Ψηφιακής Συνδρομητικής Γραμμής DSL/</a:t>
            </a:r>
            <a:r>
              <a:rPr lang="en-US" b="1" dirty="0" smtClean="0"/>
              <a:t>ADSL/VDSL</a:t>
            </a:r>
            <a:endParaRPr lang="el-GR" dirty="0" smtClean="0"/>
          </a:p>
          <a:p>
            <a:pPr lvl="1"/>
            <a:endParaRPr lang="el-GR" dirty="0" smtClean="0"/>
          </a:p>
        </p:txBody>
      </p:sp>
      <p:sp>
        <p:nvSpPr>
          <p:cNvPr id="22118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595017C-A51A-4821-BA23-FBF3071F4028}" type="slidenum">
              <a:rPr lang="el-GR"/>
              <a:pPr>
                <a:defRPr/>
              </a:pPr>
              <a:t>200</a:t>
            </a:fld>
            <a:endParaRPr lang="el-GR"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Autofit/>
          </a:bodyPr>
          <a:lstStyle/>
          <a:p>
            <a:pPr lvl="1" algn="l" fontAlgn="auto">
              <a:spcAft>
                <a:spcPts val="0"/>
              </a:spcAft>
              <a:defRPr/>
            </a:pPr>
            <a:r>
              <a:rPr lang="el-GR" sz="3200" i="1" kern="1200" dirty="0">
                <a:solidFill>
                  <a:schemeClr val="tx2"/>
                </a:solidFill>
                <a:latin typeface="+mj-lt"/>
                <a:ea typeface="+mj-ea"/>
                <a:cs typeface="+mj-cs"/>
              </a:rPr>
              <a:t>Απλή τηλεφωνική γραμμή PSTN (</a:t>
            </a:r>
            <a:r>
              <a:rPr lang="el-GR" sz="3200" i="1" kern="1200" dirty="0" err="1">
                <a:solidFill>
                  <a:schemeClr val="tx2"/>
                </a:solidFill>
                <a:latin typeface="+mj-lt"/>
                <a:ea typeface="+mj-ea"/>
                <a:cs typeface="+mj-cs"/>
              </a:rPr>
              <a:t>Dial</a:t>
            </a:r>
            <a:r>
              <a:rPr lang="el-GR" sz="3200" i="1" kern="1200" dirty="0">
                <a:solidFill>
                  <a:schemeClr val="tx2"/>
                </a:solidFill>
                <a:latin typeface="+mj-lt"/>
                <a:ea typeface="+mj-ea"/>
                <a:cs typeface="+mj-cs"/>
              </a:rPr>
              <a:t>-</a:t>
            </a:r>
            <a:r>
              <a:rPr lang="el-GR" sz="3200" i="1" kern="1200" dirty="0" err="1">
                <a:solidFill>
                  <a:schemeClr val="tx2"/>
                </a:solidFill>
                <a:latin typeface="+mj-lt"/>
                <a:ea typeface="+mj-ea"/>
                <a:cs typeface="+mj-cs"/>
              </a:rPr>
              <a:t>Up</a:t>
            </a:r>
            <a:r>
              <a:rPr lang="el-GR" sz="3200" i="1" kern="1200" dirty="0">
                <a:solidFill>
                  <a:schemeClr val="tx2"/>
                </a:solidFill>
                <a:latin typeface="+mj-lt"/>
                <a:ea typeface="+mj-ea"/>
                <a:cs typeface="+mj-cs"/>
              </a:rPr>
              <a:t>) </a:t>
            </a:r>
          </a:p>
        </p:txBody>
      </p:sp>
      <p:sp>
        <p:nvSpPr>
          <p:cNvPr id="3" name="2 - Θέση περιεχομένου"/>
          <p:cNvSpPr>
            <a:spLocks noGrp="1"/>
          </p:cNvSpPr>
          <p:nvPr>
            <p:ph sz="quarter" idx="1"/>
          </p:nvPr>
        </p:nvSpPr>
        <p:spPr>
          <a:xfrm>
            <a:off x="301625" y="1527175"/>
            <a:ext cx="8504238" cy="4572000"/>
          </a:xfrm>
        </p:spPr>
        <p:txBody>
          <a:bodyPr>
            <a:normAutofit fontScale="70000" lnSpcReduction="20000"/>
          </a:bodyPr>
          <a:lstStyle/>
          <a:p>
            <a:pPr marL="274320" indent="-274320" fontAlgn="auto">
              <a:spcAft>
                <a:spcPts val="0"/>
              </a:spcAft>
              <a:buFont typeface="Wingdings 2"/>
              <a:buChar char=""/>
              <a:defRPr/>
            </a:pPr>
            <a:r>
              <a:rPr lang="el-GR" dirty="0" smtClean="0"/>
              <a:t>Είναι ο πιο πρωτόγονος και πιο «αργός», αλλά απλός τρόπος πρόσβασης. </a:t>
            </a:r>
          </a:p>
          <a:p>
            <a:pPr marL="274320" indent="-274320" fontAlgn="auto">
              <a:spcAft>
                <a:spcPts val="0"/>
              </a:spcAft>
              <a:buFont typeface="Wingdings 2"/>
              <a:buChar char=""/>
              <a:defRPr/>
            </a:pPr>
            <a:r>
              <a:rPr lang="el-GR" dirty="0" smtClean="0"/>
              <a:t>Για τη μετάδοση των δεδομένων χρησιμοποιείται  το τηλεφωνικό δίκτυο) </a:t>
            </a:r>
          </a:p>
          <a:p>
            <a:pPr marL="548640" lvl="1" indent="-274320" fontAlgn="auto">
              <a:spcAft>
                <a:spcPts val="0"/>
              </a:spcAft>
              <a:buFont typeface="Wingdings"/>
              <a:buChar char=""/>
              <a:defRPr/>
            </a:pPr>
            <a:r>
              <a:rPr lang="el-GR" dirty="0" smtClean="0"/>
              <a:t>Δημόσιο Τηλεφωνικό Δίκτυο Μεταγωγής (</a:t>
            </a:r>
            <a:r>
              <a:rPr lang="el-GR" dirty="0" err="1" smtClean="0"/>
              <a:t>Public</a:t>
            </a:r>
            <a:r>
              <a:rPr lang="el-GR" dirty="0" smtClean="0"/>
              <a:t> </a:t>
            </a:r>
            <a:r>
              <a:rPr lang="el-GR" dirty="0" err="1" smtClean="0"/>
              <a:t>Swtched</a:t>
            </a:r>
            <a:r>
              <a:rPr lang="el-GR" dirty="0" smtClean="0"/>
              <a:t> </a:t>
            </a:r>
            <a:r>
              <a:rPr lang="el-GR" dirty="0" err="1" smtClean="0"/>
              <a:t>Telephone</a:t>
            </a:r>
            <a:r>
              <a:rPr lang="el-GR" dirty="0" smtClean="0"/>
              <a:t> </a:t>
            </a:r>
            <a:r>
              <a:rPr lang="el-GR" dirty="0" err="1" smtClean="0"/>
              <a:t>Network</a:t>
            </a:r>
            <a:r>
              <a:rPr lang="el-GR" dirty="0" smtClean="0"/>
              <a:t> – PSTN. </a:t>
            </a:r>
          </a:p>
          <a:p>
            <a:pPr marL="274320" indent="-274320" fontAlgn="auto">
              <a:spcAft>
                <a:spcPts val="0"/>
              </a:spcAft>
              <a:buFont typeface="Wingdings 2"/>
              <a:buChar char=""/>
              <a:defRPr/>
            </a:pPr>
            <a:r>
              <a:rPr lang="el-GR" dirty="0" smtClean="0"/>
              <a:t>Η τεχνολογία </a:t>
            </a:r>
            <a:r>
              <a:rPr lang="el-GR" dirty="0" err="1" smtClean="0"/>
              <a:t>Dial</a:t>
            </a:r>
            <a:r>
              <a:rPr lang="el-GR" dirty="0" smtClean="0"/>
              <a:t>-</a:t>
            </a:r>
            <a:r>
              <a:rPr lang="el-GR" dirty="0" err="1" smtClean="0"/>
              <a:t>Up</a:t>
            </a:r>
            <a:r>
              <a:rPr lang="el-GR" dirty="0" smtClean="0"/>
              <a:t> PSTN παρέχει χαμηλή ταχύτητα η οποία φθάνει τα 56 </a:t>
            </a:r>
            <a:r>
              <a:rPr lang="el-GR" dirty="0" err="1" smtClean="0"/>
              <a:t>kbps</a:t>
            </a:r>
            <a:r>
              <a:rPr lang="el-GR" dirty="0" smtClean="0"/>
              <a:t>. </a:t>
            </a:r>
          </a:p>
          <a:p>
            <a:pPr marL="274320" indent="-274320" fontAlgn="auto">
              <a:spcAft>
                <a:spcPts val="0"/>
              </a:spcAft>
              <a:buFont typeface="Wingdings 2"/>
              <a:buChar char=""/>
              <a:defRPr/>
            </a:pPr>
            <a:r>
              <a:rPr lang="el-GR" dirty="0" smtClean="0"/>
              <a:t>Υλοποιείται μέσω μιας </a:t>
            </a:r>
            <a:r>
              <a:rPr lang="en-US" dirty="0" smtClean="0"/>
              <a:t>PSTN</a:t>
            </a:r>
            <a:r>
              <a:rPr lang="el-GR" dirty="0" smtClean="0"/>
              <a:t> τηλεφωνικής γραμμής και μιας συσκευής (</a:t>
            </a:r>
            <a:r>
              <a:rPr lang="el-GR" dirty="0" err="1" smtClean="0"/>
              <a:t>modem</a:t>
            </a:r>
            <a:r>
              <a:rPr lang="el-GR" dirty="0" smtClean="0"/>
              <a:t>). </a:t>
            </a:r>
          </a:p>
          <a:p>
            <a:pPr marL="274320" indent="-274320" fontAlgn="auto">
              <a:spcAft>
                <a:spcPts val="0"/>
              </a:spcAft>
              <a:buFont typeface="Wingdings 2"/>
              <a:buChar char=""/>
              <a:defRPr/>
            </a:pPr>
            <a:r>
              <a:rPr lang="el-GR" dirty="0" smtClean="0"/>
              <a:t>Χαρακτηριστικά της είναι ότι</a:t>
            </a:r>
          </a:p>
          <a:p>
            <a:pPr marL="548640" lvl="1" indent="-274320" fontAlgn="auto">
              <a:spcAft>
                <a:spcPts val="0"/>
              </a:spcAft>
              <a:buFont typeface="Wingdings"/>
              <a:buChar char=""/>
              <a:defRPr/>
            </a:pPr>
            <a:r>
              <a:rPr lang="el-GR" dirty="0" smtClean="0"/>
              <a:t> έχει το χαμηλότερο αρχικό κόστος, </a:t>
            </a:r>
          </a:p>
          <a:p>
            <a:pPr marL="548640" lvl="1" indent="-274320" fontAlgn="auto">
              <a:spcAft>
                <a:spcPts val="0"/>
              </a:spcAft>
              <a:buFont typeface="Wingdings"/>
              <a:buChar char=""/>
              <a:defRPr/>
            </a:pPr>
            <a:r>
              <a:rPr lang="el-GR" dirty="0" smtClean="0"/>
              <a:t>αλλά η αργή της ταχύτητα συνεπάγεται υψηλότερο κόστος</a:t>
            </a:r>
          </a:p>
          <a:p>
            <a:pPr marL="548640" lvl="1" indent="-274320" fontAlgn="auto">
              <a:spcAft>
                <a:spcPts val="0"/>
              </a:spcAft>
              <a:buFont typeface="Wingdings"/>
              <a:buChar char=""/>
              <a:defRPr/>
            </a:pPr>
            <a:r>
              <a:rPr lang="el-GR" dirty="0" smtClean="0"/>
              <a:t>χάσιμο χρόνου σε αναμονές,</a:t>
            </a:r>
          </a:p>
          <a:p>
            <a:pPr marL="548640" lvl="1" indent="-274320" fontAlgn="auto">
              <a:spcAft>
                <a:spcPts val="0"/>
              </a:spcAft>
              <a:buFont typeface="Wingdings"/>
              <a:buChar char=""/>
              <a:defRPr/>
            </a:pPr>
            <a:r>
              <a:rPr lang="el-GR" dirty="0" smtClean="0"/>
              <a:t>δυσκολία τηλεφωνικής επαφής αν δε διαθέτουμε άλλη τηλεφωνική σύνδεση. </a:t>
            </a:r>
          </a:p>
          <a:p>
            <a:pPr marL="274320" indent="-274320" fontAlgn="auto">
              <a:spcAft>
                <a:spcPts val="0"/>
              </a:spcAft>
              <a:buFont typeface="Wingdings 2"/>
              <a:buChar char=""/>
              <a:defRPr/>
            </a:pPr>
            <a:r>
              <a:rPr lang="el-GR" dirty="0" smtClean="0"/>
              <a:t>Η σύνδεση γίνεται με κλήση ενός Ενιαίου Πανελλαδικού Αριθμού Κλήσης (ΕΠΑΚ). </a:t>
            </a:r>
          </a:p>
          <a:p>
            <a:pPr marL="548640" lvl="1" indent="-274320" fontAlgn="auto">
              <a:spcAft>
                <a:spcPts val="0"/>
              </a:spcAft>
              <a:buFont typeface="Wingdings"/>
              <a:buChar char=""/>
              <a:defRPr/>
            </a:pPr>
            <a:r>
              <a:rPr lang="el-GR" dirty="0" smtClean="0"/>
              <a:t>Πρόκειται για ένα ειδικό αριθμό κλήσης για κάθε ISP με δυνατότητα σύνδεσης στο Internet από οποιοδήποτε σημείο στην Ελλάδα.</a:t>
            </a:r>
          </a:p>
          <a:p>
            <a:pPr marL="274320" indent="-274320" fontAlgn="auto">
              <a:spcAft>
                <a:spcPts val="0"/>
              </a:spcAft>
              <a:buFont typeface="Wingdings 2"/>
              <a:buChar char=""/>
              <a:defRPr/>
            </a:pPr>
            <a:endParaRPr lang="el-GR" dirty="0"/>
          </a:p>
        </p:txBody>
      </p:sp>
      <p:sp>
        <p:nvSpPr>
          <p:cNvPr id="22221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B0EDCDA-D893-423A-A30F-18EE5FB7DB68}" type="slidenum">
              <a:rPr lang="el-GR"/>
              <a:pPr>
                <a:defRPr/>
              </a:pPr>
              <a:t>201</a:t>
            </a:fld>
            <a:endParaRPr lang="el-GR"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1 - Τίτλος"/>
          <p:cNvSpPr>
            <a:spLocks noGrp="1"/>
          </p:cNvSpPr>
          <p:nvPr>
            <p:ph type="title"/>
          </p:nvPr>
        </p:nvSpPr>
        <p:spPr/>
        <p:txBody>
          <a:bodyPr/>
          <a:lstStyle/>
          <a:p>
            <a:r>
              <a:rPr lang="el-GR" i="1" smtClean="0">
                <a:solidFill>
                  <a:srgbClr val="164C6C"/>
                </a:solidFill>
              </a:rPr>
              <a:t>Μόνιμες ή Μισθωμένες γραμμές </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Σε αντίθεση με τις γραμμές </a:t>
            </a:r>
            <a:r>
              <a:rPr lang="el-GR" dirty="0" err="1" smtClean="0"/>
              <a:t>Dial</a:t>
            </a:r>
            <a:r>
              <a:rPr lang="el-GR" dirty="0" smtClean="0"/>
              <a:t>-</a:t>
            </a:r>
            <a:r>
              <a:rPr lang="el-GR" dirty="0" err="1" smtClean="0"/>
              <a:t>Up</a:t>
            </a:r>
            <a:r>
              <a:rPr lang="el-GR" dirty="0" smtClean="0"/>
              <a:t>, οι μισθωμένες γραμμές είναι συνεχώς διαθέσιμες, παρέχοντας αδιάλειπτα μια προκαθορισμένη ταχύτητα μετάδοσης δεδομένων. </a:t>
            </a:r>
          </a:p>
          <a:p>
            <a:pPr marL="274320" indent="-274320" fontAlgn="auto">
              <a:spcAft>
                <a:spcPts val="0"/>
              </a:spcAft>
              <a:buFont typeface="Wingdings 2"/>
              <a:buChar char=""/>
              <a:defRPr/>
            </a:pPr>
            <a:r>
              <a:rPr lang="el-GR" dirty="0" smtClean="0"/>
              <a:t>Οι γραμμές αυτές μισθώνονται από έναν πάροχο τηλεπικοινωνιακών υπηρεσιών και η χρέωσή τους γίνεται με βάση την ταχύτητα και το μήκος τους </a:t>
            </a:r>
          </a:p>
          <a:p>
            <a:pPr marL="548640" lvl="1" indent="-274320" fontAlgn="auto">
              <a:spcAft>
                <a:spcPts val="0"/>
              </a:spcAft>
              <a:buFont typeface="Wingdings"/>
              <a:buChar char=""/>
              <a:defRPr/>
            </a:pPr>
            <a:r>
              <a:rPr lang="el-GR" dirty="0" smtClean="0"/>
              <a:t>και όχι με το χρόνο χρήσης τους ή τον όγκο των δεδομένων που μεταφέρουν. </a:t>
            </a:r>
          </a:p>
          <a:p>
            <a:pPr marL="274320" indent="-274320" fontAlgn="auto">
              <a:spcAft>
                <a:spcPts val="0"/>
              </a:spcAft>
              <a:buFont typeface="Wingdings 2"/>
              <a:buChar char=""/>
              <a:defRPr/>
            </a:pPr>
            <a:r>
              <a:rPr lang="el-GR" dirty="0" smtClean="0"/>
              <a:t>Οι μισθωμένες γραμμές είναι σχετικά ακριβή επιλογή και χρησιμοποιούνται σε περιπτώσεις που απαιτείται εγγυημένη ταχύτητα μετάδοσης δεδομένων.</a:t>
            </a:r>
          </a:p>
          <a:p>
            <a:pPr marL="274320" indent="-274320" fontAlgn="auto">
              <a:spcAft>
                <a:spcPts val="0"/>
              </a:spcAft>
              <a:buFont typeface="Wingdings 2"/>
              <a:buChar char=""/>
              <a:defRPr/>
            </a:pPr>
            <a:endParaRPr lang="el-GR" dirty="0"/>
          </a:p>
        </p:txBody>
      </p:sp>
      <p:sp>
        <p:nvSpPr>
          <p:cNvPr id="22323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945FD8E-38FC-4C50-BDCE-74EF4F731FB6}" type="slidenum">
              <a:rPr lang="el-GR"/>
              <a:pPr>
                <a:defRPr/>
              </a:pPr>
              <a:t>202</a:t>
            </a:fld>
            <a:endParaRPr lang="el-GR"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1 - Τίτλος"/>
          <p:cNvSpPr>
            <a:spLocks noGrp="1"/>
          </p:cNvSpPr>
          <p:nvPr>
            <p:ph type="title"/>
          </p:nvPr>
        </p:nvSpPr>
        <p:spPr/>
        <p:txBody>
          <a:bodyPr/>
          <a:lstStyle/>
          <a:p>
            <a:r>
              <a:rPr lang="el-GR" i="1" smtClean="0">
                <a:solidFill>
                  <a:srgbClr val="164C6C"/>
                </a:solidFill>
              </a:rPr>
              <a:t>Γραμμές ΙSDN</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Αμέσως ταχύτερη είναι η σύνδεση που μπορούμε να κάνουμε μέσω τηλεφωνικής γραμμής ISDN. </a:t>
            </a:r>
          </a:p>
          <a:p>
            <a:pPr marL="274320" indent="-274320" fontAlgn="auto">
              <a:spcAft>
                <a:spcPts val="0"/>
              </a:spcAft>
              <a:buFont typeface="Wingdings 2"/>
              <a:buChar char=""/>
              <a:defRPr/>
            </a:pPr>
            <a:r>
              <a:rPr lang="el-GR" dirty="0" smtClean="0"/>
              <a:t>To ISDN (Ψηφιακό Δίκτυο Ενοποιημένων Υπηρεσιών – </a:t>
            </a:r>
            <a:r>
              <a:rPr lang="el-GR" dirty="0" err="1" smtClean="0"/>
              <a:t>Integrated</a:t>
            </a:r>
            <a:r>
              <a:rPr lang="el-GR" dirty="0" smtClean="0"/>
              <a:t> </a:t>
            </a:r>
            <a:r>
              <a:rPr lang="el-GR" dirty="0" err="1" smtClean="0"/>
              <a:t>Services</a:t>
            </a:r>
            <a:r>
              <a:rPr lang="el-GR" dirty="0" smtClean="0"/>
              <a:t> Digital </a:t>
            </a:r>
            <a:r>
              <a:rPr lang="el-GR" dirty="0" err="1" smtClean="0"/>
              <a:t>Network</a:t>
            </a:r>
            <a:r>
              <a:rPr lang="el-GR" dirty="0" smtClean="0"/>
              <a:t>) υλοποιείται στο υπάρχον τηλεφωνικό δίκτυο και παρέχει ψηφιακή επικοινωνία μέχρι και τον τελικό χρήστη.</a:t>
            </a:r>
          </a:p>
          <a:p>
            <a:pPr marL="274320" indent="-274320" fontAlgn="auto">
              <a:spcAft>
                <a:spcPts val="0"/>
              </a:spcAft>
              <a:buFont typeface="Wingdings 2"/>
              <a:buChar char=""/>
              <a:defRPr/>
            </a:pPr>
            <a:r>
              <a:rPr lang="el-GR" dirty="0" smtClean="0"/>
              <a:t> Προϋποθέτει κατάλληλη συσκευή </a:t>
            </a:r>
            <a:r>
              <a:rPr lang="el-GR" dirty="0" err="1" smtClean="0"/>
              <a:t>modem</a:t>
            </a:r>
            <a:r>
              <a:rPr lang="el-GR" dirty="0" smtClean="0"/>
              <a:t>, καθώς και διαφορετικές ρυθμίσεις της βασικής τηλεφωνικής μας σύνδεσης. </a:t>
            </a:r>
          </a:p>
          <a:p>
            <a:pPr marL="274320" indent="-274320" fontAlgn="auto">
              <a:spcAft>
                <a:spcPts val="0"/>
              </a:spcAft>
              <a:buFont typeface="Wingdings 2"/>
              <a:buChar char=""/>
              <a:defRPr/>
            </a:pPr>
            <a:r>
              <a:rPr lang="el-GR" dirty="0" smtClean="0"/>
              <a:t>Στα πλεονεκτήματά της συγκαταλέγονται </a:t>
            </a:r>
          </a:p>
          <a:p>
            <a:pPr marL="548640" lvl="1" indent="-274320" fontAlgn="auto">
              <a:spcAft>
                <a:spcPts val="0"/>
              </a:spcAft>
              <a:buFont typeface="Wingdings"/>
              <a:buChar char=""/>
              <a:defRPr/>
            </a:pPr>
            <a:r>
              <a:rPr lang="el-GR" dirty="0" smtClean="0"/>
              <a:t>η αυξημένη ταχύτητα, </a:t>
            </a:r>
          </a:p>
          <a:p>
            <a:pPr marL="548640" lvl="1" indent="-274320" fontAlgn="auto">
              <a:spcAft>
                <a:spcPts val="0"/>
              </a:spcAft>
              <a:buFont typeface="Wingdings"/>
              <a:buChar char=""/>
              <a:defRPr/>
            </a:pPr>
            <a:r>
              <a:rPr lang="el-GR" dirty="0" smtClean="0"/>
              <a:t>η πιο αξιόπιστη σύνδεση </a:t>
            </a:r>
          </a:p>
          <a:p>
            <a:pPr marL="548640" lvl="1" indent="-274320" fontAlgn="auto">
              <a:spcAft>
                <a:spcPts val="0"/>
              </a:spcAft>
              <a:buFont typeface="Wingdings"/>
              <a:buChar char=""/>
              <a:defRPr/>
            </a:pPr>
            <a:r>
              <a:rPr lang="el-GR" dirty="0" smtClean="0"/>
              <a:t>η παροχή δεύτερου αριθμού τηλεφώνου. </a:t>
            </a:r>
          </a:p>
        </p:txBody>
      </p:sp>
      <p:sp>
        <p:nvSpPr>
          <p:cNvPr id="22425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1A442D4-1C88-4438-92C4-C11A544C834E}" type="slidenum">
              <a:rPr lang="el-GR"/>
              <a:pPr>
                <a:defRPr/>
              </a:pPr>
              <a:t>203</a:t>
            </a:fld>
            <a:endParaRPr lang="el-GR" dirty="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1 - Τίτλος"/>
          <p:cNvSpPr>
            <a:spLocks noGrp="1"/>
          </p:cNvSpPr>
          <p:nvPr>
            <p:ph type="title"/>
          </p:nvPr>
        </p:nvSpPr>
        <p:spPr/>
        <p:txBody>
          <a:bodyPr/>
          <a:lstStyle/>
          <a:p>
            <a:r>
              <a:rPr lang="el-GR" i="1" smtClean="0">
                <a:solidFill>
                  <a:srgbClr val="164C6C"/>
                </a:solidFill>
              </a:rPr>
              <a:t>Γραμμές ΙSDN</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Μπορούμε να συνδέσουμε έως και οχτώ συσκευές σε μια γραμμή ISDN, από τις οποίες δύο μπορούν να λειτουργούν ταυτόχρονα. </a:t>
            </a:r>
          </a:p>
          <a:p>
            <a:pPr marL="274320" indent="-274320" fontAlgn="auto">
              <a:spcAft>
                <a:spcPts val="0"/>
              </a:spcAft>
              <a:buFont typeface="Wingdings 2"/>
              <a:buChar char=""/>
              <a:defRPr/>
            </a:pPr>
            <a:r>
              <a:rPr lang="el-GR" dirty="0" smtClean="0"/>
              <a:t>Στα μειονεκτήματα συγκαταλέγονται </a:t>
            </a:r>
          </a:p>
          <a:p>
            <a:pPr marL="548640" lvl="1" indent="-274320" fontAlgn="auto">
              <a:spcAft>
                <a:spcPts val="0"/>
              </a:spcAft>
              <a:buFont typeface="Wingdings"/>
              <a:buChar char=""/>
              <a:defRPr/>
            </a:pPr>
            <a:r>
              <a:rPr lang="el-GR" dirty="0" smtClean="0"/>
              <a:t>το αρχικά ακριβότερο κόστος εγκατάστασης </a:t>
            </a:r>
          </a:p>
          <a:p>
            <a:pPr marL="548640" lvl="1" indent="-274320" fontAlgn="auto">
              <a:spcAft>
                <a:spcPts val="0"/>
              </a:spcAft>
              <a:buFont typeface="Wingdings"/>
              <a:buChar char=""/>
              <a:defRPr/>
            </a:pPr>
            <a:r>
              <a:rPr lang="el-GR" dirty="0" smtClean="0"/>
              <a:t>το υψηλότερο πάγιο κόστος της γραμμής ISDN σε σχέση με τη γραμμή PSTN. </a:t>
            </a:r>
          </a:p>
          <a:p>
            <a:pPr marL="274320" indent="-274320" fontAlgn="auto">
              <a:spcAft>
                <a:spcPts val="0"/>
              </a:spcAft>
              <a:buFont typeface="Wingdings 2"/>
              <a:buChar char=""/>
              <a:defRPr/>
            </a:pPr>
            <a:r>
              <a:rPr lang="el-GR" dirty="0" smtClean="0"/>
              <a:t>Η ταχύτητα μεταφοράς δεδομένων με γραμμή ISDN μπορεί να είναι 64 Κbps ή 128 Κbps, ενώ η σύνδεση γίνεται πάλι με την κλήση του ΕΠΑΚ.</a:t>
            </a:r>
          </a:p>
          <a:p>
            <a:pPr marL="274320" indent="-274320" fontAlgn="auto">
              <a:spcAft>
                <a:spcPts val="0"/>
              </a:spcAft>
              <a:buFont typeface="Wingdings 2"/>
              <a:buChar char=""/>
              <a:defRPr/>
            </a:pPr>
            <a:r>
              <a:rPr lang="el-GR" dirty="0" smtClean="0"/>
              <a:t>Γενικά η τεχνολογία ISDN είναι συμφέρουσα για σποραδική μεταφορά δεδομένων, σε συνδυασμό με τηλεφωνικές κλήσεις. </a:t>
            </a:r>
          </a:p>
          <a:p>
            <a:pPr marL="274320" indent="-274320" fontAlgn="auto">
              <a:spcAft>
                <a:spcPts val="0"/>
              </a:spcAft>
              <a:buFont typeface="Wingdings 2"/>
              <a:buChar char=""/>
              <a:defRPr/>
            </a:pPr>
            <a:r>
              <a:rPr lang="el-GR" dirty="0" smtClean="0"/>
              <a:t>Γίνεται όμως ασύμφορη όταν χρησιμοποιείται για μακρόχρονη σύνδεση με το δίκτυο, εφόσον η χρέωση είναι ανάλογη της διάρκειας σύνδεσης.</a:t>
            </a:r>
          </a:p>
          <a:p>
            <a:pPr marL="274320" indent="-274320" fontAlgn="auto">
              <a:spcAft>
                <a:spcPts val="0"/>
              </a:spcAft>
              <a:buFont typeface="Wingdings 2"/>
              <a:buChar char=""/>
              <a:defRPr/>
            </a:pPr>
            <a:endParaRPr lang="el-GR" dirty="0"/>
          </a:p>
        </p:txBody>
      </p:sp>
      <p:sp>
        <p:nvSpPr>
          <p:cNvPr id="22528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161D016-D2DD-4FC6-BFC7-BC17625DDD99}" type="slidenum">
              <a:rPr lang="el-GR"/>
              <a:pPr>
                <a:defRPr/>
              </a:pPr>
              <a:t>204</a:t>
            </a:fld>
            <a:endParaRPr lang="el-GR"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1 - Τίτλος"/>
          <p:cNvSpPr>
            <a:spLocks noGrp="1"/>
          </p:cNvSpPr>
          <p:nvPr>
            <p:ph type="title"/>
          </p:nvPr>
        </p:nvSpPr>
        <p:spPr/>
        <p:txBody>
          <a:bodyPr>
            <a:normAutofit fontScale="90000"/>
          </a:bodyPr>
          <a:lstStyle/>
          <a:p>
            <a:r>
              <a:rPr lang="el-GR" i="1" smtClean="0">
                <a:solidFill>
                  <a:srgbClr val="164C6C"/>
                </a:solidFill>
              </a:rPr>
              <a:t>Ψηφιακής Συνδρομητικής Γραμμής DSL/</a:t>
            </a:r>
            <a:r>
              <a:rPr lang="en-US" i="1" smtClean="0">
                <a:solidFill>
                  <a:srgbClr val="164C6C"/>
                </a:solidFill>
              </a:rPr>
              <a:t>ADSL</a:t>
            </a:r>
            <a:endParaRPr lang="el-GR" i="1"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O όρος DSL (Digital </a:t>
            </a:r>
            <a:r>
              <a:rPr lang="el-GR" dirty="0" err="1" smtClean="0"/>
              <a:t>Subscriber</a:t>
            </a:r>
            <a:r>
              <a:rPr lang="el-GR" dirty="0" smtClean="0"/>
              <a:t> </a:t>
            </a:r>
            <a:r>
              <a:rPr lang="el-GR" dirty="0" err="1" smtClean="0"/>
              <a:t>Line</a:t>
            </a:r>
            <a:r>
              <a:rPr lang="el-GR" dirty="0" smtClean="0"/>
              <a:t>) ή </a:t>
            </a:r>
            <a:r>
              <a:rPr lang="el-GR" dirty="0" err="1" smtClean="0"/>
              <a:t>xDSL</a:t>
            </a:r>
            <a:r>
              <a:rPr lang="el-GR" dirty="0" smtClean="0"/>
              <a:t> περιγράφει μια οικογένεια τεχνολογιών που παρέχουν μετάδοση δεδομένων πάνω από το παραδοσιακά τηλεφωνικά καλώδια. </a:t>
            </a:r>
          </a:p>
          <a:p>
            <a:pPr marL="274320" indent="-274320" fontAlgn="auto">
              <a:spcAft>
                <a:spcPts val="0"/>
              </a:spcAft>
              <a:buFont typeface="Wingdings 2"/>
              <a:buChar char=""/>
              <a:defRPr/>
            </a:pPr>
            <a:r>
              <a:rPr lang="el-GR" dirty="0" smtClean="0"/>
              <a:t>Η πιο δημοφιλής τεχνολογία DSL είναι το </a:t>
            </a:r>
            <a:r>
              <a:rPr lang="en-US" dirty="0" smtClean="0"/>
              <a:t>ADSL</a:t>
            </a:r>
            <a:r>
              <a:rPr lang="el-GR" dirty="0" smtClean="0"/>
              <a:t> (</a:t>
            </a:r>
            <a:r>
              <a:rPr lang="el-GR" dirty="0" err="1" smtClean="0"/>
              <a:t>Asymmetric</a:t>
            </a:r>
            <a:r>
              <a:rPr lang="el-GR" dirty="0" smtClean="0"/>
              <a:t> Digital </a:t>
            </a:r>
            <a:r>
              <a:rPr lang="el-GR" dirty="0" err="1" smtClean="0"/>
              <a:t>Subscriber</a:t>
            </a:r>
            <a:r>
              <a:rPr lang="el-GR" dirty="0" smtClean="0"/>
              <a:t> </a:t>
            </a:r>
            <a:r>
              <a:rPr lang="el-GR" dirty="0" err="1" smtClean="0"/>
              <a:t>Line</a:t>
            </a:r>
            <a:r>
              <a:rPr lang="el-GR" dirty="0" smtClean="0"/>
              <a:t>). </a:t>
            </a:r>
          </a:p>
          <a:p>
            <a:pPr marL="274320" indent="-274320" fontAlgn="auto">
              <a:spcAft>
                <a:spcPts val="0"/>
              </a:spcAft>
              <a:buFont typeface="Wingdings 2"/>
              <a:buChar char=""/>
              <a:defRPr/>
            </a:pPr>
            <a:r>
              <a:rPr lang="el-GR" dirty="0" smtClean="0"/>
              <a:t>Η τεχνολογία DSL κάνει δυνατή την επίτευξη πολύ υψηλών ταχυτήτων μεταφοράς δεδομένων μέσα από την υπάρχουσα </a:t>
            </a:r>
            <a:r>
              <a:rPr lang="en-US" dirty="0" smtClean="0"/>
              <a:t>PSTN</a:t>
            </a:r>
            <a:r>
              <a:rPr lang="el-GR" dirty="0" smtClean="0"/>
              <a:t> τηλεφωνική καλωδιακή υποδομή, </a:t>
            </a:r>
          </a:p>
          <a:p>
            <a:pPr marL="548640" lvl="1" indent="-274320" fontAlgn="auto">
              <a:spcAft>
                <a:spcPts val="0"/>
              </a:spcAft>
              <a:buFont typeface="Wingdings"/>
              <a:buChar char=""/>
              <a:defRPr/>
            </a:pPr>
            <a:r>
              <a:rPr lang="el-GR" dirty="0" smtClean="0"/>
              <a:t>χρησιμοποιώντας τα ήδη εγκατεστημένα χάλκινα ζεύγη καλωδίων</a:t>
            </a:r>
          </a:p>
          <a:p>
            <a:pPr marL="548640" lvl="1" indent="-274320" fontAlgn="auto">
              <a:spcAft>
                <a:spcPts val="0"/>
              </a:spcAft>
              <a:buFont typeface="Wingdings"/>
              <a:buChar char=""/>
              <a:defRPr/>
            </a:pPr>
            <a:r>
              <a:rPr lang="el-GR" dirty="0" smtClean="0"/>
              <a:t>τα οποία συνδέουν τους συνδρομητές σταθερής τηλεφωνίας με τον τηλεπικοινωνιακό φορέα. </a:t>
            </a:r>
          </a:p>
          <a:p>
            <a:pPr marL="274320" indent="-274320" fontAlgn="auto">
              <a:spcAft>
                <a:spcPts val="0"/>
              </a:spcAft>
              <a:buFont typeface="Wingdings 2"/>
              <a:buChar char=""/>
              <a:defRPr/>
            </a:pPr>
            <a:r>
              <a:rPr lang="el-GR" dirty="0" smtClean="0"/>
              <a:t>Η τεχνολογία DSL χρησιμοποιεί ειδικά </a:t>
            </a:r>
            <a:r>
              <a:rPr lang="el-GR" dirty="0" err="1" smtClean="0"/>
              <a:t>modem</a:t>
            </a:r>
            <a:r>
              <a:rPr lang="el-GR" dirty="0" smtClean="0"/>
              <a:t> τα οποία με κατάλληλη κωδικοποίηση επιτυγχάνουν ταχύτητες της τάξης των Mbps με μέγιστο τα </a:t>
            </a:r>
            <a:r>
              <a:rPr lang="en-US" dirty="0" smtClean="0"/>
              <a:t>56</a:t>
            </a:r>
            <a:r>
              <a:rPr lang="el-GR" dirty="0" smtClean="0"/>
              <a:t> </a:t>
            </a:r>
            <a:r>
              <a:rPr lang="en-US" dirty="0" smtClean="0"/>
              <a:t>Mbps</a:t>
            </a:r>
            <a:r>
              <a:rPr lang="el-GR" dirty="0" smtClean="0"/>
              <a:t>. </a:t>
            </a:r>
          </a:p>
          <a:p>
            <a:pPr marL="274320" indent="-274320" fontAlgn="auto">
              <a:spcAft>
                <a:spcPts val="0"/>
              </a:spcAft>
              <a:buFont typeface="Wingdings 2"/>
              <a:buChar char=""/>
              <a:defRPr/>
            </a:pPr>
            <a:endParaRPr lang="el-GR" dirty="0"/>
          </a:p>
        </p:txBody>
      </p:sp>
      <p:sp>
        <p:nvSpPr>
          <p:cNvPr id="22630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82F0C36-B286-4744-95A5-77AAD970EB3A}" type="slidenum">
              <a:rPr lang="el-GR"/>
              <a:pPr>
                <a:defRPr/>
              </a:pPr>
              <a:t>205</a:t>
            </a:fld>
            <a:endParaRPr lang="el-GR"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1 - Τίτλος"/>
          <p:cNvSpPr>
            <a:spLocks noGrp="1"/>
          </p:cNvSpPr>
          <p:nvPr>
            <p:ph type="title"/>
          </p:nvPr>
        </p:nvSpPr>
        <p:spPr/>
        <p:txBody>
          <a:bodyPr>
            <a:normAutofit fontScale="90000"/>
          </a:bodyPr>
          <a:lstStyle/>
          <a:p>
            <a:r>
              <a:rPr lang="el-GR" i="1" smtClean="0">
                <a:solidFill>
                  <a:srgbClr val="164C6C"/>
                </a:solidFill>
              </a:rPr>
              <a:t>Ψηφιακής Συνδρομητικής Γραμμής DSL/</a:t>
            </a:r>
            <a:r>
              <a:rPr lang="en-US" i="1" smtClean="0">
                <a:solidFill>
                  <a:srgbClr val="164C6C"/>
                </a:solidFill>
              </a:rPr>
              <a:t>ADSL</a:t>
            </a:r>
            <a:endParaRPr lang="el-GR" smtClean="0">
              <a:solidFill>
                <a:srgbClr val="164C6C"/>
              </a:solidFill>
            </a:endParaRPr>
          </a:p>
        </p:txBody>
      </p:sp>
      <p:sp>
        <p:nvSpPr>
          <p:cNvPr id="227330" name="2 - Θέση περιεχομένου"/>
          <p:cNvSpPr>
            <a:spLocks noGrp="1"/>
          </p:cNvSpPr>
          <p:nvPr>
            <p:ph sz="quarter" idx="1"/>
          </p:nvPr>
        </p:nvSpPr>
        <p:spPr>
          <a:xfrm>
            <a:off x="301625" y="1527175"/>
            <a:ext cx="8504238" cy="4572000"/>
          </a:xfrm>
        </p:spPr>
        <p:txBody>
          <a:bodyPr>
            <a:normAutofit fontScale="92500"/>
          </a:bodyPr>
          <a:lstStyle/>
          <a:p>
            <a:r>
              <a:rPr lang="el-GR" smtClean="0"/>
              <a:t>Τα modem αυτά χρησιμοποιούν το τηλεφωνικό δίκτυο για να συνδεθούν με το Συγκεντρωτή Πρόσβασης DSL (DSL Access Module – DSLAM) του παροχέα υπηρεσιών DSL. </a:t>
            </a:r>
          </a:p>
          <a:p>
            <a:r>
              <a:rPr lang="el-GR" smtClean="0"/>
              <a:t>Επιτρέπει την ταυτόχρονη χρήση τηλεφώνου, συν του ότι μπορούμε πλέον να τιμολογούμαστε με πάγιο τέλος και όχι βάσει της διάρκειας σύνδεσής μας στο διαδίκτυο. </a:t>
            </a:r>
          </a:p>
          <a:p>
            <a:r>
              <a:rPr lang="el-GR" smtClean="0"/>
              <a:t>Επιπλέον, δεν απαιτείται η διαρκής αποσύνδεση και επανασύνδεσή μας. </a:t>
            </a:r>
          </a:p>
          <a:p>
            <a:r>
              <a:rPr lang="el-GR" smtClean="0"/>
              <a:t>Αποτελεί σήμερα τον πιο διαδεδομένο τρόπο πρόσβασης στο διαδίκτυο για οικιακούς συνδρομητές.</a:t>
            </a:r>
          </a:p>
          <a:p>
            <a:endParaRPr lang="el-GR" smtClean="0"/>
          </a:p>
        </p:txBody>
      </p:sp>
      <p:sp>
        <p:nvSpPr>
          <p:cNvPr id="22733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55204ACE-E08B-473F-9B6E-0EC1C5780C67}" type="slidenum">
              <a:rPr lang="el-GR"/>
              <a:pPr>
                <a:defRPr/>
              </a:pPr>
              <a:t>206</a:t>
            </a:fld>
            <a:endParaRPr lang="el-GR"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1 - Τίτλος"/>
          <p:cNvSpPr>
            <a:spLocks noGrp="1"/>
          </p:cNvSpPr>
          <p:nvPr>
            <p:ph type="title"/>
          </p:nvPr>
        </p:nvSpPr>
        <p:spPr/>
        <p:txBody>
          <a:bodyPr/>
          <a:lstStyle/>
          <a:p>
            <a:r>
              <a:rPr lang="el-GR" smtClean="0">
                <a:solidFill>
                  <a:srgbClr val="164C6C"/>
                </a:solidFill>
              </a:rPr>
              <a:t>Τεχνολογίες Ασύρματης Πρόσβασης</a:t>
            </a:r>
          </a:p>
        </p:txBody>
      </p:sp>
      <p:sp>
        <p:nvSpPr>
          <p:cNvPr id="228354" name="2 - Θέση περιεχομένου"/>
          <p:cNvSpPr>
            <a:spLocks noGrp="1"/>
          </p:cNvSpPr>
          <p:nvPr>
            <p:ph sz="quarter" idx="1"/>
          </p:nvPr>
        </p:nvSpPr>
        <p:spPr>
          <a:xfrm>
            <a:off x="301625" y="1527175"/>
            <a:ext cx="8504238" cy="4572000"/>
          </a:xfrm>
        </p:spPr>
        <p:txBody>
          <a:bodyPr/>
          <a:lstStyle/>
          <a:p>
            <a:r>
              <a:rPr lang="el-GR" smtClean="0"/>
              <a:t>Οι πιο διαδεδομένες τεχνολογίες ασύρματης πρόσβασης είναι οι ακόλουθες:</a:t>
            </a:r>
          </a:p>
          <a:p>
            <a:endParaRPr lang="el-GR" b="1" smtClean="0"/>
          </a:p>
          <a:p>
            <a:pPr lvl="1"/>
            <a:r>
              <a:rPr lang="el-GR" b="1" smtClean="0"/>
              <a:t>Πρόσβαση μέσω </a:t>
            </a:r>
            <a:r>
              <a:rPr lang="en-US" b="1" smtClean="0"/>
              <a:t>WiFi</a:t>
            </a:r>
            <a:r>
              <a:rPr lang="el-GR" b="1" smtClean="0"/>
              <a:t>/</a:t>
            </a:r>
            <a:r>
              <a:rPr lang="en-US" b="1" smtClean="0"/>
              <a:t>WLAN</a:t>
            </a:r>
            <a:endParaRPr lang="el-GR" b="1" smtClean="0"/>
          </a:p>
          <a:p>
            <a:pPr lvl="1"/>
            <a:endParaRPr lang="el-GR" smtClean="0"/>
          </a:p>
          <a:p>
            <a:pPr lvl="1"/>
            <a:r>
              <a:rPr lang="el-GR" b="1" smtClean="0"/>
              <a:t>Πρόσβαση μέσω δικτύου κινητής τηλεφωνίας</a:t>
            </a:r>
          </a:p>
          <a:p>
            <a:pPr lvl="1"/>
            <a:endParaRPr lang="el-GR" smtClean="0"/>
          </a:p>
          <a:p>
            <a:pPr lvl="1"/>
            <a:r>
              <a:rPr lang="el-GR" b="1" smtClean="0"/>
              <a:t>Δορυφορική Πρόσβαση</a:t>
            </a:r>
            <a:endParaRPr lang="el-GR" smtClean="0"/>
          </a:p>
          <a:p>
            <a:endParaRPr lang="el-GR" smtClean="0"/>
          </a:p>
        </p:txBody>
      </p:sp>
      <p:sp>
        <p:nvSpPr>
          <p:cNvPr id="22835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6F81D5D7-09B2-46B0-88EC-5EEC904D23F7}" type="slidenum">
              <a:rPr lang="el-GR"/>
              <a:pPr>
                <a:defRPr/>
              </a:pPr>
              <a:t>207</a:t>
            </a:fld>
            <a:endParaRPr lang="el-GR"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1 - Τίτλος"/>
          <p:cNvSpPr>
            <a:spLocks noGrp="1"/>
          </p:cNvSpPr>
          <p:nvPr>
            <p:ph type="title"/>
          </p:nvPr>
        </p:nvSpPr>
        <p:spPr/>
        <p:txBody>
          <a:bodyPr/>
          <a:lstStyle/>
          <a:p>
            <a:r>
              <a:rPr lang="el-GR" i="1" smtClean="0">
                <a:solidFill>
                  <a:srgbClr val="164C6C"/>
                </a:solidFill>
              </a:rPr>
              <a:t>Πρόσβαση μέσω </a:t>
            </a:r>
            <a:r>
              <a:rPr lang="en-US" i="1" smtClean="0">
                <a:solidFill>
                  <a:srgbClr val="164C6C"/>
                </a:solidFill>
              </a:rPr>
              <a:t>WiFi</a:t>
            </a:r>
            <a:r>
              <a:rPr lang="el-GR" i="1" smtClean="0">
                <a:solidFill>
                  <a:srgbClr val="164C6C"/>
                </a:solidFill>
              </a:rPr>
              <a:t>/</a:t>
            </a:r>
            <a:r>
              <a:rPr lang="en-US" i="1" smtClean="0">
                <a:solidFill>
                  <a:srgbClr val="164C6C"/>
                </a:solidFill>
              </a:rPr>
              <a:t>WLAN</a:t>
            </a:r>
            <a:endParaRPr lang="el-GR" i="1"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Η πιο πρόσφατη εξέλιξη είναι τα ασύρματα δίκτυα τύπου </a:t>
            </a:r>
            <a:r>
              <a:rPr lang="en-US" dirty="0" err="1" smtClean="0"/>
              <a:t>WiFi</a:t>
            </a:r>
            <a:r>
              <a:rPr lang="el-GR" dirty="0" smtClean="0"/>
              <a:t>/</a:t>
            </a:r>
            <a:r>
              <a:rPr lang="en-US" dirty="0" smtClean="0"/>
              <a:t>WLAN</a:t>
            </a:r>
            <a:r>
              <a:rPr lang="el-GR" dirty="0" smtClean="0"/>
              <a:t>. </a:t>
            </a:r>
          </a:p>
          <a:p>
            <a:pPr marL="274320" indent="-274320" fontAlgn="auto">
              <a:spcAft>
                <a:spcPts val="0"/>
              </a:spcAft>
              <a:buFont typeface="Wingdings 2"/>
              <a:buChar char=""/>
              <a:defRPr/>
            </a:pPr>
            <a:r>
              <a:rPr lang="el-GR" dirty="0" smtClean="0"/>
              <a:t>Το μοντέλο είναι το εξής: </a:t>
            </a:r>
          </a:p>
          <a:p>
            <a:pPr marL="548640" lvl="1" indent="-274320" fontAlgn="auto">
              <a:spcAft>
                <a:spcPts val="0"/>
              </a:spcAft>
              <a:buFont typeface="Wingdings"/>
              <a:buChar char=""/>
              <a:defRPr/>
            </a:pPr>
            <a:r>
              <a:rPr lang="el-GR" dirty="0" smtClean="0"/>
              <a:t>υπάρχει ένα ενσύρματο δίκτυο κορμού στο οποίο συνδέονται τα σημεία πρόσβασης (</a:t>
            </a:r>
            <a:r>
              <a:rPr lang="el-GR" b="1" dirty="0" smtClean="0"/>
              <a:t>A</a:t>
            </a:r>
            <a:r>
              <a:rPr lang="en-US" b="1" dirty="0" err="1" smtClean="0"/>
              <a:t>ccess</a:t>
            </a:r>
            <a:r>
              <a:rPr lang="el-GR" b="1" dirty="0" smtClean="0"/>
              <a:t> </a:t>
            </a:r>
            <a:r>
              <a:rPr lang="el-GR" b="1" dirty="0" err="1" smtClean="0"/>
              <a:t>Points</a:t>
            </a:r>
            <a:r>
              <a:rPr lang="el-GR" b="1" dirty="0" smtClean="0"/>
              <a:t>-AP</a:t>
            </a:r>
            <a:r>
              <a:rPr lang="el-GR" dirty="0" smtClean="0"/>
              <a:t>) του ασύρματου δικτύου. </a:t>
            </a:r>
          </a:p>
          <a:p>
            <a:pPr marL="548640" lvl="1" indent="-274320" fontAlgn="auto">
              <a:spcAft>
                <a:spcPts val="0"/>
              </a:spcAft>
              <a:buFont typeface="Wingdings"/>
              <a:buChar char=""/>
              <a:defRPr/>
            </a:pPr>
            <a:r>
              <a:rPr lang="el-GR" dirty="0" smtClean="0"/>
              <a:t>Μέσω των ΑΡ ένας υπολογιστής αποκτά πρόσβαση στο διαδίκτυο. </a:t>
            </a:r>
          </a:p>
          <a:p>
            <a:pPr marL="548640" lvl="1" indent="-274320" fontAlgn="auto">
              <a:spcAft>
                <a:spcPts val="0"/>
              </a:spcAft>
              <a:buFont typeface="Wingdings"/>
              <a:buChar char=""/>
              <a:defRPr/>
            </a:pPr>
            <a:r>
              <a:rPr lang="el-GR" dirty="0" smtClean="0"/>
              <a:t>Μονάχα η επικοινωνία μεταξύ υπολογιστή και ΑΡ γίνεται ασύρματα, το υπόλοιπο της επικοινωνίας γίνεται μέσω ενσύρματων μέσων. </a:t>
            </a:r>
          </a:p>
          <a:p>
            <a:pPr marL="274320" indent="-274320" fontAlgn="auto">
              <a:spcAft>
                <a:spcPts val="0"/>
              </a:spcAft>
              <a:buFont typeface="Wingdings 2"/>
              <a:buChar char=""/>
              <a:defRPr/>
            </a:pPr>
            <a:r>
              <a:rPr lang="el-GR" dirty="0" smtClean="0"/>
              <a:t>Για την πρόσβαση σε κάποιο ασύρματο δίκτυο απαραίτητη προϋπόθεση είναι η συσκευή μας να είναι εξοπλισμένη με ασύρματη κάρτα δικτύωσης συμβατή με το ασύρματο δίκτυο στο οποίο επιθυμούμε να συνδεθούμε. </a:t>
            </a:r>
          </a:p>
          <a:p>
            <a:pPr marL="274320" indent="-274320" fontAlgn="auto">
              <a:spcAft>
                <a:spcPts val="0"/>
              </a:spcAft>
              <a:buFont typeface="Wingdings 2"/>
              <a:buChar char=""/>
              <a:defRPr/>
            </a:pPr>
            <a:r>
              <a:rPr lang="el-GR" dirty="0" smtClean="0"/>
              <a:t>Στα ασύρματα τοπικά δίκτυα γίνεται χρήση του πρωτοκόλλου IEEE 802.11 </a:t>
            </a:r>
          </a:p>
        </p:txBody>
      </p:sp>
      <p:sp>
        <p:nvSpPr>
          <p:cNvPr id="22937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B7E31B44-4850-4289-BFA5-D44BE71164BA}" type="slidenum">
              <a:rPr lang="el-GR"/>
              <a:pPr>
                <a:defRPr/>
              </a:pPr>
              <a:t>208</a:t>
            </a:fld>
            <a:endParaRPr lang="el-GR"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1 - Τίτλος"/>
          <p:cNvSpPr>
            <a:spLocks noGrp="1"/>
          </p:cNvSpPr>
          <p:nvPr>
            <p:ph type="title"/>
          </p:nvPr>
        </p:nvSpPr>
        <p:spPr/>
        <p:txBody>
          <a:bodyPr/>
          <a:lstStyle/>
          <a:p>
            <a:r>
              <a:rPr lang="el-GR" i="1" smtClean="0">
                <a:solidFill>
                  <a:srgbClr val="164C6C"/>
                </a:solidFill>
              </a:rPr>
              <a:t>Πρόσβαση μέσω </a:t>
            </a:r>
            <a:r>
              <a:rPr lang="en-US" i="1" smtClean="0">
                <a:solidFill>
                  <a:srgbClr val="164C6C"/>
                </a:solidFill>
              </a:rPr>
              <a:t>WiFi</a:t>
            </a:r>
            <a:r>
              <a:rPr lang="el-GR" i="1" smtClean="0">
                <a:solidFill>
                  <a:srgbClr val="164C6C"/>
                </a:solidFill>
              </a:rPr>
              <a:t>/</a:t>
            </a:r>
            <a:r>
              <a:rPr lang="en-US" i="1" smtClean="0">
                <a:solidFill>
                  <a:srgbClr val="164C6C"/>
                </a:solidFill>
              </a:rPr>
              <a:t>WLAN</a:t>
            </a:r>
            <a:endParaRPr lang="el-GR" smtClean="0">
              <a:solidFill>
                <a:srgbClr val="164C6C"/>
              </a:solidFill>
            </a:endParaRPr>
          </a:p>
        </p:txBody>
      </p:sp>
      <p:sp>
        <p:nvSpPr>
          <p:cNvPr id="230402" name="2 - Θέση περιεχομένου"/>
          <p:cNvSpPr>
            <a:spLocks noGrp="1"/>
          </p:cNvSpPr>
          <p:nvPr>
            <p:ph sz="quarter" idx="1"/>
          </p:nvPr>
        </p:nvSpPr>
        <p:spPr>
          <a:xfrm>
            <a:off x="301625" y="1527175"/>
            <a:ext cx="8504238" cy="4572000"/>
          </a:xfrm>
        </p:spPr>
        <p:txBody>
          <a:bodyPr/>
          <a:lstStyle/>
          <a:p>
            <a:r>
              <a:rPr lang="el-GR" smtClean="0"/>
              <a:t>Είναι αρκετά δημοφιλή λόγω της κινητικότητας που επιτρέπουν στο χρήστη.</a:t>
            </a:r>
          </a:p>
          <a:p>
            <a:endParaRPr lang="el-GR" smtClean="0"/>
          </a:p>
        </p:txBody>
      </p:sp>
      <p:pic>
        <p:nvPicPr>
          <p:cNvPr id="230403" name="3 - Εικόνα"/>
          <p:cNvPicPr>
            <a:picLocks noChangeAspect="1" noChangeArrowheads="1"/>
          </p:cNvPicPr>
          <p:nvPr/>
        </p:nvPicPr>
        <p:blipFill>
          <a:blip r:embed="rId2" cstate="print"/>
          <a:srcRect/>
          <a:stretch>
            <a:fillRect/>
          </a:stretch>
        </p:blipFill>
        <p:spPr bwMode="auto">
          <a:xfrm>
            <a:off x="642938" y="2286000"/>
            <a:ext cx="7858125" cy="3857625"/>
          </a:xfrm>
          <a:prstGeom prst="rect">
            <a:avLst/>
          </a:prstGeom>
          <a:noFill/>
          <a:ln w="9525">
            <a:noFill/>
            <a:miter lim="800000"/>
            <a:headEnd/>
            <a:tailEnd/>
          </a:ln>
        </p:spPr>
      </p:pic>
      <p:sp>
        <p:nvSpPr>
          <p:cNvPr id="23040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A03C6B7A-9604-4E44-9072-561A8FE775D9}" type="slidenum">
              <a:rPr lang="el-GR"/>
              <a:pPr>
                <a:defRPr/>
              </a:pPr>
              <a:t>209</a:t>
            </a:fld>
            <a:endParaRPr lang="el-G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Συσκευές εισόδου/εξόδου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21</a:t>
            </a:fld>
            <a:endParaRPr lang="el-GR"/>
          </a:p>
        </p:txBody>
      </p:sp>
      <p:sp>
        <p:nvSpPr>
          <p:cNvPr id="5" name="4 - Θέση περιεχομένου"/>
          <p:cNvSpPr>
            <a:spLocks noGrp="1"/>
          </p:cNvSpPr>
          <p:nvPr>
            <p:ph sz="quarter" idx="1"/>
          </p:nvPr>
        </p:nvSpPr>
        <p:spPr/>
        <p:txBody>
          <a:bodyPr>
            <a:normAutofit/>
          </a:bodyPr>
          <a:lstStyle/>
          <a:p>
            <a:r>
              <a:rPr lang="el-GR" dirty="0" smtClean="0"/>
              <a:t> Όλες οι συσκευές που έχουμε περιγράψει μέχρι στιγμής δεν αποθηκεύουν δεδομένα, γι’ αυτό και ονομάζονται </a:t>
            </a:r>
            <a:r>
              <a:rPr lang="el-GR" b="1" dirty="0" smtClean="0"/>
              <a:t>μη αποθηκευτικές</a:t>
            </a:r>
            <a:endParaRPr lang="el-GR" dirty="0" smtClean="0"/>
          </a:p>
          <a:p>
            <a:r>
              <a:rPr lang="el-GR" dirty="0" smtClean="0"/>
              <a:t>Υπάρχουν όμως, και οι </a:t>
            </a:r>
            <a:r>
              <a:rPr lang="el-GR" b="1" dirty="0" smtClean="0"/>
              <a:t>αποθηκευτικές</a:t>
            </a:r>
            <a:r>
              <a:rPr lang="el-GR" dirty="0" smtClean="0"/>
              <a:t> συσκευές </a:t>
            </a:r>
          </a:p>
          <a:p>
            <a:pPr lvl="1"/>
            <a:r>
              <a:rPr lang="el-GR" dirty="0" smtClean="0"/>
              <a:t>Τέτοιες συσκευές εισόδου/εξόδου είναι οι </a:t>
            </a:r>
            <a:r>
              <a:rPr lang="el-GR" b="1" dirty="0" smtClean="0"/>
              <a:t>μαγνητικές</a:t>
            </a:r>
            <a:r>
              <a:rPr lang="el-GR" dirty="0" smtClean="0"/>
              <a:t> και οι </a:t>
            </a:r>
            <a:r>
              <a:rPr lang="el-GR" b="1" dirty="0" smtClean="0"/>
              <a:t>οπτικές</a:t>
            </a:r>
            <a:r>
              <a:rPr lang="el-GR" dirty="0" smtClean="0"/>
              <a:t> συσκευές, στις οποίες μπορούμε τόσο να γράφουμε δεδομένα (έξοδος) όσο και να διαβάζουμε δεδομένα (είσοδος)</a:t>
            </a:r>
            <a:endParaRPr lang="el-GR"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1 - Τίτλος"/>
          <p:cNvSpPr>
            <a:spLocks noGrp="1"/>
          </p:cNvSpPr>
          <p:nvPr>
            <p:ph type="title"/>
          </p:nvPr>
        </p:nvSpPr>
        <p:spPr/>
        <p:txBody>
          <a:bodyPr>
            <a:normAutofit fontScale="90000"/>
          </a:bodyPr>
          <a:lstStyle/>
          <a:p>
            <a:r>
              <a:rPr lang="el-GR" i="1" smtClean="0">
                <a:solidFill>
                  <a:srgbClr val="164C6C"/>
                </a:solidFill>
              </a:rPr>
              <a:t>Πρόσβαση μέσω δικτύου κινητής τηλεφωνίας</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Με τον όρο κινητά δίκτυα αναφερόμαστε στα δίκτυα που χρησιμοποιούν τεχνολογίες κινητής τηλεφωνίας προκειμένου να προσφέρουν δυνατότητα ασύρματων συνδέσεων σε μετακινούμενους χρήστες. </a:t>
            </a:r>
          </a:p>
          <a:p>
            <a:pPr marL="274320" indent="-274320" fontAlgn="auto">
              <a:spcAft>
                <a:spcPts val="0"/>
              </a:spcAft>
              <a:buFont typeface="Wingdings 2"/>
              <a:buChar char=""/>
              <a:defRPr/>
            </a:pPr>
            <a:r>
              <a:rPr lang="el-GR" dirty="0" smtClean="0"/>
              <a:t>Σε ένα σύστημα κινητής επικοινωνίας η κυψέλη αποτελεί τη βασική οντότητα για τον χρήστη </a:t>
            </a:r>
          </a:p>
          <a:p>
            <a:pPr marL="548640" lvl="1" indent="-274320" fontAlgn="auto">
              <a:spcAft>
                <a:spcPts val="0"/>
              </a:spcAft>
              <a:buFont typeface="Wingdings"/>
              <a:buChar char=""/>
              <a:defRPr/>
            </a:pPr>
            <a:r>
              <a:rPr lang="el-GR" dirty="0" smtClean="0"/>
              <a:t>και ορίζεται ως η περιοχή στην οποία η </a:t>
            </a:r>
            <a:r>
              <a:rPr lang="el-GR" dirty="0" err="1" smtClean="0"/>
              <a:t>ραδιοκάλυψη</a:t>
            </a:r>
            <a:r>
              <a:rPr lang="el-GR" dirty="0" smtClean="0"/>
              <a:t> δίνεται από έναν σταθμό βάσης (</a:t>
            </a:r>
            <a:r>
              <a:rPr lang="el-GR" dirty="0" err="1" smtClean="0"/>
              <a:t>base</a:t>
            </a:r>
            <a:r>
              <a:rPr lang="el-GR" dirty="0" smtClean="0"/>
              <a:t> </a:t>
            </a:r>
            <a:r>
              <a:rPr lang="el-GR" dirty="0" err="1" smtClean="0"/>
              <a:t>station</a:t>
            </a:r>
            <a:r>
              <a:rPr lang="el-GR" dirty="0" smtClean="0"/>
              <a:t>). </a:t>
            </a:r>
          </a:p>
          <a:p>
            <a:pPr marL="274320" indent="-274320" fontAlgn="auto">
              <a:spcAft>
                <a:spcPts val="0"/>
              </a:spcAft>
              <a:buFont typeface="Wingdings 2"/>
              <a:buChar char=""/>
              <a:defRPr/>
            </a:pPr>
            <a:r>
              <a:rPr lang="el-GR" dirty="0" smtClean="0"/>
              <a:t>Η πρόσβαση στο διαδίκτυο μέσω κινητών δικτύων μπορεί να γίνει μέσω τεχνολογίας </a:t>
            </a:r>
            <a:r>
              <a:rPr lang="en-US" dirty="0" smtClean="0"/>
              <a:t>GPRS</a:t>
            </a:r>
            <a:r>
              <a:rPr lang="el-GR" dirty="0" smtClean="0"/>
              <a:t> ή ακόμη καλύτερα </a:t>
            </a:r>
            <a:r>
              <a:rPr lang="en-US" dirty="0" smtClean="0"/>
              <a:t>UMTS</a:t>
            </a:r>
            <a:r>
              <a:rPr lang="el-GR" dirty="0" smtClean="0"/>
              <a:t> (γνωστής και ως 3</a:t>
            </a:r>
            <a:r>
              <a:rPr lang="en-US" dirty="0" smtClean="0"/>
              <a:t>G</a:t>
            </a:r>
            <a:r>
              <a:rPr lang="el-GR" dirty="0" smtClean="0"/>
              <a:t>) για υψηλότερες ταχύτητες πρόσβασης. </a:t>
            </a:r>
          </a:p>
          <a:p>
            <a:pPr marL="274320" indent="-274320" fontAlgn="auto">
              <a:spcAft>
                <a:spcPts val="0"/>
              </a:spcAft>
              <a:buFont typeface="Wingdings 2"/>
              <a:buChar char=""/>
              <a:defRPr/>
            </a:pPr>
            <a:endParaRPr lang="el-GR" dirty="0"/>
          </a:p>
        </p:txBody>
      </p:sp>
      <p:sp>
        <p:nvSpPr>
          <p:cNvPr id="23142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F11C57A-D2B5-4E55-A541-DCA968F8C54A}" type="slidenum">
              <a:rPr lang="el-GR"/>
              <a:pPr>
                <a:defRPr/>
              </a:pPr>
              <a:t>210</a:t>
            </a:fld>
            <a:endParaRPr lang="el-GR"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1 - Τίτλος"/>
          <p:cNvSpPr>
            <a:spLocks noGrp="1"/>
          </p:cNvSpPr>
          <p:nvPr>
            <p:ph type="title"/>
          </p:nvPr>
        </p:nvSpPr>
        <p:spPr/>
        <p:txBody>
          <a:bodyPr>
            <a:normAutofit fontScale="90000"/>
          </a:bodyPr>
          <a:lstStyle/>
          <a:p>
            <a:r>
              <a:rPr lang="el-GR" i="1" smtClean="0">
                <a:solidFill>
                  <a:srgbClr val="164C6C"/>
                </a:solidFill>
              </a:rPr>
              <a:t>Πρόσβαση μέσω δικτύου κινητής τηλεφωνίας</a:t>
            </a:r>
            <a:endParaRPr lang="el-GR" smtClean="0">
              <a:solidFill>
                <a:srgbClr val="164C6C"/>
              </a:solidFill>
            </a:endParaRPr>
          </a:p>
        </p:txBody>
      </p:sp>
      <p:sp>
        <p:nvSpPr>
          <p:cNvPr id="232450" name="2 - Θέση περιεχομένου"/>
          <p:cNvSpPr>
            <a:spLocks noGrp="1"/>
          </p:cNvSpPr>
          <p:nvPr>
            <p:ph sz="quarter" idx="1"/>
          </p:nvPr>
        </p:nvSpPr>
        <p:spPr>
          <a:xfrm>
            <a:off x="301625" y="1527175"/>
            <a:ext cx="8504238" cy="4572000"/>
          </a:xfrm>
        </p:spPr>
        <p:txBody>
          <a:bodyPr/>
          <a:lstStyle/>
          <a:p>
            <a:r>
              <a:rPr lang="el-GR" dirty="0" smtClean="0"/>
              <a:t>Η πρόσβαση στο διαδίκτυο μέσω κινητών δικτύων προσφέρει </a:t>
            </a:r>
          </a:p>
          <a:p>
            <a:pPr lvl="1"/>
            <a:r>
              <a:rPr lang="el-GR" dirty="0" smtClean="0"/>
              <a:t>μεγάλη γεωγραφική κάλυψη </a:t>
            </a:r>
          </a:p>
          <a:p>
            <a:pPr lvl="1"/>
            <a:r>
              <a:rPr lang="el-GR" dirty="0" smtClean="0"/>
              <a:t>αντίστοιχη δυνατότητα κινητικότητας, </a:t>
            </a:r>
          </a:p>
          <a:p>
            <a:pPr lvl="1"/>
            <a:r>
              <a:rPr lang="el-GR" dirty="0" smtClean="0"/>
              <a:t>απλοποιημένη πρόσβαση, </a:t>
            </a:r>
          </a:p>
          <a:p>
            <a:pPr lvl="1"/>
            <a:r>
              <a:rPr lang="el-GR" dirty="0" smtClean="0"/>
              <a:t>ικανοποιητικές ταχύτητες μετάδοσης (της τάξης μερικών </a:t>
            </a:r>
            <a:r>
              <a:rPr lang="el-GR" dirty="0" err="1" smtClean="0"/>
              <a:t>Mbps</a:t>
            </a:r>
            <a:r>
              <a:rPr lang="el-GR" dirty="0" smtClean="0"/>
              <a:t>). </a:t>
            </a:r>
          </a:p>
          <a:p>
            <a:r>
              <a:rPr lang="el-GR" dirty="0" smtClean="0"/>
              <a:t>Μειονεκτήματα</a:t>
            </a:r>
          </a:p>
          <a:p>
            <a:pPr lvl="1"/>
            <a:r>
              <a:rPr lang="el-GR" dirty="0" smtClean="0"/>
              <a:t>Πιο υψηλή χρέωση </a:t>
            </a:r>
          </a:p>
          <a:p>
            <a:pPr lvl="1"/>
            <a:r>
              <a:rPr lang="el-GR" dirty="0" smtClean="0"/>
              <a:t>Μεταβολές στην ποιότητα λήψης κατά τη διάρκεια μιας σύνδεσης. </a:t>
            </a:r>
          </a:p>
          <a:p>
            <a:endParaRPr lang="el-GR" dirty="0" smtClean="0"/>
          </a:p>
        </p:txBody>
      </p:sp>
      <p:sp>
        <p:nvSpPr>
          <p:cNvPr id="23245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B03E944D-EB48-4A5D-BF7D-8AB072916D85}" type="slidenum">
              <a:rPr lang="el-GR"/>
              <a:pPr>
                <a:defRPr/>
              </a:pPr>
              <a:t>211</a:t>
            </a:fld>
            <a:endParaRPr lang="el-GR"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1 - Τίτλος"/>
          <p:cNvSpPr>
            <a:spLocks noGrp="1"/>
          </p:cNvSpPr>
          <p:nvPr>
            <p:ph type="title"/>
          </p:nvPr>
        </p:nvSpPr>
        <p:spPr/>
        <p:txBody>
          <a:bodyPr/>
          <a:lstStyle/>
          <a:p>
            <a:r>
              <a:rPr lang="el-GR" i="1" smtClean="0">
                <a:solidFill>
                  <a:srgbClr val="164C6C"/>
                </a:solidFill>
              </a:rPr>
              <a:t>Δορυφορική Πρόσβαση</a:t>
            </a:r>
          </a:p>
        </p:txBody>
      </p:sp>
      <p:sp>
        <p:nvSpPr>
          <p:cNvPr id="233474" name="2 - Θέση περιεχομένου"/>
          <p:cNvSpPr>
            <a:spLocks noGrp="1"/>
          </p:cNvSpPr>
          <p:nvPr>
            <p:ph sz="quarter" idx="1"/>
          </p:nvPr>
        </p:nvSpPr>
        <p:spPr>
          <a:xfrm>
            <a:off x="301625" y="1527175"/>
            <a:ext cx="8504238" cy="4572000"/>
          </a:xfrm>
        </p:spPr>
        <p:txBody>
          <a:bodyPr/>
          <a:lstStyle/>
          <a:p>
            <a:r>
              <a:rPr lang="el-GR" sz="2400" smtClean="0"/>
              <a:t>Μια δορυφορική σύνδεση μέσω «πιάτου» προσφέρει ταχύτητες περίπου επταπλάσιες από αυτές του </a:t>
            </a:r>
            <a:r>
              <a:rPr lang="en-US" sz="2400" smtClean="0"/>
              <a:t>I</a:t>
            </a:r>
            <a:r>
              <a:rPr lang="el-GR" sz="2400" smtClean="0"/>
              <a:t>SDN και κατά κάτι μικρότερες από αυτές της DSL. </a:t>
            </a:r>
          </a:p>
          <a:p>
            <a:r>
              <a:rPr lang="el-GR" sz="2400" smtClean="0"/>
              <a:t>Είναι όμως αρκετά ακριβή λόγω του εξειδικευμένου εξοπλισμού και της αντίστοιχα ακριβής συνδρομής. </a:t>
            </a:r>
          </a:p>
          <a:p>
            <a:r>
              <a:rPr lang="el-GR" sz="2400" smtClean="0"/>
              <a:t>Συνήθως χρησιμοποιείται σε περιπτώσεις που δεν είναι εφικτή κάποια εναλλακτική μέθοδος πρόσβασης.</a:t>
            </a:r>
          </a:p>
          <a:p>
            <a:endParaRPr lang="el-GR" smtClean="0"/>
          </a:p>
        </p:txBody>
      </p:sp>
      <p:pic>
        <p:nvPicPr>
          <p:cNvPr id="233475" name="3 - Εικόνα"/>
          <p:cNvPicPr>
            <a:picLocks noChangeAspect="1" noChangeArrowheads="1"/>
          </p:cNvPicPr>
          <p:nvPr/>
        </p:nvPicPr>
        <p:blipFill>
          <a:blip r:embed="rId2" cstate="print"/>
          <a:srcRect/>
          <a:stretch>
            <a:fillRect/>
          </a:stretch>
        </p:blipFill>
        <p:spPr bwMode="auto">
          <a:xfrm>
            <a:off x="1214438" y="4071938"/>
            <a:ext cx="5929312" cy="2214562"/>
          </a:xfrm>
          <a:prstGeom prst="rect">
            <a:avLst/>
          </a:prstGeom>
          <a:noFill/>
          <a:ln w="9525">
            <a:noFill/>
            <a:miter lim="800000"/>
            <a:headEnd/>
            <a:tailEnd/>
          </a:ln>
        </p:spPr>
      </p:pic>
      <p:sp>
        <p:nvSpPr>
          <p:cNvPr id="233476"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D8FB9AC5-2AF4-4141-A834-A1B2BCF1613D}" type="slidenum">
              <a:rPr lang="el-GR"/>
              <a:pPr>
                <a:defRPr/>
              </a:pPr>
              <a:t>212</a:t>
            </a:fld>
            <a:endParaRPr lang="el-GR" dirty="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1 - Τίτλος"/>
          <p:cNvSpPr>
            <a:spLocks noGrp="1"/>
          </p:cNvSpPr>
          <p:nvPr>
            <p:ph type="title"/>
          </p:nvPr>
        </p:nvSpPr>
        <p:spPr/>
        <p:txBody>
          <a:bodyPr/>
          <a:lstStyle/>
          <a:p>
            <a:r>
              <a:rPr lang="el-GR" i="1" smtClean="0">
                <a:solidFill>
                  <a:srgbClr val="164C6C"/>
                </a:solidFill>
              </a:rPr>
              <a:t> Με βάση τον τρόπο μεταγωγής</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dirty="0" smtClean="0"/>
              <a:t>Η διακίνηση των δεδομένων μέσα σε ένα δίκτυο υλοποιείται με τη μεταγωγή τους μέσω των κόμβων (</a:t>
            </a:r>
            <a:r>
              <a:rPr lang="el-GR" dirty="0" err="1" smtClean="0"/>
              <a:t>μεταγωγείς</a:t>
            </a:r>
            <a:r>
              <a:rPr lang="el-GR" dirty="0" smtClean="0"/>
              <a:t> ή δρομολογητές) που απαρτίζουν ένα δίκτυο κορμού. </a:t>
            </a:r>
          </a:p>
          <a:p>
            <a:pPr marL="274320" indent="-274320" fontAlgn="auto">
              <a:spcAft>
                <a:spcPts val="0"/>
              </a:spcAft>
              <a:buFont typeface="Wingdings 2"/>
              <a:buChar char=""/>
              <a:defRPr/>
            </a:pPr>
            <a:r>
              <a:rPr lang="el-GR" dirty="0" smtClean="0"/>
              <a:t>Κατά τη διάρκεια μιας τυπικής φωνητικής τηλεφωνικής κλήσης μέσω ενός τηλεφωνικού δικτύου, δεν παρατηρούνται αυξομειούμενες καθυστερήσεις στη μετάδοση και στη λήψη της φωνής.</a:t>
            </a:r>
          </a:p>
          <a:p>
            <a:pPr marL="274320" indent="-274320" fontAlgn="auto">
              <a:spcAft>
                <a:spcPts val="0"/>
              </a:spcAft>
              <a:buFont typeface="Wingdings 2"/>
              <a:buChar char=""/>
              <a:defRPr/>
            </a:pPr>
            <a:r>
              <a:rPr lang="el-GR" dirty="0" smtClean="0"/>
              <a:t>Στην περίπτωση που το τηλεφωνικό δίκτυο είναι φορτωμένο υπάρχει το ενδεχόμενο να πραγματοποιήσουμε πολλές απόπειρες κλήσης μέχρι αυτή να επιτευχθεί.</a:t>
            </a:r>
          </a:p>
          <a:p>
            <a:pPr marL="548640" lvl="1" indent="-274320" fontAlgn="auto">
              <a:spcAft>
                <a:spcPts val="0"/>
              </a:spcAft>
              <a:buFont typeface="Wingdings"/>
              <a:buChar char=""/>
              <a:defRPr/>
            </a:pPr>
            <a:r>
              <a:rPr lang="el-GR" dirty="0" smtClean="0"/>
              <a:t>Όσο φορτωμένο και να είναι το τηλεφωνικό δίκτυο, από τη στιγμή που θα αποκατασταθεί μια τηλεφωνική κλήση, η ποιότητα της φωνής (καθυστερήσεις, παραμόρφωση φωνής κλπ) παραμένει γενικά σταθερή κατά τη διάρκειά της.</a:t>
            </a:r>
          </a:p>
          <a:p>
            <a:pPr marL="274320" indent="-274320" fontAlgn="auto">
              <a:spcAft>
                <a:spcPts val="0"/>
              </a:spcAft>
              <a:buFont typeface="Wingdings 2"/>
              <a:buChar char=""/>
              <a:defRPr/>
            </a:pPr>
            <a:endParaRPr lang="el-GR" dirty="0"/>
          </a:p>
        </p:txBody>
      </p:sp>
      <p:sp>
        <p:nvSpPr>
          <p:cNvPr id="23449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09C43FCA-44C3-4826-BEE0-CCF0C602FF33}" type="slidenum">
              <a:rPr lang="el-GR"/>
              <a:pPr>
                <a:defRPr/>
              </a:pPr>
              <a:t>213</a:t>
            </a:fld>
            <a:endParaRPr lang="el-GR" dirty="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1 - Τίτλος"/>
          <p:cNvSpPr>
            <a:spLocks noGrp="1"/>
          </p:cNvSpPr>
          <p:nvPr>
            <p:ph type="title"/>
          </p:nvPr>
        </p:nvSpPr>
        <p:spPr/>
        <p:txBody>
          <a:bodyPr/>
          <a:lstStyle/>
          <a:p>
            <a:r>
              <a:rPr lang="el-GR" i="1" smtClean="0">
                <a:solidFill>
                  <a:srgbClr val="164C6C"/>
                </a:solidFill>
              </a:rPr>
              <a:t> Με βάση τον τρόπο μεταγωγής</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Η ίδια σταθερότητα παρατηρείται και στην περίπτωση που δυο υπολογιστές συνδέονται μεταξύ τους μέσω του τηλεφωνικού δικτύου, με χρήση του Modem. </a:t>
            </a:r>
          </a:p>
          <a:p>
            <a:pPr marL="274320" indent="-274320" fontAlgn="auto">
              <a:spcAft>
                <a:spcPts val="0"/>
              </a:spcAft>
              <a:buFont typeface="Wingdings 2"/>
              <a:buChar char=""/>
              <a:defRPr/>
            </a:pPr>
            <a:r>
              <a:rPr lang="el-GR" dirty="0" smtClean="0"/>
              <a:t>Οι χρήστες του Διαδικτύου είναι σαφώς γνώστες των σημαντικών επιπτώσεων που έχει στην ταχύτητα αποστολής και λήψης δεδομένων η υπερφόρτωση του Διαδικτύου κατά τις ώρες αιχμής. </a:t>
            </a:r>
          </a:p>
          <a:p>
            <a:pPr marL="274320" indent="-274320" fontAlgn="auto">
              <a:spcAft>
                <a:spcPts val="0"/>
              </a:spcAft>
              <a:buFont typeface="Wingdings 2"/>
              <a:buChar char=""/>
              <a:defRPr/>
            </a:pPr>
            <a:r>
              <a:rPr lang="el-GR" dirty="0" smtClean="0"/>
              <a:t>Πού οφείλεται η παραπάνω διαφοροποίηση, εφόσον τόσο τα τηλεφωνικά δίκτυα όσο και το Διαδίκτυο μεταφέρουν δεδομένα</a:t>
            </a:r>
            <a:r>
              <a:rPr lang="en-US" dirty="0" smtClean="0"/>
              <a:t>;</a:t>
            </a:r>
            <a:endParaRPr lang="el-GR" dirty="0" smtClean="0"/>
          </a:p>
          <a:p>
            <a:pPr marL="274320" indent="-274320" fontAlgn="auto">
              <a:spcAft>
                <a:spcPts val="0"/>
              </a:spcAft>
              <a:buFont typeface="Wingdings 2"/>
              <a:buChar char=""/>
              <a:defRPr/>
            </a:pPr>
            <a:r>
              <a:rPr lang="el-GR" dirty="0" smtClean="0"/>
              <a:t> Η βασική διαφορά εντοπίζεται στη διαφορετική τεχνολογία μεταγωγής που εφαρμόζουν. </a:t>
            </a:r>
            <a:endParaRPr lang="el-GR" dirty="0"/>
          </a:p>
        </p:txBody>
      </p:sp>
      <p:sp>
        <p:nvSpPr>
          <p:cNvPr id="23552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A6607CBF-4322-45F5-9D3B-5E6E36B23179}" type="slidenum">
              <a:rPr lang="el-GR"/>
              <a:pPr>
                <a:defRPr/>
              </a:pPr>
              <a:t>214</a:t>
            </a:fld>
            <a:endParaRPr lang="el-GR"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1 - Τίτλος"/>
          <p:cNvSpPr>
            <a:spLocks noGrp="1"/>
          </p:cNvSpPr>
          <p:nvPr>
            <p:ph type="title"/>
          </p:nvPr>
        </p:nvSpPr>
        <p:spPr/>
        <p:txBody>
          <a:bodyPr/>
          <a:lstStyle/>
          <a:p>
            <a:r>
              <a:rPr lang="el-GR" i="1" smtClean="0">
                <a:solidFill>
                  <a:srgbClr val="164C6C"/>
                </a:solidFill>
              </a:rPr>
              <a:t>Τεχνολογίες Μεταγωγής</a:t>
            </a:r>
          </a:p>
        </p:txBody>
      </p:sp>
      <p:sp>
        <p:nvSpPr>
          <p:cNvPr id="236546" name="2 - Θέση περιεχομένου"/>
          <p:cNvSpPr>
            <a:spLocks noGrp="1"/>
          </p:cNvSpPr>
          <p:nvPr>
            <p:ph sz="quarter" idx="1"/>
          </p:nvPr>
        </p:nvSpPr>
        <p:spPr>
          <a:xfrm>
            <a:off x="301625" y="1527175"/>
            <a:ext cx="8504238" cy="4572000"/>
          </a:xfrm>
        </p:spPr>
        <p:txBody>
          <a:bodyPr>
            <a:normAutofit lnSpcReduction="10000"/>
          </a:bodyPr>
          <a:lstStyle/>
          <a:p>
            <a:r>
              <a:rPr lang="el-GR" smtClean="0"/>
              <a:t>Οι δύο πιο σημαντικές τεχνολογίες μεταγωγής που εφαρμόζονται σήμερα στα δίκτυα Η/Υ είναι </a:t>
            </a:r>
            <a:endParaRPr lang="en-US" smtClean="0"/>
          </a:p>
          <a:p>
            <a:pPr lvl="1"/>
            <a:r>
              <a:rPr lang="el-GR" smtClean="0"/>
              <a:t>η </a:t>
            </a:r>
            <a:r>
              <a:rPr lang="el-GR" b="1" i="1" smtClean="0"/>
              <a:t>μεταγωγή κυκλώματος</a:t>
            </a:r>
            <a:r>
              <a:rPr lang="el-GR" smtClean="0"/>
              <a:t> </a:t>
            </a:r>
          </a:p>
          <a:p>
            <a:pPr lvl="2"/>
            <a:r>
              <a:rPr lang="el-GR" smtClean="0"/>
              <a:t>πριν από οποιαδήποτε ανταλλαγή δεδομένων μεταξύ δύο τερματικών συσκευών συνδεδεμένων στο δίκτυο (π.χ. τηλεφωνικές συσκευές, modem, κλπ), αναζητείται από το σύστημα ένα “μονοπάτι” μεταφοράς δεδομένων το οποίο, εφόσον βρεθεί, δεσμεύεται και χρησιμοποιείται αποκλειστικά για να διακινηθούν τα δεδομένα μεταξύ των δύο τερματικών συσκευών .</a:t>
            </a:r>
            <a:endParaRPr lang="en-US" smtClean="0"/>
          </a:p>
          <a:p>
            <a:pPr lvl="1"/>
            <a:r>
              <a:rPr lang="el-GR" smtClean="0"/>
              <a:t>η </a:t>
            </a:r>
            <a:r>
              <a:rPr lang="el-GR" b="1" i="1" smtClean="0"/>
              <a:t>μεταγωγή πακέτων</a:t>
            </a:r>
            <a:r>
              <a:rPr lang="el-GR" smtClean="0"/>
              <a:t>.</a:t>
            </a:r>
          </a:p>
          <a:p>
            <a:pPr lvl="2"/>
            <a:r>
              <a:rPr lang="el-GR" smtClean="0"/>
              <a:t>κοινή χρήση του μέσου μετάδοσης των δεδομένων (π.χ. ενός καλωδίου) από πολλές τερματικές συσκευές ταυτόχρονα, η οποία επιτυγχάνεται με την πολυπλεξία στο χρόνο των πακέτων δεδομένων που μεταδίδονται μέσω του καναλιού μεταφοράς</a:t>
            </a:r>
          </a:p>
        </p:txBody>
      </p:sp>
      <p:sp>
        <p:nvSpPr>
          <p:cNvPr id="23654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CBC16C03-FDAF-40B4-BAA2-803B6883F3F0}" type="slidenum">
              <a:rPr lang="el-GR"/>
              <a:pPr>
                <a:defRPr/>
              </a:pPr>
              <a:t>215</a:t>
            </a:fld>
            <a:endParaRPr lang="el-GR"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1 - Τίτλος"/>
          <p:cNvSpPr>
            <a:spLocks noGrp="1"/>
          </p:cNvSpPr>
          <p:nvPr>
            <p:ph type="title"/>
          </p:nvPr>
        </p:nvSpPr>
        <p:spPr/>
        <p:txBody>
          <a:bodyPr/>
          <a:lstStyle/>
          <a:p>
            <a:r>
              <a:rPr lang="el-GR" i="1" smtClean="0">
                <a:solidFill>
                  <a:srgbClr val="164C6C"/>
                </a:solidFill>
              </a:rPr>
              <a:t>Μεταγωγή Κυκλώματος</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Αυτό το «μονοπάτι» μεταφοράς δεδομένων συνιστά ένα κύκλωμα μεταξύ των δύο τερματικών συσκευών. </a:t>
            </a:r>
          </a:p>
          <a:p>
            <a:pPr marL="274320" indent="-274320" fontAlgn="auto">
              <a:spcAft>
                <a:spcPts val="0"/>
              </a:spcAft>
              <a:buFont typeface="Wingdings 2"/>
              <a:buChar char=""/>
              <a:defRPr/>
            </a:pPr>
            <a:r>
              <a:rPr lang="el-GR" dirty="0" smtClean="0"/>
              <a:t>Το κύκλωμα αυτό μπορεί να αποτελείται από ένα ή περισσότερα φυσικά (π.χ. χάλκινα σύρματα) ή λογικά κυκλώματα (π.χ. κυκλώματα </a:t>
            </a:r>
            <a:r>
              <a:rPr lang="el-GR" dirty="0" err="1" smtClean="0"/>
              <a:t>πολυπλεγμένα</a:t>
            </a:r>
            <a:r>
              <a:rPr lang="el-GR" dirty="0" smtClean="0"/>
              <a:t> σε οπτικές ή </a:t>
            </a:r>
            <a:r>
              <a:rPr lang="el-GR" dirty="0" err="1" smtClean="0"/>
              <a:t>μικροκυματικές</a:t>
            </a:r>
            <a:r>
              <a:rPr lang="el-GR" dirty="0" smtClean="0"/>
              <a:t> ζεύξεις), συνδεδεμένα σε σειρά μεταξύ τους. </a:t>
            </a:r>
          </a:p>
          <a:p>
            <a:pPr marL="274320" indent="-274320" fontAlgn="auto">
              <a:spcAft>
                <a:spcPts val="0"/>
              </a:spcAft>
              <a:buFont typeface="Wingdings 2"/>
              <a:buChar char=""/>
              <a:defRPr/>
            </a:pPr>
            <a:r>
              <a:rPr lang="el-GR" dirty="0" smtClean="0"/>
              <a:t>Το κύκλωμα διατηρείται όσο διαρκεί η σύνδεση μεταξύ των δύο τερματικών συσκευών και καταργείται μόνο με τον τερματισμό της σύνδεσης μεταξύ τους, </a:t>
            </a:r>
          </a:p>
          <a:p>
            <a:pPr marL="548640" lvl="1" indent="-274320" fontAlgn="auto">
              <a:spcAft>
                <a:spcPts val="0"/>
              </a:spcAft>
              <a:buFont typeface="Wingdings"/>
              <a:buChar char=""/>
              <a:defRPr/>
            </a:pPr>
            <a:r>
              <a:rPr lang="el-GR" dirty="0" smtClean="0"/>
              <a:t>οπότε και τα επιμέρους κυκλώματα που το αποτελούν απελευθερώνονται και μπορούν να χρησιμοποιηθούν σε επόμενες συνδέσεις.</a:t>
            </a:r>
          </a:p>
          <a:p>
            <a:pPr marL="274320" indent="-274320" fontAlgn="auto">
              <a:spcAft>
                <a:spcPts val="0"/>
              </a:spcAft>
              <a:buFont typeface="Wingdings 2"/>
              <a:buChar char=""/>
              <a:defRPr/>
            </a:pPr>
            <a:endParaRPr lang="el-GR" dirty="0"/>
          </a:p>
        </p:txBody>
      </p:sp>
      <p:sp>
        <p:nvSpPr>
          <p:cNvPr id="23757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B48F933B-89EA-436D-8EBF-3CE0866D539A}" type="slidenum">
              <a:rPr lang="el-GR"/>
              <a:pPr>
                <a:defRPr/>
              </a:pPr>
              <a:t>216</a:t>
            </a:fld>
            <a:endParaRPr lang="el-GR"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1 - Τίτλος"/>
          <p:cNvSpPr>
            <a:spLocks noGrp="1"/>
          </p:cNvSpPr>
          <p:nvPr>
            <p:ph type="title"/>
          </p:nvPr>
        </p:nvSpPr>
        <p:spPr/>
        <p:txBody>
          <a:bodyPr/>
          <a:lstStyle/>
          <a:p>
            <a:r>
              <a:rPr lang="el-GR" i="1" smtClean="0">
                <a:solidFill>
                  <a:srgbClr val="164C6C"/>
                </a:solidFill>
              </a:rPr>
              <a:t>Μεταγωγή Κυκλώματος</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Με τη μεταγωγή κυκλώματος η ταχύτητα μετάδοσης των δεδομένων δεν επηρεάζεται από το φόρτο του δικτύου, </a:t>
            </a:r>
          </a:p>
          <a:p>
            <a:pPr marL="548640" lvl="1" indent="-274320" fontAlgn="auto">
              <a:spcAft>
                <a:spcPts val="0"/>
              </a:spcAft>
              <a:buFont typeface="Wingdings"/>
              <a:buChar char=""/>
              <a:defRPr/>
            </a:pPr>
            <a:r>
              <a:rPr lang="el-GR" dirty="0" smtClean="0"/>
              <a:t>δεδομένου ότι ο κάθε χρήστης έχει την αποκλειστική χρήση του κυκλώματος που του έχει αποδοθεί κατά τη διάρκεια της σύνδεσής του. </a:t>
            </a:r>
          </a:p>
          <a:p>
            <a:pPr marL="274320" indent="-274320" fontAlgn="auto">
              <a:spcAft>
                <a:spcPts val="0"/>
              </a:spcAft>
              <a:buFont typeface="Wingdings 2"/>
              <a:buChar char=""/>
              <a:defRPr/>
            </a:pPr>
            <a:r>
              <a:rPr lang="el-GR" dirty="0" smtClean="0"/>
              <a:t>Λαμβάνοντας όμως υπόψη ότι ο χρόνος κατά τον οποίο διακινούνται δεδομένα είναι μικρότερος από τη διάρκεια της σύνδεσης (άρα και του χρόνου δέσμευσης του κυκλώματος), συμπεραίνουμε εύκολα ότι η μεταγωγή κυκλώματος δε χρησιμοποιεί αποτελεσματικά τη δικτυακή υποδομή </a:t>
            </a:r>
          </a:p>
          <a:p>
            <a:pPr marL="548640" lvl="1" indent="-274320" fontAlgn="auto">
              <a:spcAft>
                <a:spcPts val="0"/>
              </a:spcAft>
              <a:buFont typeface="Wingdings"/>
              <a:buChar char=""/>
              <a:defRPr/>
            </a:pPr>
            <a:r>
              <a:rPr lang="el-GR" dirty="0" smtClean="0"/>
              <a:t>καθώς δεσμεύει πόρους του δικτύου οι οποίοι παραμένουν αδρανείς για μεγάλα χρονικά διαστήματα.</a:t>
            </a:r>
          </a:p>
          <a:p>
            <a:pPr marL="274320" indent="-274320" fontAlgn="auto">
              <a:spcAft>
                <a:spcPts val="0"/>
              </a:spcAft>
              <a:buFont typeface="Wingdings 2"/>
              <a:buChar char=""/>
              <a:defRPr/>
            </a:pPr>
            <a:endParaRPr lang="el-GR" dirty="0"/>
          </a:p>
        </p:txBody>
      </p:sp>
      <p:sp>
        <p:nvSpPr>
          <p:cNvPr id="23859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2090ED5-7560-44C7-99E4-9B65FE979535}" type="slidenum">
              <a:rPr lang="el-GR"/>
              <a:pPr>
                <a:defRPr/>
              </a:pPr>
              <a:t>217</a:t>
            </a:fld>
            <a:endParaRPr lang="el-GR" dirty="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1 - Τίτλος"/>
          <p:cNvSpPr>
            <a:spLocks noGrp="1"/>
          </p:cNvSpPr>
          <p:nvPr>
            <p:ph type="title"/>
          </p:nvPr>
        </p:nvSpPr>
        <p:spPr/>
        <p:txBody>
          <a:bodyPr/>
          <a:lstStyle/>
          <a:p>
            <a:r>
              <a:rPr lang="el-GR" i="1" smtClean="0">
                <a:solidFill>
                  <a:srgbClr val="164C6C"/>
                </a:solidFill>
              </a:rPr>
              <a:t>Μεταγωγή Κυκλώματος</a:t>
            </a:r>
            <a:endParaRPr lang="el-GR" smtClean="0">
              <a:solidFill>
                <a:srgbClr val="164C6C"/>
              </a:solidFill>
            </a:endParaRPr>
          </a:p>
        </p:txBody>
      </p:sp>
      <p:sp>
        <p:nvSpPr>
          <p:cNvPr id="239618"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39619" name="3 - Εικόνα"/>
          <p:cNvPicPr>
            <a:picLocks noChangeAspect="1" noChangeArrowheads="1"/>
          </p:cNvPicPr>
          <p:nvPr/>
        </p:nvPicPr>
        <p:blipFill>
          <a:blip r:embed="rId2" cstate="print"/>
          <a:srcRect t="6229"/>
          <a:stretch>
            <a:fillRect/>
          </a:stretch>
        </p:blipFill>
        <p:spPr bwMode="auto">
          <a:xfrm>
            <a:off x="214313" y="1214438"/>
            <a:ext cx="8643937" cy="4857750"/>
          </a:xfrm>
          <a:prstGeom prst="rect">
            <a:avLst/>
          </a:prstGeom>
          <a:noFill/>
          <a:ln w="9525">
            <a:noFill/>
            <a:miter lim="800000"/>
            <a:headEnd/>
            <a:tailEnd/>
          </a:ln>
        </p:spPr>
      </p:pic>
      <p:sp>
        <p:nvSpPr>
          <p:cNvPr id="239620"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312A77A6-04A3-495E-ADA0-59B420BB5F6D}" type="slidenum">
              <a:rPr lang="el-GR"/>
              <a:pPr>
                <a:defRPr/>
              </a:pPr>
              <a:t>218</a:t>
            </a:fld>
            <a:endParaRPr lang="el-GR"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1 - Τίτλος"/>
          <p:cNvSpPr>
            <a:spLocks noGrp="1"/>
          </p:cNvSpPr>
          <p:nvPr>
            <p:ph type="title"/>
          </p:nvPr>
        </p:nvSpPr>
        <p:spPr/>
        <p:txBody>
          <a:bodyPr/>
          <a:lstStyle/>
          <a:p>
            <a:r>
              <a:rPr lang="el-GR" i="1" smtClean="0">
                <a:solidFill>
                  <a:srgbClr val="164C6C"/>
                </a:solidFill>
              </a:rPr>
              <a:t>Μεταγωγή Πακέτων</a:t>
            </a:r>
          </a:p>
        </p:txBody>
      </p:sp>
      <p:sp>
        <p:nvSpPr>
          <p:cNvPr id="240642" name="2 - Θέση περιεχομένου"/>
          <p:cNvSpPr>
            <a:spLocks noGrp="1"/>
          </p:cNvSpPr>
          <p:nvPr>
            <p:ph sz="quarter" idx="1"/>
          </p:nvPr>
        </p:nvSpPr>
        <p:spPr>
          <a:xfrm>
            <a:off x="301625" y="1527175"/>
            <a:ext cx="8504238" cy="4572000"/>
          </a:xfrm>
        </p:spPr>
        <p:txBody>
          <a:bodyPr/>
          <a:lstStyle/>
          <a:p>
            <a:r>
              <a:rPr lang="el-GR" smtClean="0"/>
              <a:t>Το παραπάνω μειονέκτημα αντιμετωπίζεται επαρκώς με την τεχνολογία </a:t>
            </a:r>
            <a:r>
              <a:rPr lang="el-GR" b="1" smtClean="0"/>
              <a:t>μεταγωγής πακέτων</a:t>
            </a:r>
            <a:r>
              <a:rPr lang="el-GR" smtClean="0"/>
              <a:t>, </a:t>
            </a:r>
          </a:p>
          <a:p>
            <a:pPr lvl="1"/>
            <a:r>
              <a:rPr lang="el-GR" smtClean="0"/>
              <a:t>η οποία βρίσκει ευρύτατη εφαρμογή στο Διαδίκτυο και γενικά στα δίκτυα Η/Υ,.</a:t>
            </a:r>
          </a:p>
          <a:p>
            <a:r>
              <a:rPr lang="el-GR" smtClean="0"/>
              <a:t>Το βασικό χαρακτηριστικό της είναι η κοινή χρήση του μέσου μετάδοσης των δεδομένων (π.χ. ενός καλωδίου) από πολλές τερματικές συσκευές ταυτόχρονα, </a:t>
            </a:r>
          </a:p>
          <a:p>
            <a:pPr lvl="1"/>
            <a:r>
              <a:rPr lang="el-GR" smtClean="0"/>
              <a:t>η οποία επιτυγχάνεται με την πολυπλεξία στο χρόνο των πακέτων δεδομένων που μεταδίδονται μέσω του καναλιού μεταφοράς.</a:t>
            </a:r>
          </a:p>
          <a:p>
            <a:endParaRPr lang="el-GR" smtClean="0"/>
          </a:p>
        </p:txBody>
      </p:sp>
      <p:sp>
        <p:nvSpPr>
          <p:cNvPr id="24064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3193E1D2-E259-4856-9F05-A69F08FEE608}" type="slidenum">
              <a:rPr lang="el-GR"/>
              <a:pPr>
                <a:defRPr/>
              </a:pPr>
              <a:t>219</a:t>
            </a:fld>
            <a:endParaRPr lang="el-G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Η Κεντρική Μονάδα Συστήματος</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22</a:t>
            </a:fld>
            <a:endParaRPr lang="el-GR"/>
          </a:p>
        </p:txBody>
      </p:sp>
      <p:sp>
        <p:nvSpPr>
          <p:cNvPr id="5" name="4 - Θέση περιεχομένου"/>
          <p:cNvSpPr>
            <a:spLocks noGrp="1"/>
          </p:cNvSpPr>
          <p:nvPr>
            <p:ph sz="quarter" idx="1"/>
          </p:nvPr>
        </p:nvSpPr>
        <p:spPr/>
        <p:txBody>
          <a:bodyPr>
            <a:normAutofit lnSpcReduction="10000"/>
          </a:bodyPr>
          <a:lstStyle/>
          <a:p>
            <a:r>
              <a:rPr lang="el-GR" dirty="0" smtClean="0"/>
              <a:t>Η </a:t>
            </a:r>
            <a:r>
              <a:rPr lang="el-GR" b="1" dirty="0" smtClean="0"/>
              <a:t>κεντρική μονάδα του συστήματος (</a:t>
            </a:r>
            <a:r>
              <a:rPr lang="en-US" b="1" dirty="0" smtClean="0"/>
              <a:t>base unit</a:t>
            </a:r>
            <a:r>
              <a:rPr lang="el-GR" b="1" dirty="0" smtClean="0"/>
              <a:t> ή </a:t>
            </a:r>
            <a:r>
              <a:rPr lang="en-US" b="1" dirty="0" smtClean="0"/>
              <a:t>system unit</a:t>
            </a:r>
            <a:r>
              <a:rPr lang="el-GR" b="1" dirty="0" smtClean="0"/>
              <a:t>)</a:t>
            </a:r>
            <a:r>
              <a:rPr lang="el-GR" dirty="0" smtClean="0"/>
              <a:t> αποτελεί τον πυρήνα ενός υπολογιστή</a:t>
            </a:r>
          </a:p>
          <a:p>
            <a:r>
              <a:rPr lang="el-GR" dirty="0" smtClean="0"/>
              <a:t>Σε έναν προσωπικό ηλεκτρονικό υπολογιστή την ονομάζουμε απλά κουτί (</a:t>
            </a:r>
            <a:r>
              <a:rPr lang="en-US" dirty="0" smtClean="0"/>
              <a:t>box</a:t>
            </a:r>
            <a:r>
              <a:rPr lang="el-GR" dirty="0" smtClean="0"/>
              <a:t>) ή πύργο (</a:t>
            </a:r>
            <a:r>
              <a:rPr lang="en-US" dirty="0" smtClean="0"/>
              <a:t>tower</a:t>
            </a:r>
            <a:r>
              <a:rPr lang="el-GR" dirty="0" smtClean="0"/>
              <a:t>)</a:t>
            </a:r>
          </a:p>
          <a:p>
            <a:r>
              <a:rPr lang="el-GR" dirty="0" smtClean="0"/>
              <a:t>Τα συστατικά από τα οποία αποτελείται απαρτίζουν το βασικό σύστημα του υπολογιστή</a:t>
            </a:r>
          </a:p>
          <a:p>
            <a:r>
              <a:rPr lang="el-GR" dirty="0" smtClean="0"/>
              <a:t>Τα κυριότερα από αυτά είναι </a:t>
            </a:r>
          </a:p>
          <a:p>
            <a:pPr lvl="1"/>
            <a:r>
              <a:rPr lang="el-GR" b="1" dirty="0" smtClean="0"/>
              <a:t>η μητρική πλακέτα</a:t>
            </a:r>
          </a:p>
          <a:p>
            <a:pPr lvl="1"/>
            <a:r>
              <a:rPr lang="el-GR" b="1" dirty="0" smtClean="0"/>
              <a:t>η κεντρική μονάδα επεξεργασίας </a:t>
            </a:r>
          </a:p>
          <a:p>
            <a:pPr lvl="1"/>
            <a:r>
              <a:rPr lang="el-GR" b="1" dirty="0" smtClean="0"/>
              <a:t>η κύρια μνήμη</a:t>
            </a:r>
          </a:p>
          <a:p>
            <a:endParaRPr lang="el-G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1 - Τίτλος"/>
          <p:cNvSpPr>
            <a:spLocks noGrp="1"/>
          </p:cNvSpPr>
          <p:nvPr>
            <p:ph type="title"/>
          </p:nvPr>
        </p:nvSpPr>
        <p:spPr/>
        <p:txBody>
          <a:bodyPr/>
          <a:lstStyle/>
          <a:p>
            <a:r>
              <a:rPr lang="el-GR" i="1" smtClean="0">
                <a:solidFill>
                  <a:srgbClr val="164C6C"/>
                </a:solidFill>
              </a:rPr>
              <a:t>Μεταγωγή Πακέτων</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Απαραίτητη προϋπόθεση για τη λειτουργία αυτή είναι ο τεμαχισμός της πληροφορίας που πρόκειται να μεταδοθεί μέσα από το κανάλι και η ενθυλάκωσή της μέσα σε πακέτα σταθερού μεγέθους που θα φέρουν τις κατάλληλες αναγνωριστικές επικεφαλίδες </a:t>
            </a:r>
          </a:p>
          <a:p>
            <a:pPr marL="548640" lvl="1" indent="-274320" fontAlgn="auto">
              <a:spcAft>
                <a:spcPts val="0"/>
              </a:spcAft>
              <a:buFont typeface="Wingdings"/>
              <a:buChar char=""/>
              <a:defRPr/>
            </a:pPr>
            <a:r>
              <a:rPr lang="el-GR" dirty="0" smtClean="0"/>
              <a:t>προκειμένου να είναι εφικτή η ανασύσταση της αρχικής πληροφορίας από τα επί μέρους πακέτα κατά τη λήψη τους στον τελικό προορισμό. </a:t>
            </a:r>
          </a:p>
          <a:p>
            <a:pPr marL="274320" indent="-274320" fontAlgn="auto">
              <a:spcAft>
                <a:spcPts val="0"/>
              </a:spcAft>
              <a:buFont typeface="Wingdings 2"/>
              <a:buChar char=""/>
              <a:defRPr/>
            </a:pPr>
            <a:r>
              <a:rPr lang="el-GR" dirty="0" smtClean="0"/>
              <a:t>Η διαδικασία του τεμαχισμού και του σχηματισμού των πακέτων λαμβάνει χώρα στο λειτουργικό σύστημα του αποστολέα πριν ξεκινήσει η μετάδοση, </a:t>
            </a:r>
          </a:p>
          <a:p>
            <a:pPr marL="548640" lvl="1" indent="-274320" fontAlgn="auto">
              <a:spcAft>
                <a:spcPts val="0"/>
              </a:spcAft>
              <a:buFont typeface="Wingdings"/>
              <a:buChar char=""/>
              <a:defRPr/>
            </a:pPr>
            <a:r>
              <a:rPr lang="el-GR" dirty="0" smtClean="0"/>
              <a:t>ενώ η αντίστροφη διαδικασία πραγματοποιείται από το λειτουργικό σύστημα του παραλήπτη.</a:t>
            </a:r>
          </a:p>
          <a:p>
            <a:pPr marL="274320" indent="-274320" fontAlgn="auto">
              <a:spcAft>
                <a:spcPts val="0"/>
              </a:spcAft>
              <a:buFont typeface="Wingdings 2"/>
              <a:buChar char=""/>
              <a:defRPr/>
            </a:pPr>
            <a:endParaRPr lang="el-GR" dirty="0"/>
          </a:p>
        </p:txBody>
      </p:sp>
      <p:sp>
        <p:nvSpPr>
          <p:cNvPr id="24166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C99A4C2-33B9-4748-BEFC-DEAEB0AD4A61}" type="slidenum">
              <a:rPr lang="el-GR"/>
              <a:pPr>
                <a:defRPr/>
              </a:pPr>
              <a:t>220</a:t>
            </a:fld>
            <a:endParaRPr lang="el-GR"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1 - Τίτλος"/>
          <p:cNvSpPr>
            <a:spLocks noGrp="1"/>
          </p:cNvSpPr>
          <p:nvPr>
            <p:ph type="title"/>
          </p:nvPr>
        </p:nvSpPr>
        <p:spPr/>
        <p:txBody>
          <a:bodyPr/>
          <a:lstStyle/>
          <a:p>
            <a:r>
              <a:rPr lang="el-GR" i="1" smtClean="0">
                <a:solidFill>
                  <a:srgbClr val="164C6C"/>
                </a:solidFill>
              </a:rPr>
              <a:t>Μεταγωγή Πακέτων</a:t>
            </a:r>
            <a:endParaRPr lang="el-GR" smtClean="0">
              <a:solidFill>
                <a:srgbClr val="164C6C"/>
              </a:solidFill>
            </a:endParaRPr>
          </a:p>
        </p:txBody>
      </p:sp>
      <p:sp>
        <p:nvSpPr>
          <p:cNvPr id="242690"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42691" name="3 - Εικόνα"/>
          <p:cNvPicPr>
            <a:picLocks noChangeAspect="1" noChangeArrowheads="1"/>
          </p:cNvPicPr>
          <p:nvPr/>
        </p:nvPicPr>
        <p:blipFill>
          <a:blip r:embed="rId2" cstate="print"/>
          <a:srcRect/>
          <a:stretch>
            <a:fillRect/>
          </a:stretch>
        </p:blipFill>
        <p:spPr bwMode="auto">
          <a:xfrm>
            <a:off x="428625" y="1214438"/>
            <a:ext cx="8286750" cy="5000625"/>
          </a:xfrm>
          <a:prstGeom prst="rect">
            <a:avLst/>
          </a:prstGeom>
          <a:noFill/>
          <a:ln w="9525">
            <a:noFill/>
            <a:miter lim="800000"/>
            <a:headEnd/>
            <a:tailEnd/>
          </a:ln>
        </p:spPr>
      </p:pic>
      <p:sp>
        <p:nvSpPr>
          <p:cNvPr id="242692"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ADA6F9E2-7618-45A1-B6FB-201AD87208EF}" type="slidenum">
              <a:rPr lang="el-GR"/>
              <a:pPr>
                <a:defRPr/>
              </a:pPr>
              <a:t>221</a:t>
            </a:fld>
            <a:endParaRPr lang="el-GR"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1 - Τίτλος"/>
          <p:cNvSpPr>
            <a:spLocks noGrp="1"/>
          </p:cNvSpPr>
          <p:nvPr>
            <p:ph type="title"/>
          </p:nvPr>
        </p:nvSpPr>
        <p:spPr/>
        <p:txBody>
          <a:bodyPr/>
          <a:lstStyle/>
          <a:p>
            <a:r>
              <a:rPr lang="el-GR" i="1" smtClean="0">
                <a:solidFill>
                  <a:srgbClr val="164C6C"/>
                </a:solidFill>
              </a:rPr>
              <a:t>Μεταγωγή Πακέτων</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Στο παράδειγμα του σχήματος, οι σταθμοί Α, Β και C θέλουν να στείλουν δεδομένα στους σταθμούς D, E και F αντίστοιχα. </a:t>
            </a:r>
          </a:p>
          <a:p>
            <a:pPr marL="274320" indent="-274320" fontAlgn="auto">
              <a:spcAft>
                <a:spcPts val="0"/>
              </a:spcAft>
              <a:buFont typeface="Wingdings 2"/>
              <a:buChar char=""/>
              <a:defRPr/>
            </a:pPr>
            <a:r>
              <a:rPr lang="el-GR" dirty="0" smtClean="0"/>
              <a:t>Τα πακέτα δεδομένων που αποστέλλει ο κάθε σταθμός καταλήγουν στο κέντρο μεταγωγής πακέτων 1 όπου και </a:t>
            </a:r>
            <a:r>
              <a:rPr lang="el-GR" dirty="0" err="1" smtClean="0"/>
              <a:t>πολυπλέκονται</a:t>
            </a:r>
            <a:r>
              <a:rPr lang="el-GR" dirty="0" smtClean="0"/>
              <a:t> και προωθούνται στο μέσο μετάδοσης. </a:t>
            </a:r>
          </a:p>
          <a:p>
            <a:pPr marL="274320" indent="-274320" fontAlgn="auto">
              <a:spcAft>
                <a:spcPts val="0"/>
              </a:spcAft>
              <a:buFont typeface="Wingdings 2"/>
              <a:buChar char=""/>
              <a:defRPr/>
            </a:pPr>
            <a:r>
              <a:rPr lang="el-GR" dirty="0" smtClean="0"/>
              <a:t>Η τεχνολογία μεταγωγής πακέτων επιτρέπει την αποτελεσματικότερη χρήση της δικτυακής υποδομής, </a:t>
            </a:r>
          </a:p>
          <a:p>
            <a:pPr marL="548640" lvl="1" indent="-274320" fontAlgn="auto">
              <a:spcAft>
                <a:spcPts val="0"/>
              </a:spcAft>
              <a:buFont typeface="Wingdings"/>
              <a:buChar char=""/>
              <a:defRPr/>
            </a:pPr>
            <a:r>
              <a:rPr lang="el-GR" dirty="0" smtClean="0"/>
              <a:t>εφόσον οι πόροι του δικτύου χρησιμοποιούνται μόνο εφόσον υπάρχουν δεδομένα προς μετάδοση. </a:t>
            </a:r>
          </a:p>
          <a:p>
            <a:pPr marL="274320" indent="-274320" fontAlgn="auto">
              <a:spcAft>
                <a:spcPts val="0"/>
              </a:spcAft>
              <a:buFont typeface="Wingdings 2"/>
              <a:buChar char=""/>
              <a:defRPr/>
            </a:pPr>
            <a:r>
              <a:rPr lang="el-GR" dirty="0" smtClean="0"/>
              <a:t>Χαρακτηριστικά παραδείγματα δικτύων που χρησιμοποιούν την τεχνολογία μεταγωγής πακέτων είναι </a:t>
            </a:r>
          </a:p>
          <a:p>
            <a:pPr marL="548640" lvl="1" indent="-274320" fontAlgn="auto">
              <a:spcAft>
                <a:spcPts val="0"/>
              </a:spcAft>
              <a:buFont typeface="Wingdings"/>
              <a:buChar char=""/>
              <a:defRPr/>
            </a:pPr>
            <a:r>
              <a:rPr lang="el-GR" dirty="0" smtClean="0"/>
              <a:t>Το διαδίκτυο </a:t>
            </a:r>
          </a:p>
          <a:p>
            <a:pPr marL="548640" lvl="1" indent="-274320" fontAlgn="auto">
              <a:spcAft>
                <a:spcPts val="0"/>
              </a:spcAft>
              <a:buFont typeface="Wingdings"/>
              <a:buChar char=""/>
              <a:defRPr/>
            </a:pPr>
            <a:r>
              <a:rPr lang="el-GR" dirty="0" smtClean="0"/>
              <a:t>Γενικά όλα τα δίκτυα επικοινωνίας Η/Υ.</a:t>
            </a:r>
          </a:p>
          <a:p>
            <a:pPr marL="274320" indent="-274320" fontAlgn="auto">
              <a:spcAft>
                <a:spcPts val="0"/>
              </a:spcAft>
              <a:buFont typeface="Wingdings 2"/>
              <a:buChar char=""/>
              <a:defRPr/>
            </a:pPr>
            <a:endParaRPr lang="el-GR" dirty="0"/>
          </a:p>
        </p:txBody>
      </p:sp>
      <p:sp>
        <p:nvSpPr>
          <p:cNvPr id="24371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52677175-F48A-4FBC-8DAA-961EF6B3200E}" type="slidenum">
              <a:rPr lang="el-GR"/>
              <a:pPr>
                <a:defRPr/>
              </a:pPr>
              <a:t>222</a:t>
            </a:fld>
            <a:endParaRPr lang="el-GR" dirty="0"/>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1 - Τίτλος"/>
          <p:cNvSpPr>
            <a:spLocks noGrp="1"/>
          </p:cNvSpPr>
          <p:nvPr>
            <p:ph type="title"/>
          </p:nvPr>
        </p:nvSpPr>
        <p:spPr/>
        <p:txBody>
          <a:bodyPr/>
          <a:lstStyle/>
          <a:p>
            <a:r>
              <a:rPr lang="el-GR" i="1" smtClean="0">
                <a:solidFill>
                  <a:srgbClr val="164C6C"/>
                </a:solidFill>
              </a:rPr>
              <a:t>Μοντέλα αναφοράς </a:t>
            </a:r>
            <a:r>
              <a:rPr lang="en-US" i="1" smtClean="0">
                <a:solidFill>
                  <a:srgbClr val="164C6C"/>
                </a:solidFill>
              </a:rPr>
              <a:t>OSI</a:t>
            </a:r>
            <a:r>
              <a:rPr lang="el-GR" i="1" smtClean="0">
                <a:solidFill>
                  <a:srgbClr val="164C6C"/>
                </a:solidFill>
              </a:rPr>
              <a:t> και διαδικτύου</a:t>
            </a: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Στα δίκτυα υπολογιστών η αποστολή και η λήψη δεδομένων γίνεται σε βήματα</a:t>
            </a:r>
          </a:p>
          <a:p>
            <a:pPr marL="548640" lvl="1" indent="-274320" fontAlgn="auto">
              <a:spcAft>
                <a:spcPts val="0"/>
              </a:spcAft>
              <a:buFont typeface="Wingdings"/>
              <a:buChar char=""/>
              <a:defRPr/>
            </a:pPr>
            <a:r>
              <a:rPr lang="el-GR" dirty="0" smtClean="0"/>
              <a:t>κατά τη διάρκεια των οποίων τα δεδομένα που διακινούνται υφίστανται διαδοχικά επίπεδα επεξεργασίας και εκτελούνται συγκεκριμένες λειτουργίες. </a:t>
            </a:r>
          </a:p>
          <a:p>
            <a:pPr marL="274320" indent="-274320" fontAlgn="auto">
              <a:spcAft>
                <a:spcPts val="0"/>
              </a:spcAft>
              <a:buFont typeface="Wingdings 2"/>
              <a:buChar char=""/>
              <a:defRPr/>
            </a:pPr>
            <a:r>
              <a:rPr lang="el-GR" dirty="0" smtClean="0"/>
              <a:t>Οι λειτουργίες που συμβαίνουν σε κάθε επίπεδο επεξεργασίας, καθώς και η </a:t>
            </a:r>
            <a:r>
              <a:rPr lang="el-GR" dirty="0" err="1" smtClean="0"/>
              <a:t>προτυποποιημένη</a:t>
            </a:r>
            <a:r>
              <a:rPr lang="el-GR" dirty="0" smtClean="0"/>
              <a:t> μορφή των δεδομένων που υφίστανται επεξεργασία σε κάθε επίπεδο, ρυθμίζονται από το αντίστοιχο πρωτόκολλο επικοινωνίας του κάθε επιπέδου. </a:t>
            </a:r>
          </a:p>
          <a:p>
            <a:pPr marL="274320" indent="-274320" fontAlgn="auto">
              <a:spcAft>
                <a:spcPts val="0"/>
              </a:spcAft>
              <a:buFont typeface="Wingdings 2"/>
              <a:buChar char=""/>
              <a:defRPr/>
            </a:pPr>
            <a:r>
              <a:rPr lang="el-GR" dirty="0" smtClean="0"/>
              <a:t>Τα πρωτόκολλα αυτά σχηματίζουν μία "στοίβα" πρωτοκόλλων η οποία χαρακτηρίζει επακριβώς την επικοινωνία μεταξύ αποστολέα και παραλήπτη. </a:t>
            </a:r>
          </a:p>
          <a:p>
            <a:pPr marL="274320" indent="-274320" fontAlgn="auto">
              <a:spcAft>
                <a:spcPts val="0"/>
              </a:spcAft>
              <a:buFont typeface="Wingdings 2"/>
              <a:buChar char=""/>
              <a:defRPr/>
            </a:pPr>
            <a:endParaRPr lang="el-GR" dirty="0"/>
          </a:p>
        </p:txBody>
      </p:sp>
      <p:sp>
        <p:nvSpPr>
          <p:cNvPr id="24473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5CD7B21-D31F-4D64-AE7E-E12B366DC5BD}" type="slidenum">
              <a:rPr lang="el-GR"/>
              <a:pPr>
                <a:defRPr/>
              </a:pPr>
              <a:t>223</a:t>
            </a:fld>
            <a:endParaRPr lang="el-GR"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1 - Τίτλος"/>
          <p:cNvSpPr>
            <a:spLocks noGrp="1"/>
          </p:cNvSpPr>
          <p:nvPr>
            <p:ph type="title"/>
          </p:nvPr>
        </p:nvSpPr>
        <p:spPr/>
        <p:txBody>
          <a:bodyPr/>
          <a:lstStyle/>
          <a:p>
            <a:r>
              <a:rPr lang="el-GR" i="1" smtClean="0">
                <a:solidFill>
                  <a:srgbClr val="164C6C"/>
                </a:solidFill>
              </a:rPr>
              <a:t>Μοντέλα αναφοράς </a:t>
            </a:r>
            <a:r>
              <a:rPr lang="en-US" i="1" smtClean="0">
                <a:solidFill>
                  <a:srgbClr val="164C6C"/>
                </a:solidFill>
              </a:rPr>
              <a:t>OSI</a:t>
            </a:r>
            <a:r>
              <a:rPr lang="el-GR" i="1" smtClean="0">
                <a:solidFill>
                  <a:srgbClr val="164C6C"/>
                </a:solidFill>
              </a:rPr>
              <a:t> και διαδικτύου</a:t>
            </a:r>
            <a:endParaRPr lang="el-GR" smtClean="0">
              <a:solidFill>
                <a:srgbClr val="164C6C"/>
              </a:solidFill>
            </a:endParaRPr>
          </a:p>
        </p:txBody>
      </p:sp>
      <p:sp>
        <p:nvSpPr>
          <p:cNvPr id="245762" name="2 - Θέση περιεχομένου"/>
          <p:cNvSpPr>
            <a:spLocks noGrp="1"/>
          </p:cNvSpPr>
          <p:nvPr>
            <p:ph sz="quarter" idx="1"/>
          </p:nvPr>
        </p:nvSpPr>
        <p:spPr>
          <a:xfrm>
            <a:off x="301625" y="1527175"/>
            <a:ext cx="8504238" cy="4572000"/>
          </a:xfrm>
        </p:spPr>
        <p:txBody>
          <a:bodyPr/>
          <a:lstStyle/>
          <a:p>
            <a:r>
              <a:rPr lang="en-US" smtClean="0"/>
              <a:t>H</a:t>
            </a:r>
            <a:r>
              <a:rPr lang="el-GR" smtClean="0"/>
              <a:t> συνηθέστερη κατηγοριοποίηση των επιπέδων της στοίβας, από το χαμηλότερο προς το υψηλότερο, είναι γνωστή ως μοντέλο αναφοράς </a:t>
            </a:r>
            <a:r>
              <a:rPr lang="en-US" smtClean="0"/>
              <a:t>OSI</a:t>
            </a:r>
            <a:r>
              <a:rPr lang="el-GR" smtClean="0"/>
              <a:t> (</a:t>
            </a:r>
            <a:r>
              <a:rPr lang="en-US" smtClean="0"/>
              <a:t>Open System Interconnection</a:t>
            </a:r>
            <a:r>
              <a:rPr lang="el-GR" smtClean="0"/>
              <a:t>) και περιλαμβάνει </a:t>
            </a:r>
          </a:p>
          <a:p>
            <a:pPr lvl="1"/>
            <a:r>
              <a:rPr lang="el-GR" smtClean="0"/>
              <a:t>Φυσικό επίπεδο (physical layer)</a:t>
            </a:r>
          </a:p>
          <a:p>
            <a:pPr lvl="1"/>
            <a:r>
              <a:rPr lang="el-GR" smtClean="0"/>
              <a:t>Επίπεδο ζεύξης δεδομένων (data link layer)</a:t>
            </a:r>
          </a:p>
          <a:p>
            <a:pPr lvl="1"/>
            <a:r>
              <a:rPr lang="el-GR" smtClean="0"/>
              <a:t>Επίπεδο δικτύου (network layer)</a:t>
            </a:r>
          </a:p>
          <a:p>
            <a:pPr lvl="1"/>
            <a:r>
              <a:rPr lang="el-GR" smtClean="0"/>
              <a:t>Επίπεδο μεταφοράς (transport layer)</a:t>
            </a:r>
          </a:p>
          <a:p>
            <a:pPr lvl="1"/>
            <a:r>
              <a:rPr lang="el-GR" smtClean="0"/>
              <a:t>Επίπεδο συνόδου (</a:t>
            </a:r>
            <a:r>
              <a:rPr lang="en-US" smtClean="0"/>
              <a:t>session layer)</a:t>
            </a:r>
            <a:endParaRPr lang="el-GR" smtClean="0"/>
          </a:p>
          <a:p>
            <a:pPr lvl="1"/>
            <a:r>
              <a:rPr lang="el-GR" smtClean="0"/>
              <a:t>Επίπεδο παρουσίασης</a:t>
            </a:r>
            <a:r>
              <a:rPr lang="en-US" smtClean="0"/>
              <a:t> (presentation layer)</a:t>
            </a:r>
            <a:r>
              <a:rPr lang="el-GR" smtClean="0"/>
              <a:t>    </a:t>
            </a:r>
          </a:p>
          <a:p>
            <a:pPr lvl="1"/>
            <a:r>
              <a:rPr lang="el-GR" smtClean="0"/>
              <a:t>Επίπεδο εφαρμογών (application layer)</a:t>
            </a:r>
          </a:p>
          <a:p>
            <a:endParaRPr lang="el-GR" smtClean="0"/>
          </a:p>
        </p:txBody>
      </p:sp>
      <p:sp>
        <p:nvSpPr>
          <p:cNvPr id="24576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006B119A-BCFB-44B5-9BF7-0CD37E62B6B9}" type="slidenum">
              <a:rPr lang="el-GR"/>
              <a:pPr>
                <a:defRPr/>
              </a:pPr>
              <a:t>224</a:t>
            </a:fld>
            <a:endParaRPr lang="el-GR"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1 - Τίτλος"/>
          <p:cNvSpPr>
            <a:spLocks noGrp="1"/>
          </p:cNvSpPr>
          <p:nvPr>
            <p:ph type="title"/>
          </p:nvPr>
        </p:nvSpPr>
        <p:spPr/>
        <p:txBody>
          <a:bodyPr/>
          <a:lstStyle/>
          <a:p>
            <a:r>
              <a:rPr lang="el-GR" i="1" smtClean="0">
                <a:solidFill>
                  <a:srgbClr val="164C6C"/>
                </a:solidFill>
              </a:rPr>
              <a:t>Μοντέλα αναφοράς </a:t>
            </a:r>
            <a:r>
              <a:rPr lang="en-US" i="1" smtClean="0">
                <a:solidFill>
                  <a:srgbClr val="164C6C"/>
                </a:solidFill>
              </a:rPr>
              <a:t>OSI</a:t>
            </a:r>
            <a:r>
              <a:rPr lang="el-GR" i="1" smtClean="0">
                <a:solidFill>
                  <a:srgbClr val="164C6C"/>
                </a:solidFill>
              </a:rPr>
              <a:t> και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Αυτή η πολύπλοκη διαστρωμάτωση εξυπηρετεί τις ανάγκες συντήρησης κι επέκτασης των δικτύων και είναι απαραίτητη λόγω των διαφορετικών υπηρεσιών που παρέχει κάθε επίπεδο: </a:t>
            </a:r>
          </a:p>
          <a:p>
            <a:pPr marL="548640" lvl="1" indent="-274320" fontAlgn="auto">
              <a:spcAft>
                <a:spcPts val="0"/>
              </a:spcAft>
              <a:buFont typeface="Wingdings"/>
              <a:buChar char=""/>
              <a:defRPr/>
            </a:pPr>
            <a:r>
              <a:rPr lang="el-GR" dirty="0" smtClean="0"/>
              <a:t>Το φυσικό επίπεδο και το επίπεδο ζεύξης δεδομένων, από κοινού, ουσιαστικά επιτυγχάνουν την αξιόπιστη μετάδοση δεδομένων στο φυσικό μέσο και υλοποιούνται μέσω της κάρτας δικτύου (ενσύρματης ή ασύρματης). </a:t>
            </a:r>
          </a:p>
          <a:p>
            <a:pPr marL="548640" lvl="1" indent="-274320" fontAlgn="auto">
              <a:spcAft>
                <a:spcPts val="0"/>
              </a:spcAft>
              <a:buFont typeface="Wingdings"/>
              <a:buChar char=""/>
              <a:defRPr/>
            </a:pPr>
            <a:r>
              <a:rPr lang="el-GR" dirty="0" smtClean="0"/>
              <a:t>Το επίπεδο δικτύου προδιαγράφει τη δρομολόγηση των πακέτων διαμέσου διαφορετικών αλληλοσυνδεόμενων δικτύων ("διαδίκτυο") και επιτρέπει την αποστολή δεδομένων κατά μήκος μεγάλων γεωγραφικών αποστάσεων από έναν υπολογιστή σε έναν άλλον. </a:t>
            </a:r>
          </a:p>
          <a:p>
            <a:pPr marL="274320" indent="-274320" fontAlgn="auto">
              <a:spcAft>
                <a:spcPts val="0"/>
              </a:spcAft>
              <a:buFont typeface="Wingdings 2"/>
              <a:buChar char=""/>
              <a:defRPr/>
            </a:pPr>
            <a:endParaRPr lang="el-GR" dirty="0"/>
          </a:p>
        </p:txBody>
      </p:sp>
      <p:sp>
        <p:nvSpPr>
          <p:cNvPr id="24678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938279F-3C12-4263-B6C5-3FD9433BEBB0}" type="slidenum">
              <a:rPr lang="el-GR"/>
              <a:pPr>
                <a:defRPr/>
              </a:pPr>
              <a:t>225</a:t>
            </a:fld>
            <a:endParaRPr lang="el-GR"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1 - Τίτλος"/>
          <p:cNvSpPr>
            <a:spLocks noGrp="1"/>
          </p:cNvSpPr>
          <p:nvPr>
            <p:ph type="title"/>
          </p:nvPr>
        </p:nvSpPr>
        <p:spPr/>
        <p:txBody>
          <a:bodyPr/>
          <a:lstStyle/>
          <a:p>
            <a:r>
              <a:rPr lang="el-GR" i="1" smtClean="0">
                <a:solidFill>
                  <a:srgbClr val="164C6C"/>
                </a:solidFill>
              </a:rPr>
              <a:t>Μοντέλα αναφοράς </a:t>
            </a:r>
            <a:r>
              <a:rPr lang="en-US" i="1" smtClean="0">
                <a:solidFill>
                  <a:srgbClr val="164C6C"/>
                </a:solidFill>
              </a:rPr>
              <a:t>OSI</a:t>
            </a:r>
            <a:r>
              <a:rPr lang="el-GR" i="1" smtClean="0">
                <a:solidFill>
                  <a:srgbClr val="164C6C"/>
                </a:solidFill>
              </a:rPr>
              <a:t> και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dirty="0" smtClean="0"/>
              <a:t>Το επίπεδο μεταφοράς παρέχει μία αφαίρεση επικοινωνίας από άκρο σε άκρο, σαν να μη μεσολαβεί ένα πλήθος ενδιάμεσων δικτύων και η διαδικασία της δρομολόγησης κι επιτρέπει την επικοινωνία μεταξύ εφαρμογών που τρέχουν στον υπολογιστή του αποστολέα και του παραλήπτη διαμέσου του δικτύου. </a:t>
            </a:r>
          </a:p>
          <a:p>
            <a:pPr marL="274320" indent="-274320" fontAlgn="auto">
              <a:spcAft>
                <a:spcPts val="0"/>
              </a:spcAft>
              <a:buFont typeface="Wingdings 2"/>
              <a:buChar char=""/>
              <a:defRPr/>
            </a:pPr>
            <a:r>
              <a:rPr lang="el-GR" dirty="0" smtClean="0"/>
              <a:t>Το επίπεδο εφαρμογών, τέλος, ορίζει τα πραγματικά δεδομένα και τις πραγματικές υπηρεσίες που παρέχονται απευθείας στον χρήστη. </a:t>
            </a:r>
          </a:p>
          <a:p>
            <a:pPr marL="274320" indent="-274320" fontAlgn="auto">
              <a:spcAft>
                <a:spcPts val="0"/>
              </a:spcAft>
              <a:buFont typeface="Wingdings 2"/>
              <a:buChar char=""/>
              <a:defRPr/>
            </a:pPr>
            <a:r>
              <a:rPr lang="el-GR" dirty="0" smtClean="0"/>
              <a:t>Αξίζει να τονίσουμε, εδώ, πως κατά τη διάρκεια μιας δικτυακής σύνδεσης ο τελικός χρήστης δεν αντιλαμβάνεται τις επεξεργασίες που λαμβάνουν χώρα στα διάφορα επίπεδα πρωτοκόλλων. </a:t>
            </a:r>
          </a:p>
          <a:p>
            <a:pPr marL="274320" indent="-274320" fontAlgn="auto">
              <a:spcAft>
                <a:spcPts val="0"/>
              </a:spcAft>
              <a:buFont typeface="Wingdings 2"/>
              <a:buChar char=""/>
              <a:defRPr/>
            </a:pPr>
            <a:r>
              <a:rPr lang="el-GR" dirty="0" smtClean="0"/>
              <a:t>Το μόνο που αντιλαμβάνεται είναι το τελικό αποτέλεσμα των διεργασιών στο επίπεδο εφαρμογής το οποίο είναι αυτό που παρουσιάζεται στην οθόνη του. </a:t>
            </a:r>
          </a:p>
          <a:p>
            <a:pPr marL="274320" indent="-274320" fontAlgn="auto">
              <a:spcAft>
                <a:spcPts val="0"/>
              </a:spcAft>
              <a:buFont typeface="Wingdings 2"/>
              <a:buChar char=""/>
              <a:defRPr/>
            </a:pPr>
            <a:endParaRPr lang="el-GR" dirty="0"/>
          </a:p>
        </p:txBody>
      </p:sp>
      <p:sp>
        <p:nvSpPr>
          <p:cNvPr id="24781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E7F5658-89CE-4984-BC99-F8D7D16A3C05}" type="slidenum">
              <a:rPr lang="el-GR"/>
              <a:pPr>
                <a:defRPr/>
              </a:pPr>
              <a:t>226</a:t>
            </a:fld>
            <a:endParaRPr lang="el-GR"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1 - Τίτλος"/>
          <p:cNvSpPr>
            <a:spLocks noGrp="1"/>
          </p:cNvSpPr>
          <p:nvPr>
            <p:ph type="title"/>
          </p:nvPr>
        </p:nvSpPr>
        <p:spPr/>
        <p:txBody>
          <a:bodyPr/>
          <a:lstStyle/>
          <a:p>
            <a:r>
              <a:rPr lang="el-GR" i="1" smtClean="0">
                <a:solidFill>
                  <a:srgbClr val="164C6C"/>
                </a:solidFill>
              </a:rPr>
              <a:t>Μοντέλα αναφοράς </a:t>
            </a:r>
            <a:r>
              <a:rPr lang="en-US" i="1" smtClean="0">
                <a:solidFill>
                  <a:srgbClr val="164C6C"/>
                </a:solidFill>
              </a:rPr>
              <a:t>OSI</a:t>
            </a:r>
            <a:r>
              <a:rPr lang="el-GR" i="1" smtClean="0">
                <a:solidFill>
                  <a:srgbClr val="164C6C"/>
                </a:solidFill>
              </a:rPr>
              <a:t> και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Η σειριακή μετάβαση των δεδομένων από το ένα επίπεδο επεξεργασίας στο άλλο πραγματοποιείται κατά την αποστολή και τη λήψη τους με την ίδια σειρά αλλά με αντίστροφη φορά. </a:t>
            </a:r>
          </a:p>
          <a:p>
            <a:pPr marL="274320" indent="-274320" fontAlgn="auto">
              <a:spcAft>
                <a:spcPts val="0"/>
              </a:spcAft>
              <a:buFont typeface="Wingdings 2"/>
              <a:buChar char=""/>
              <a:defRPr/>
            </a:pPr>
            <a:r>
              <a:rPr lang="el-GR" dirty="0" smtClean="0"/>
              <a:t>Στον αποστολέα η επεξεργασία των δεδομένων ξεκινά από το επίπεδο εφαρμογής και ολοκληρώνεται στο φυσικό επίπεδο</a:t>
            </a:r>
            <a:r>
              <a:rPr lang="en-US" dirty="0" smtClean="0"/>
              <a:t>.</a:t>
            </a:r>
            <a:r>
              <a:rPr lang="el-GR" dirty="0" smtClean="0"/>
              <a:t> </a:t>
            </a:r>
            <a:endParaRPr lang="en-US" dirty="0" smtClean="0"/>
          </a:p>
          <a:p>
            <a:pPr marL="548640" lvl="1" indent="-274320" fontAlgn="auto">
              <a:spcAft>
                <a:spcPts val="0"/>
              </a:spcAft>
              <a:buFont typeface="Wingdings"/>
              <a:buChar char=""/>
              <a:defRPr/>
            </a:pPr>
            <a:r>
              <a:rPr lang="el-GR" dirty="0" smtClean="0"/>
              <a:t>περιλαμβάνει τη μετάδοση των δεδομένων μέσα από το αντίστοιχο φυσικό κανάλι (π.χ. το καλώδιο)</a:t>
            </a:r>
            <a:endParaRPr lang="en-US" dirty="0" smtClean="0"/>
          </a:p>
          <a:p>
            <a:pPr marL="274320" indent="-274320" fontAlgn="auto">
              <a:spcAft>
                <a:spcPts val="0"/>
              </a:spcAft>
              <a:buFont typeface="Wingdings 2"/>
              <a:buChar char=""/>
              <a:defRPr/>
            </a:pPr>
            <a:r>
              <a:rPr lang="el-GR" dirty="0" smtClean="0"/>
              <a:t>Στον παραλήπτη η επεξεργασία ξεκινάει από τη λήψη των δεδομένων μέσω του φυσικού επιπέδου και ολοκληρώνεται με την ανασύσταση της ληφθείσας πληροφορίας στο επίπεδο εφαρμογής.</a:t>
            </a:r>
          </a:p>
          <a:p>
            <a:pPr marL="274320" indent="-274320" fontAlgn="auto">
              <a:spcAft>
                <a:spcPts val="0"/>
              </a:spcAft>
              <a:buFont typeface="Wingdings 2"/>
              <a:buChar char=""/>
              <a:defRPr/>
            </a:pPr>
            <a:endParaRPr lang="el-GR" dirty="0"/>
          </a:p>
        </p:txBody>
      </p:sp>
      <p:sp>
        <p:nvSpPr>
          <p:cNvPr id="24883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3F35DCAC-72D5-4E07-B85C-87767BC0C5A3}" type="slidenum">
              <a:rPr lang="el-GR"/>
              <a:pPr>
                <a:defRPr/>
              </a:pPr>
              <a:t>227</a:t>
            </a:fld>
            <a:endParaRPr lang="el-GR"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1 - Τίτλος"/>
          <p:cNvSpPr>
            <a:spLocks noGrp="1"/>
          </p:cNvSpPr>
          <p:nvPr>
            <p:ph type="title"/>
          </p:nvPr>
        </p:nvSpPr>
        <p:spPr/>
        <p:txBody>
          <a:bodyPr/>
          <a:lstStyle/>
          <a:p>
            <a:r>
              <a:rPr lang="el-GR" smtClean="0">
                <a:solidFill>
                  <a:srgbClr val="164C6C"/>
                </a:solidFill>
              </a:rPr>
              <a:t>Επίπεδα Διαδικτύου</a:t>
            </a:r>
          </a:p>
        </p:txBody>
      </p:sp>
      <p:sp>
        <p:nvSpPr>
          <p:cNvPr id="249858" name="2 - Θέση περιεχομένου"/>
          <p:cNvSpPr>
            <a:spLocks noGrp="1"/>
          </p:cNvSpPr>
          <p:nvPr>
            <p:ph sz="quarter" idx="1"/>
          </p:nvPr>
        </p:nvSpPr>
        <p:spPr>
          <a:xfrm>
            <a:off x="301625" y="1527175"/>
            <a:ext cx="8504238" cy="4572000"/>
          </a:xfrm>
        </p:spPr>
        <p:txBody>
          <a:bodyPr/>
          <a:lstStyle/>
          <a:p>
            <a:r>
              <a:rPr lang="el-GR" smtClean="0"/>
              <a:t>Η</a:t>
            </a:r>
            <a:r>
              <a:rPr lang="en-US" smtClean="0"/>
              <a:t> </a:t>
            </a:r>
            <a:r>
              <a:rPr lang="el-GR" smtClean="0"/>
              <a:t>στοίβα πρωτοκόλλων του διαδικτύου περιλαμβάνει τα ακόλουθα επίπεδα:</a:t>
            </a:r>
          </a:p>
          <a:p>
            <a:pPr lvl="1"/>
            <a:r>
              <a:rPr lang="el-GR" smtClean="0"/>
              <a:t>Φυσικό επίπεδο (physical layer)</a:t>
            </a:r>
          </a:p>
          <a:p>
            <a:pPr lvl="1"/>
            <a:r>
              <a:rPr lang="el-GR" smtClean="0"/>
              <a:t>Επίπεδο ζεύξης δεδομένων (data link layer)</a:t>
            </a:r>
          </a:p>
          <a:p>
            <a:pPr lvl="1"/>
            <a:r>
              <a:rPr lang="el-GR" smtClean="0"/>
              <a:t>Επίπεδο δικτύου (network layer)</a:t>
            </a:r>
          </a:p>
          <a:p>
            <a:pPr lvl="1"/>
            <a:r>
              <a:rPr lang="el-GR" smtClean="0"/>
              <a:t>Επίπεδο μεταφοράς (transport layer)</a:t>
            </a:r>
          </a:p>
          <a:p>
            <a:pPr lvl="1"/>
            <a:r>
              <a:rPr lang="el-GR" smtClean="0"/>
              <a:t>Επίπεδο εφαρμογών (application layer)</a:t>
            </a:r>
          </a:p>
          <a:p>
            <a:endParaRPr lang="el-GR" smtClean="0"/>
          </a:p>
        </p:txBody>
      </p:sp>
      <p:sp>
        <p:nvSpPr>
          <p:cNvPr id="24985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E5232C3-B59B-4819-AC29-6788F741EF7A}" type="slidenum">
              <a:rPr lang="el-GR"/>
              <a:pPr>
                <a:defRPr/>
              </a:pPr>
              <a:t>228</a:t>
            </a:fld>
            <a:endParaRPr lang="el-GR"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Επίπεδα επεξεργασίας πληροφορίας σε αποστολέα και παραλήπτη</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Μία εφαρμογή συλλέγει τα δεδομένα, τα οποία επιθυμεί να αποστείλει στο δίκτυο, σύμφωνα με κάποιο πρωτόκολλο εφαρμογών, το οποίο εξαρτάται από αυτήν. </a:t>
            </a:r>
          </a:p>
          <a:p>
            <a:pPr marL="274320" indent="-274320" fontAlgn="auto">
              <a:spcAft>
                <a:spcPts val="0"/>
              </a:spcAft>
              <a:buFont typeface="Wingdings 2"/>
              <a:buChar char=""/>
              <a:defRPr/>
            </a:pPr>
            <a:r>
              <a:rPr lang="el-GR" dirty="0" smtClean="0"/>
              <a:t>Το πρωτόκολλο αυτό προδιαγράφει τι επιπλέον στοιχεία προστίθενται στα υπό εξέταση δεδομένα προκειμένου να υποστηριχθούν κάποιες λειτουργίες </a:t>
            </a:r>
          </a:p>
          <a:p>
            <a:pPr marL="548640" lvl="1" indent="-274320" fontAlgn="auto">
              <a:spcAft>
                <a:spcPts val="0"/>
              </a:spcAft>
              <a:buFont typeface="Wingdings"/>
              <a:buChar char=""/>
              <a:defRPr/>
            </a:pPr>
            <a:r>
              <a:rPr lang="el-GR" dirty="0" smtClean="0"/>
              <a:t>π.χ. κάποιου είδους "ετικέτες" ώστε να γίνει κατανοητή από τον παραλήπτη η φύση των δεδομένων.</a:t>
            </a:r>
          </a:p>
          <a:p>
            <a:pPr marL="274320" indent="-274320" fontAlgn="auto">
              <a:spcAft>
                <a:spcPts val="0"/>
              </a:spcAft>
              <a:buFont typeface="Wingdings 2"/>
              <a:buChar char=""/>
              <a:defRPr/>
            </a:pPr>
            <a:r>
              <a:rPr lang="el-GR" dirty="0" smtClean="0"/>
              <a:t> Έτσι, σχηματίζεται ένα πακέτο επιπέδου εφαρμογών, που ονομάζεται μήνυμα, το οποίο προωθείται στον πυρήνα του λειτουργικού συστήματος, όπου είναι υλοποιημένο το επίπεδο μεταφοράς, σύμφωνα με κάποιο χρησιμοποιούμενο πρωτόκολλο μεταφοράς. </a:t>
            </a:r>
          </a:p>
          <a:p>
            <a:pPr marL="274320" indent="-274320" fontAlgn="auto">
              <a:spcAft>
                <a:spcPts val="0"/>
              </a:spcAft>
              <a:buFont typeface="Wingdings 2"/>
              <a:buChar char=""/>
              <a:defRPr/>
            </a:pPr>
            <a:r>
              <a:rPr lang="el-GR" dirty="0" smtClean="0"/>
              <a:t>Το επίπεδο μεταφοράς προσθέτει τα δικά του στοιχεία (την "κεφαλίδα" του), </a:t>
            </a:r>
          </a:p>
          <a:p>
            <a:pPr marL="548640" lvl="1" indent="-274320" fontAlgn="auto">
              <a:spcAft>
                <a:spcPts val="0"/>
              </a:spcAft>
              <a:buFont typeface="Wingdings"/>
              <a:buChar char=""/>
              <a:defRPr/>
            </a:pPr>
            <a:r>
              <a:rPr lang="el-GR" dirty="0" smtClean="0"/>
              <a:t>προκειμένου να υποστηριχθούν οι επιπλέον δικές του λειτουργίες, και το τελικό πακέτο προωθείται στο επίπεδο δικτύου. </a:t>
            </a:r>
          </a:p>
          <a:p>
            <a:pPr marL="274320" indent="-274320" fontAlgn="auto">
              <a:spcAft>
                <a:spcPts val="0"/>
              </a:spcAft>
              <a:buFont typeface="Wingdings 2"/>
              <a:buChar char=""/>
              <a:defRPr/>
            </a:pPr>
            <a:endParaRPr lang="el-GR" dirty="0"/>
          </a:p>
        </p:txBody>
      </p:sp>
      <p:sp>
        <p:nvSpPr>
          <p:cNvPr id="25088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3CFEF922-3D5F-4D6F-92AB-7EC4F1387D0B}" type="slidenum">
              <a:rPr lang="el-GR"/>
              <a:pPr>
                <a:defRPr/>
              </a:pPr>
              <a:t>229</a:t>
            </a:fld>
            <a:endParaRPr lang="el-G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Μητρική Πλακέτα (1/2)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23</a:t>
            </a:fld>
            <a:endParaRPr lang="el-GR"/>
          </a:p>
        </p:txBody>
      </p:sp>
      <p:sp>
        <p:nvSpPr>
          <p:cNvPr id="5" name="4 - Θέση περιεχομένου"/>
          <p:cNvSpPr>
            <a:spLocks noGrp="1"/>
          </p:cNvSpPr>
          <p:nvPr>
            <p:ph sz="quarter" idx="1"/>
          </p:nvPr>
        </p:nvSpPr>
        <p:spPr/>
        <p:txBody>
          <a:bodyPr>
            <a:noAutofit/>
          </a:bodyPr>
          <a:lstStyle/>
          <a:p>
            <a:r>
              <a:rPr lang="el-GR" sz="2100" dirty="0" smtClean="0"/>
              <a:t>Η μητρική πλακέτα είναι η βασικότερη μονάδα του υπολογιστή</a:t>
            </a:r>
          </a:p>
          <a:p>
            <a:r>
              <a:rPr lang="el-GR" sz="2100" dirty="0" smtClean="0"/>
              <a:t>Είναι αυτή που καθορίζει την αξιοπιστία και τη σταθερότητα λειτουργίας του υπολογιστή</a:t>
            </a:r>
          </a:p>
          <a:p>
            <a:r>
              <a:rPr lang="el-GR" sz="2100" dirty="0" smtClean="0"/>
              <a:t>Πρόκειται για μία επίπεδη επιφάνεια (πλακέτα) πάνω στην οποία στηρίζονται η κεντρική μονάδα επεξεργασίας, η κύρια μνήμη, καθώς και όλα τα υπόλοιπα εξαρτήματα του υπολογιστή</a:t>
            </a:r>
          </a:p>
          <a:p>
            <a:r>
              <a:rPr lang="el-GR" sz="2100" dirty="0" smtClean="0"/>
              <a:t>Όλα τα εξαρτήματα τοποθετούνται πάνω στην πλακέτα με τη χρήση υποδοχών και συνδέσμων που βρίσκονται σε αυτήν</a:t>
            </a:r>
          </a:p>
          <a:p>
            <a:r>
              <a:rPr lang="el-GR" sz="2100" dirty="0" smtClean="0"/>
              <a:t>Εκτός όμως από τα εξαρτήματα, στην πλακέτα συνδέονται και κάποιες άλλες περιφερειακές συσκευές (π.χ. πληκτρολόγιο, εκτυπωτής, εξωτερικά μέσα αποθήκευσης), με τη χρήση θυρών</a:t>
            </a:r>
          </a:p>
          <a:p>
            <a:r>
              <a:rPr lang="el-GR" sz="2100" dirty="0" smtClean="0"/>
              <a:t>Οι θύρες (</a:t>
            </a:r>
            <a:r>
              <a:rPr lang="en-US" sz="2100" dirty="0" smtClean="0"/>
              <a:t>ports</a:t>
            </a:r>
            <a:r>
              <a:rPr lang="el-GR" sz="2100" dirty="0" smtClean="0"/>
              <a:t>) είναι ειδικές υποδοχές που δίνουν τη δυνατότητα στον υπολογιστή να επικοινωνεί με περιφερειακές συσκευές</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Επίπεδα επεξεργασίας πληροφορίας σε αποστολέα και παραλήπτη</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92500"/>
          </a:bodyPr>
          <a:lstStyle/>
          <a:p>
            <a:pPr marL="274320" indent="-274320" fontAlgn="auto">
              <a:spcAft>
                <a:spcPts val="0"/>
              </a:spcAft>
              <a:buFont typeface="Wingdings 2"/>
              <a:buChar char=""/>
              <a:defRPr/>
            </a:pPr>
            <a:r>
              <a:rPr lang="el-GR" dirty="0" smtClean="0"/>
              <a:t>Το επίπεδο δικτύου προσθέτει επίσης τη δική του κεφαλίδα και προωθεί το άθροισμα, το πακέτο επιπέδου δικτύου, στο επίπεδο ζεύξης δεδομένων. </a:t>
            </a:r>
          </a:p>
          <a:p>
            <a:pPr marL="274320" indent="-274320" fontAlgn="auto">
              <a:spcAft>
                <a:spcPts val="0"/>
              </a:spcAft>
              <a:buFont typeface="Wingdings 2"/>
              <a:buChar char=""/>
              <a:defRPr/>
            </a:pPr>
            <a:r>
              <a:rPr lang="el-GR" dirty="0" smtClean="0"/>
              <a:t>Το τελευταίο προσθέτει τις δικές του επικεφαλίδες και προβαίνει σε αποστολή των τελικών πακέτων σύμφωνα με τους κανόνες του χρησιμοποιούμενου πρωτοκόλλου φυσικού επιπέδου. </a:t>
            </a:r>
          </a:p>
          <a:p>
            <a:pPr marL="274320" indent="-274320" fontAlgn="auto">
              <a:spcAft>
                <a:spcPts val="0"/>
              </a:spcAft>
              <a:buFont typeface="Wingdings 2"/>
              <a:buChar char=""/>
              <a:defRPr/>
            </a:pPr>
            <a:r>
              <a:rPr lang="el-GR" dirty="0" smtClean="0"/>
              <a:t>Οι κανόνες αυτοί ορίζουν τον τρόπο κωδικοποίησης σε κάποιο φυσικό μέσο, τον τυχόν τρόπο διαμόρφωσης και τον τρόπο μετάδοσης. </a:t>
            </a:r>
          </a:p>
          <a:p>
            <a:pPr marL="274320" indent="-274320" fontAlgn="auto">
              <a:spcAft>
                <a:spcPts val="0"/>
              </a:spcAft>
              <a:buFont typeface="Wingdings 2"/>
              <a:buChar char=""/>
              <a:defRPr/>
            </a:pPr>
            <a:r>
              <a:rPr lang="el-GR" dirty="0" smtClean="0"/>
              <a:t>Κατά τη λήψη του μεταδιδόμενου πακέτου στον παραλήπτη, οι διαδικασίες επαναλαμβάνονται με αντίστροφη σειρά.</a:t>
            </a:r>
          </a:p>
        </p:txBody>
      </p:sp>
      <p:sp>
        <p:nvSpPr>
          <p:cNvPr id="25190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18807036-0DEB-4603-8889-F8EC68508B7D}" type="slidenum">
              <a:rPr lang="el-GR"/>
              <a:pPr>
                <a:defRPr/>
              </a:pPr>
              <a:t>230</a:t>
            </a:fld>
            <a:endParaRPr lang="el-GR"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Επίπεδα επεξεργασίας πληροφορίας σε αποστολέα και παραλήπτη</a:t>
            </a:r>
            <a:endParaRPr lang="el-GR" dirty="0"/>
          </a:p>
        </p:txBody>
      </p:sp>
      <p:sp>
        <p:nvSpPr>
          <p:cNvPr id="252930"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52931" name="3 - Εικόνα"/>
          <p:cNvPicPr>
            <a:picLocks noChangeAspect="1" noChangeArrowheads="1"/>
          </p:cNvPicPr>
          <p:nvPr/>
        </p:nvPicPr>
        <p:blipFill>
          <a:blip r:embed="rId2" cstate="print"/>
          <a:srcRect t="39444" b="10834"/>
          <a:stretch>
            <a:fillRect/>
          </a:stretch>
        </p:blipFill>
        <p:spPr bwMode="auto">
          <a:xfrm>
            <a:off x="428625" y="1214438"/>
            <a:ext cx="8429625" cy="5072062"/>
          </a:xfrm>
          <a:prstGeom prst="rect">
            <a:avLst/>
          </a:prstGeom>
          <a:noFill/>
          <a:ln w="9525">
            <a:noFill/>
            <a:miter lim="800000"/>
            <a:headEnd/>
            <a:tailEnd/>
          </a:ln>
        </p:spPr>
      </p:pic>
      <p:sp>
        <p:nvSpPr>
          <p:cNvPr id="252932"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29B609CD-CEF2-43C9-8A98-BA38EB2D4E1F}" type="slidenum">
              <a:rPr lang="el-GR"/>
              <a:pPr>
                <a:defRPr/>
              </a:pPr>
              <a:t>231</a:t>
            </a:fld>
            <a:endParaRPr lang="el-GR"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1 - Τίτλος"/>
          <p:cNvSpPr>
            <a:spLocks noGrp="1"/>
          </p:cNvSpPr>
          <p:nvPr>
            <p:ph type="title"/>
          </p:nvPr>
        </p:nvSpPr>
        <p:spPr/>
        <p:txBody>
          <a:bodyPr/>
          <a:lstStyle/>
          <a:p>
            <a:r>
              <a:rPr lang="el-GR" smtClean="0">
                <a:solidFill>
                  <a:srgbClr val="164C6C"/>
                </a:solidFill>
              </a:rPr>
              <a:t>Πρωτόκολλα Διαδικτύου</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Στην περίπτωση του Διαδικτύου τα πιο σημαντικά πρωτόκολλα σε κάθε επίπεδο είναι </a:t>
            </a:r>
          </a:p>
          <a:p>
            <a:pPr marL="548640" lvl="1" indent="-274320" fontAlgn="auto">
              <a:spcAft>
                <a:spcPts val="0"/>
              </a:spcAft>
              <a:buFont typeface="Wingdings"/>
              <a:buChar char=""/>
              <a:defRPr/>
            </a:pPr>
            <a:r>
              <a:rPr lang="el-GR" dirty="0" smtClean="0"/>
              <a:t>το πρωτόκολλο διαδικτύου ή </a:t>
            </a:r>
            <a:r>
              <a:rPr lang="en-US" dirty="0" smtClean="0"/>
              <a:t>IP</a:t>
            </a:r>
            <a:r>
              <a:rPr lang="el-GR" dirty="0" smtClean="0"/>
              <a:t> (</a:t>
            </a:r>
            <a:r>
              <a:rPr lang="en-US" dirty="0" smtClean="0"/>
              <a:t>Internet Protocol</a:t>
            </a:r>
            <a:r>
              <a:rPr lang="el-GR" dirty="0" smtClean="0"/>
              <a:t>) στο επίπεδο δικτύου,</a:t>
            </a:r>
          </a:p>
          <a:p>
            <a:pPr marL="548640" lvl="1" indent="-274320" fontAlgn="auto">
              <a:spcAft>
                <a:spcPts val="0"/>
              </a:spcAft>
              <a:buFont typeface="Wingdings"/>
              <a:buChar char=""/>
              <a:defRPr/>
            </a:pPr>
            <a:r>
              <a:rPr lang="el-GR" dirty="0" smtClean="0"/>
              <a:t> το </a:t>
            </a:r>
            <a:r>
              <a:rPr lang="en-US" dirty="0" smtClean="0"/>
              <a:t>TCP</a:t>
            </a:r>
            <a:r>
              <a:rPr lang="el-GR" dirty="0" smtClean="0"/>
              <a:t> (</a:t>
            </a:r>
            <a:r>
              <a:rPr lang="en-US" dirty="0" smtClean="0"/>
              <a:t>Transmission Control Protocol</a:t>
            </a:r>
            <a:r>
              <a:rPr lang="el-GR" dirty="0" smtClean="0"/>
              <a:t>) στο επίπεδο μεταφοράς </a:t>
            </a:r>
          </a:p>
          <a:p>
            <a:pPr marL="548640" lvl="1" indent="-274320" fontAlgn="auto">
              <a:spcAft>
                <a:spcPts val="0"/>
              </a:spcAft>
              <a:buFont typeface="Wingdings"/>
              <a:buChar char=""/>
              <a:defRPr/>
            </a:pPr>
            <a:r>
              <a:rPr lang="el-GR" dirty="0" smtClean="0"/>
              <a:t>το </a:t>
            </a:r>
            <a:r>
              <a:rPr lang="en-US" dirty="0" smtClean="0"/>
              <a:t>HTTP</a:t>
            </a:r>
            <a:r>
              <a:rPr lang="el-GR" dirty="0" smtClean="0"/>
              <a:t> (</a:t>
            </a:r>
            <a:r>
              <a:rPr lang="en-US" dirty="0" err="1" smtClean="0"/>
              <a:t>HyperText</a:t>
            </a:r>
            <a:r>
              <a:rPr lang="en-US" dirty="0" smtClean="0"/>
              <a:t> Transfer Protocol</a:t>
            </a:r>
            <a:r>
              <a:rPr lang="el-GR" dirty="0" smtClean="0"/>
              <a:t>) στο επίπεδο εφαρμογής. </a:t>
            </a:r>
          </a:p>
          <a:p>
            <a:pPr marL="274320" indent="-274320" fontAlgn="auto">
              <a:spcAft>
                <a:spcPts val="0"/>
              </a:spcAft>
              <a:buFont typeface="Wingdings 2"/>
              <a:buChar char=""/>
              <a:defRPr/>
            </a:pPr>
            <a:r>
              <a:rPr lang="el-GR" dirty="0" smtClean="0"/>
              <a:t>Επειδή το διαδίκτυο, ως το κατεξοχήν δίκτυο ευρείας ζώνης, ουσιαστικά αποτελεί τη συνένωση πολλών διαφορετικών τοπικών δικτύων, δεν προτείνει κάποιο συγκεκριμένο πρωτόκολλο για το επίπεδο ζεύξης. </a:t>
            </a:r>
          </a:p>
          <a:p>
            <a:pPr marL="274320" indent="-274320" fontAlgn="auto">
              <a:spcAft>
                <a:spcPts val="0"/>
              </a:spcAft>
              <a:buFont typeface="Wingdings 2"/>
              <a:buChar char=""/>
              <a:defRPr/>
            </a:pPr>
            <a:r>
              <a:rPr lang="el-GR" dirty="0" smtClean="0"/>
              <a:t>Ως εκ τούτου, όλα τα δημοφιλή πρωτόκολλα αυτού του επιπέδου (π.χ. για πρόσβαση μέσω </a:t>
            </a:r>
            <a:r>
              <a:rPr lang="en-US" dirty="0" smtClean="0"/>
              <a:t>Ethernet</a:t>
            </a:r>
            <a:r>
              <a:rPr lang="el-GR" dirty="0" smtClean="0"/>
              <a:t>, </a:t>
            </a:r>
            <a:r>
              <a:rPr lang="en-US" dirty="0" smtClean="0"/>
              <a:t>WLAN</a:t>
            </a:r>
            <a:r>
              <a:rPr lang="el-GR" dirty="0" smtClean="0"/>
              <a:t>, </a:t>
            </a:r>
            <a:r>
              <a:rPr lang="en-US" dirty="0" smtClean="0"/>
              <a:t>ADSL</a:t>
            </a:r>
            <a:r>
              <a:rPr lang="el-GR" dirty="0" smtClean="0"/>
              <a:t>) μπορούν να χρησιμοποιηθούν χωρίς εξαίρεση.</a:t>
            </a:r>
          </a:p>
          <a:p>
            <a:pPr marL="274320" indent="-274320" fontAlgn="auto">
              <a:spcAft>
                <a:spcPts val="0"/>
              </a:spcAft>
              <a:buFont typeface="Wingdings 2"/>
              <a:buChar char=""/>
              <a:defRPr/>
            </a:pPr>
            <a:endParaRPr lang="el-GR" dirty="0"/>
          </a:p>
        </p:txBody>
      </p:sp>
      <p:sp>
        <p:nvSpPr>
          <p:cNvPr id="25395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66F03C60-E1B9-46CD-821E-EEB649C2E435}" type="slidenum">
              <a:rPr lang="el-GR"/>
              <a:pPr>
                <a:defRPr/>
              </a:pPr>
              <a:t>232</a:t>
            </a:fld>
            <a:endParaRPr lang="el-GR"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1 - Τίτλος"/>
          <p:cNvSpPr>
            <a:spLocks noGrp="1"/>
          </p:cNvSpPr>
          <p:nvPr>
            <p:ph type="title"/>
          </p:nvPr>
        </p:nvSpPr>
        <p:spPr/>
        <p:txBody>
          <a:bodyPr/>
          <a:lstStyle/>
          <a:p>
            <a:r>
              <a:rPr lang="el-GR" smtClean="0">
                <a:solidFill>
                  <a:srgbClr val="164C6C"/>
                </a:solidFill>
              </a:rPr>
              <a:t>Λειτουργία Διαδικτύου</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το Διαδίκτυο αποτελεί ένα δίκτυο ευρείας ζώνης με παγκόσμια κάλυψη που χρησιμοποιείται για τη διασύνδεση τοπικών δικτύων ή μεμονωμένων χρηστών μεταξύ τους. </a:t>
            </a:r>
          </a:p>
          <a:p>
            <a:pPr marL="274320" indent="-274320" fontAlgn="auto">
              <a:spcAft>
                <a:spcPts val="0"/>
              </a:spcAft>
              <a:buFont typeface="Wingdings 2"/>
              <a:buChar char=""/>
              <a:defRPr/>
            </a:pPr>
            <a:r>
              <a:rPr lang="el-GR" dirty="0" smtClean="0"/>
              <a:t>Το Διαδίκτυο στηρίζεται στη μεταγωγή πακέτων και η λειτουργία του προδιαγράφεται από τη στοίβα πρωτοκόλλων που είναι ευρέως γνωστή ως </a:t>
            </a:r>
            <a:r>
              <a:rPr lang="en-US" dirty="0" smtClean="0"/>
              <a:t>TCP</a:t>
            </a:r>
            <a:r>
              <a:rPr lang="el-GR" dirty="0" smtClean="0"/>
              <a:t>/</a:t>
            </a:r>
            <a:r>
              <a:rPr lang="en-US" dirty="0" smtClean="0"/>
              <a:t>IP</a:t>
            </a:r>
            <a:r>
              <a:rPr lang="el-GR" dirty="0" smtClean="0"/>
              <a:t>.</a:t>
            </a:r>
          </a:p>
          <a:p>
            <a:pPr marL="274320" indent="-274320" fontAlgn="auto">
              <a:spcAft>
                <a:spcPts val="0"/>
              </a:spcAft>
              <a:buFont typeface="Wingdings 2"/>
              <a:buChar char=""/>
              <a:defRPr/>
            </a:pPr>
            <a:r>
              <a:rPr lang="el-GR" dirty="0" smtClean="0"/>
              <a:t> Αν και στις μέρες μας το </a:t>
            </a:r>
            <a:r>
              <a:rPr lang="en-US" dirty="0" smtClean="0"/>
              <a:t>Internet</a:t>
            </a:r>
            <a:r>
              <a:rPr lang="el-GR" dirty="0" smtClean="0"/>
              <a:t> έχει ταυτιστεί με τις υπηρεσίες που έχουν χτιστεί και τρέχουν πάνω από αυτό </a:t>
            </a:r>
          </a:p>
          <a:p>
            <a:pPr marL="548640" lvl="1" indent="-274320" fontAlgn="auto">
              <a:spcAft>
                <a:spcPts val="0"/>
              </a:spcAft>
              <a:buFont typeface="Wingdings"/>
              <a:buChar char=""/>
              <a:defRPr/>
            </a:pPr>
            <a:r>
              <a:rPr lang="el-GR" dirty="0" smtClean="0"/>
              <a:t>π.χ. </a:t>
            </a:r>
            <a:r>
              <a:rPr lang="en-US" dirty="0" smtClean="0"/>
              <a:t>WWW</a:t>
            </a:r>
            <a:r>
              <a:rPr lang="el-GR" dirty="0" smtClean="0"/>
              <a:t>, </a:t>
            </a:r>
            <a:r>
              <a:rPr lang="en-US" dirty="0" smtClean="0"/>
              <a:t>e</a:t>
            </a:r>
            <a:r>
              <a:rPr lang="el-GR" dirty="0" smtClean="0"/>
              <a:t>-</a:t>
            </a:r>
            <a:r>
              <a:rPr lang="en-US" dirty="0" smtClean="0"/>
              <a:t>mail</a:t>
            </a:r>
            <a:r>
              <a:rPr lang="el-GR" dirty="0" smtClean="0"/>
              <a:t>, </a:t>
            </a:r>
            <a:r>
              <a:rPr lang="en-US" dirty="0" smtClean="0"/>
              <a:t>ftp</a:t>
            </a:r>
            <a:r>
              <a:rPr lang="el-GR" dirty="0" smtClean="0"/>
              <a:t>, δίκτυα </a:t>
            </a:r>
            <a:r>
              <a:rPr lang="en-US" dirty="0" smtClean="0"/>
              <a:t>peer</a:t>
            </a:r>
            <a:r>
              <a:rPr lang="el-GR" dirty="0" smtClean="0"/>
              <a:t>-</a:t>
            </a:r>
            <a:r>
              <a:rPr lang="en-US" dirty="0" smtClean="0"/>
              <a:t>to</a:t>
            </a:r>
            <a:r>
              <a:rPr lang="el-GR" dirty="0" smtClean="0"/>
              <a:t>-</a:t>
            </a:r>
            <a:r>
              <a:rPr lang="en-US" dirty="0" smtClean="0"/>
              <a:t>peer</a:t>
            </a:r>
            <a:r>
              <a:rPr lang="el-GR" dirty="0" smtClean="0"/>
              <a:t>, </a:t>
            </a:r>
            <a:r>
              <a:rPr lang="en-US" dirty="0" smtClean="0"/>
              <a:t>social networks</a:t>
            </a:r>
            <a:r>
              <a:rPr lang="el-GR" dirty="0" smtClean="0"/>
              <a:t>, </a:t>
            </a:r>
            <a:r>
              <a:rPr lang="en-US" dirty="0" smtClean="0"/>
              <a:t>chat</a:t>
            </a:r>
            <a:r>
              <a:rPr lang="el-GR" dirty="0" smtClean="0"/>
              <a:t> </a:t>
            </a:r>
          </a:p>
          <a:p>
            <a:pPr marL="274320" indent="-274320" fontAlgn="auto">
              <a:spcAft>
                <a:spcPts val="0"/>
              </a:spcAft>
              <a:buFont typeface="Wingdings 2"/>
              <a:buChar char=""/>
              <a:defRPr/>
            </a:pPr>
            <a:r>
              <a:rPr lang="el-GR" dirty="0" smtClean="0"/>
              <a:t>Εν τούτοις το όνομά του το οφείλει στο πρωτόκολλο επιπέδου δικτύου που χρησιμοποιείται για τη δρομολόγηση των πακέτων μεταξύ αποστολέα και παραλήπτη, το οποίο ονομάζεται </a:t>
            </a:r>
            <a:r>
              <a:rPr lang="en-US" dirty="0" smtClean="0"/>
              <a:t>Internet Protocol</a:t>
            </a:r>
            <a:r>
              <a:rPr lang="el-GR" dirty="0" smtClean="0"/>
              <a:t> ή εν συντομία </a:t>
            </a:r>
            <a:r>
              <a:rPr lang="en-US" dirty="0" smtClean="0"/>
              <a:t>IP</a:t>
            </a:r>
            <a:r>
              <a:rPr lang="el-GR" dirty="0" smtClean="0"/>
              <a:t>.    </a:t>
            </a:r>
          </a:p>
          <a:p>
            <a:pPr marL="274320" indent="-274320" fontAlgn="auto">
              <a:spcAft>
                <a:spcPts val="0"/>
              </a:spcAft>
              <a:buFont typeface="Wingdings 2"/>
              <a:buChar char=""/>
              <a:defRPr/>
            </a:pPr>
            <a:endParaRPr lang="el-GR" dirty="0"/>
          </a:p>
        </p:txBody>
      </p:sp>
      <p:sp>
        <p:nvSpPr>
          <p:cNvPr id="25497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53760156-1A6C-43B3-B162-0451DB623795}" type="slidenum">
              <a:rPr lang="el-GR"/>
              <a:pPr>
                <a:defRPr/>
              </a:pPr>
              <a:t>233</a:t>
            </a:fld>
            <a:endParaRPr lang="el-GR"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1 - Τίτλος"/>
          <p:cNvSpPr>
            <a:spLocks noGrp="1"/>
          </p:cNvSpPr>
          <p:nvPr>
            <p:ph type="title"/>
          </p:nvPr>
        </p:nvSpPr>
        <p:spPr/>
        <p:txBody>
          <a:bodyPr/>
          <a:lstStyle/>
          <a:p>
            <a:r>
              <a:rPr lang="el-GR" smtClean="0">
                <a:solidFill>
                  <a:srgbClr val="164C6C"/>
                </a:solidFill>
              </a:rPr>
              <a:t>Διασύνδεση μέσω διαδικτύου</a:t>
            </a:r>
          </a:p>
        </p:txBody>
      </p:sp>
      <p:sp>
        <p:nvSpPr>
          <p:cNvPr id="256002"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56003" name="3 - Εικόνα"/>
          <p:cNvPicPr>
            <a:picLocks noChangeAspect="1" noChangeArrowheads="1"/>
          </p:cNvPicPr>
          <p:nvPr/>
        </p:nvPicPr>
        <p:blipFill>
          <a:blip r:embed="rId2" cstate="print">
            <a:grayscl/>
          </a:blip>
          <a:srcRect l="8081" t="32500" r="6877" b="5196"/>
          <a:stretch>
            <a:fillRect/>
          </a:stretch>
        </p:blipFill>
        <p:spPr bwMode="auto">
          <a:xfrm>
            <a:off x="428625" y="1357313"/>
            <a:ext cx="8215313" cy="4786312"/>
          </a:xfrm>
          <a:prstGeom prst="rect">
            <a:avLst/>
          </a:prstGeom>
          <a:noFill/>
          <a:ln w="9525">
            <a:noFill/>
            <a:miter lim="800000"/>
            <a:headEnd/>
            <a:tailEnd/>
          </a:ln>
        </p:spPr>
      </p:pic>
      <p:sp>
        <p:nvSpPr>
          <p:cNvPr id="25600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E72728B0-CE71-405A-AF47-3467FB45A8EA}" type="slidenum">
              <a:rPr lang="el-GR"/>
              <a:pPr>
                <a:defRPr/>
              </a:pPr>
              <a:t>234</a:t>
            </a:fld>
            <a:endParaRPr lang="el-GR"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1 - Τίτλος"/>
          <p:cNvSpPr>
            <a:spLocks noGrp="1"/>
          </p:cNvSpPr>
          <p:nvPr>
            <p:ph type="title"/>
          </p:nvPr>
        </p:nvSpPr>
        <p:spPr/>
        <p:txBody>
          <a:bodyPr/>
          <a:lstStyle/>
          <a:p>
            <a:r>
              <a:rPr lang="el-GR" smtClean="0">
                <a:solidFill>
                  <a:srgbClr val="164C6C"/>
                </a:solidFill>
              </a:rPr>
              <a:t>Λειτουργία Διαδικτύου</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Πρόγονος του Internet θεωρείται το ARPANET το οποίο ήταν το πρώτο στον κόσμο δίκτυο μεταγωγής πακέτων και λειτούργησε το διάστημα 1969-1990. </a:t>
            </a:r>
          </a:p>
          <a:p>
            <a:pPr marL="274320" indent="-274320" fontAlgn="auto">
              <a:spcAft>
                <a:spcPts val="0"/>
              </a:spcAft>
              <a:buFont typeface="Wingdings 2"/>
              <a:buChar char=""/>
              <a:defRPr/>
            </a:pPr>
            <a:r>
              <a:rPr lang="el-GR" dirty="0" smtClean="0"/>
              <a:t>Το ARPANET χρηματοδοτήθηκε από το Γραφείο Ερευνών Αμύνης των Ηνωμένων Πολιτειών και δόθηκε για χρήση στα πανεπιστήμια κι εργαστήρια ερευνών στις Η.Π.Α. </a:t>
            </a:r>
          </a:p>
          <a:p>
            <a:pPr marL="274320" indent="-274320" fontAlgn="auto">
              <a:spcAft>
                <a:spcPts val="0"/>
              </a:spcAft>
              <a:buFont typeface="Wingdings 2"/>
              <a:buChar char=""/>
              <a:defRPr/>
            </a:pPr>
            <a:r>
              <a:rPr lang="el-GR" dirty="0" smtClean="0"/>
              <a:t>Σήμερα το διαδίκτυο δεν ανήκει ουσιαστικά σε κανέναν, καθώς δεν υπάρχει κάποιο άτομο ή οργανισμός που να έχει στην κατοχή του η έστω υπό τον έλεγχο του ολόκληρο το διαδίκτυο. </a:t>
            </a:r>
          </a:p>
          <a:p>
            <a:pPr marL="274320" indent="-274320" fontAlgn="auto">
              <a:spcAft>
                <a:spcPts val="0"/>
              </a:spcAft>
              <a:buFont typeface="Wingdings 2"/>
              <a:buChar char=""/>
              <a:defRPr/>
            </a:pPr>
            <a:r>
              <a:rPr lang="el-GR" dirty="0" smtClean="0"/>
              <a:t>Σαν δίκτυο ευρείας ζώνης, το διαδίκτυο αποτελείται από πολλά μικρότερα δίκτυα που ανήκουν σε άτομα και οργανισμούς. </a:t>
            </a:r>
          </a:p>
          <a:p>
            <a:pPr marL="274320" indent="-274320" fontAlgn="auto">
              <a:spcAft>
                <a:spcPts val="0"/>
              </a:spcAft>
              <a:buFont typeface="Wingdings 2"/>
              <a:buChar char=""/>
              <a:defRPr/>
            </a:pPr>
            <a:r>
              <a:rPr lang="el-GR" dirty="0" smtClean="0"/>
              <a:t>Το διαδίκτυο δημιουργείται μέσω των διασυνδέσεων μεταξύ αυτών των δικτύων. </a:t>
            </a:r>
          </a:p>
        </p:txBody>
      </p:sp>
      <p:sp>
        <p:nvSpPr>
          <p:cNvPr id="25702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FEB4F05-2692-4665-9FE9-B3AF9B8ACFEE}" type="slidenum">
              <a:rPr lang="el-GR"/>
              <a:pPr>
                <a:defRPr/>
              </a:pPr>
              <a:t>235</a:t>
            </a:fld>
            <a:endParaRPr lang="el-GR"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1 - Τίτλος"/>
          <p:cNvSpPr>
            <a:spLocks noGrp="1"/>
          </p:cNvSpPr>
          <p:nvPr>
            <p:ph type="title"/>
          </p:nvPr>
        </p:nvSpPr>
        <p:spPr/>
        <p:txBody>
          <a:bodyPr/>
          <a:lstStyle/>
          <a:p>
            <a:r>
              <a:rPr lang="el-GR" smtClean="0">
                <a:solidFill>
                  <a:srgbClr val="164C6C"/>
                </a:solidFill>
              </a:rPr>
              <a:t>Λειτουργία Διαδικτύου</a:t>
            </a: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dirty="0" smtClean="0"/>
              <a:t>Το δίκτυο κορμού του διαδικτύου αποτελείται από ένα σύνολο δικτύων υψηλής ταχύτητας και χωρητικότητας, που συνήθως ανήκουν στις μεγάλες εταιρίες τηλεπικοινωνιών, μέσω των οποίων μπορεί να διακινείται μεγάλος όγκος δεδομένων. </a:t>
            </a:r>
          </a:p>
          <a:p>
            <a:pPr marL="274320" indent="-274320" fontAlgn="auto">
              <a:spcAft>
                <a:spcPts val="0"/>
              </a:spcAft>
              <a:buFont typeface="Wingdings 2"/>
              <a:buChar char=""/>
              <a:defRPr/>
            </a:pPr>
            <a:r>
              <a:rPr lang="el-GR" dirty="0" smtClean="0"/>
              <a:t>Για την πρόσβαση στο διαδίκτυο απαιτείται η συνδρομή με κάποιον </a:t>
            </a:r>
            <a:r>
              <a:rPr lang="el-GR" dirty="0" err="1" smtClean="0"/>
              <a:t>Πάροχο</a:t>
            </a:r>
            <a:r>
              <a:rPr lang="el-GR" dirty="0" smtClean="0"/>
              <a:t> Υπηρεσιών διαδικτύου (Internet </a:t>
            </a:r>
            <a:r>
              <a:rPr lang="el-GR" dirty="0" err="1" smtClean="0"/>
              <a:t>service</a:t>
            </a:r>
            <a:r>
              <a:rPr lang="el-GR" dirty="0" smtClean="0"/>
              <a:t> </a:t>
            </a:r>
            <a:r>
              <a:rPr lang="el-GR" dirty="0" err="1" smtClean="0"/>
              <a:t>provider</a:t>
            </a:r>
            <a:r>
              <a:rPr lang="el-GR" dirty="0" smtClean="0"/>
              <a:t> - ΙSP), </a:t>
            </a:r>
          </a:p>
          <a:p>
            <a:pPr marL="548640" lvl="1" indent="-274320" fontAlgn="auto">
              <a:spcAft>
                <a:spcPts val="0"/>
              </a:spcAft>
              <a:buFont typeface="Wingdings"/>
              <a:buChar char=""/>
              <a:defRPr/>
            </a:pPr>
            <a:r>
              <a:rPr lang="el-GR" dirty="0" smtClean="0"/>
              <a:t>ο οποίος διαθέτει την κατάλληλη υποδομή και διασυνδέσεις με το δίκτυο κορμού ώστε να εξασφαλίζει την πρόσβαση των συνδρομητών του σε αυτό. </a:t>
            </a:r>
          </a:p>
          <a:p>
            <a:pPr marL="274320" indent="-274320" fontAlgn="auto">
              <a:spcAft>
                <a:spcPts val="0"/>
              </a:spcAft>
              <a:buFont typeface="Wingdings 2"/>
              <a:buChar char=""/>
              <a:defRPr/>
            </a:pPr>
            <a:r>
              <a:rPr lang="el-GR" dirty="0" smtClean="0"/>
              <a:t>Συνδρομητές σε έναν ISP μπορούν να είναι τόσο εταιρείες, όσο μεμονωμένα άτομα.</a:t>
            </a:r>
            <a:endParaRPr lang="el-GR" b="1" dirty="0" smtClean="0"/>
          </a:p>
          <a:p>
            <a:pPr marL="274320" indent="-274320" fontAlgn="auto">
              <a:spcAft>
                <a:spcPts val="0"/>
              </a:spcAft>
              <a:buFont typeface="Wingdings 2"/>
              <a:buChar char=""/>
              <a:defRPr/>
            </a:pPr>
            <a:endParaRPr lang="el-GR" dirty="0"/>
          </a:p>
        </p:txBody>
      </p:sp>
      <p:sp>
        <p:nvSpPr>
          <p:cNvPr id="25805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DE723478-E8EB-43EA-AD4C-7DAB5B31CB5F}" type="slidenum">
              <a:rPr lang="el-GR"/>
              <a:pPr>
                <a:defRPr/>
              </a:pPr>
              <a:t>236</a:t>
            </a:fld>
            <a:endParaRPr lang="el-GR"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1 - Τίτλος"/>
          <p:cNvSpPr>
            <a:spLocks noGrp="1"/>
          </p:cNvSpPr>
          <p:nvPr>
            <p:ph type="title"/>
          </p:nvPr>
        </p:nvSpPr>
        <p:spPr/>
        <p:txBody>
          <a:bodyPr/>
          <a:lstStyle/>
          <a:p>
            <a:r>
              <a:rPr lang="el-GR" smtClean="0">
                <a:solidFill>
                  <a:srgbClr val="164C6C"/>
                </a:solidFill>
              </a:rPr>
              <a:t>Μοντέλο Client-Sever</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dirty="0" smtClean="0"/>
              <a:t>Τα δίκτυα έχουν σκοπό το διαμοιρασμό πληροφοριών και υπηρεσιών μεταξύ των υπολογιστών που συμμετέχουν σε αυτά. </a:t>
            </a:r>
          </a:p>
          <a:p>
            <a:pPr marL="274320" indent="-274320" fontAlgn="auto">
              <a:spcAft>
                <a:spcPts val="0"/>
              </a:spcAft>
              <a:buFont typeface="Wingdings 2"/>
              <a:buChar char=""/>
              <a:defRPr/>
            </a:pPr>
            <a:r>
              <a:rPr lang="el-GR" dirty="0" smtClean="0"/>
              <a:t>Το πιο διαδεδομένο μοντέλο αλληλεπίδρασης μεταξύ υπολογιστών για την ανταλλαγή δεδομένων και υπηρεσιών είναι το επονομαζόμενο ως μοντέλο </a:t>
            </a:r>
            <a:r>
              <a:rPr lang="en-US" b="1" i="1" dirty="0" smtClean="0"/>
              <a:t>Client</a:t>
            </a:r>
            <a:r>
              <a:rPr lang="el-GR" b="1" i="1" dirty="0" smtClean="0"/>
              <a:t>-</a:t>
            </a:r>
            <a:r>
              <a:rPr lang="en-US" b="1" i="1" dirty="0" smtClean="0"/>
              <a:t>Server</a:t>
            </a:r>
            <a:r>
              <a:rPr lang="el-GR" dirty="0" smtClean="0"/>
              <a:t> ή πελάτη-εξυπηρετητή (ή </a:t>
            </a:r>
            <a:r>
              <a:rPr lang="el-GR" dirty="0" err="1" smtClean="0"/>
              <a:t>διακομιστή</a:t>
            </a:r>
            <a:r>
              <a:rPr lang="el-GR" dirty="0" smtClean="0"/>
              <a:t>).</a:t>
            </a:r>
          </a:p>
          <a:p>
            <a:pPr marL="274320" indent="-274320" fontAlgn="auto">
              <a:spcAft>
                <a:spcPts val="0"/>
              </a:spcAft>
              <a:buFont typeface="Wingdings 2"/>
              <a:buChar char=""/>
              <a:defRPr/>
            </a:pPr>
            <a:r>
              <a:rPr lang="el-GR" dirty="0" smtClean="0"/>
              <a:t> Ο όρος αυτός σχετίζεται με τον τύπο του δικτύου όπου τα στοιχεία φυλάσσονται κεντρικά σε ένα κεντρικό υπολογιστή (</a:t>
            </a:r>
            <a:r>
              <a:rPr lang="el-GR" dirty="0" err="1" smtClean="0"/>
              <a:t>server</a:t>
            </a:r>
            <a:r>
              <a:rPr lang="el-GR" dirty="0" smtClean="0"/>
              <a:t>) και χρησιμοποιούνται τοπικά από τους χρήστες - τερματικά (</a:t>
            </a:r>
            <a:r>
              <a:rPr lang="el-GR" dirty="0" err="1" smtClean="0"/>
              <a:t>client</a:t>
            </a:r>
            <a:r>
              <a:rPr lang="en-US" dirty="0" smtClean="0"/>
              <a:t>s</a:t>
            </a:r>
            <a:r>
              <a:rPr lang="el-GR" dirty="0" smtClean="0"/>
              <a:t>). </a:t>
            </a:r>
          </a:p>
          <a:p>
            <a:pPr marL="274320" indent="-274320" fontAlgn="auto">
              <a:spcAft>
                <a:spcPts val="0"/>
              </a:spcAft>
              <a:buFont typeface="Wingdings 2"/>
              <a:buChar char=""/>
              <a:defRPr/>
            </a:pPr>
            <a:r>
              <a:rPr lang="el-GR" dirty="0" smtClean="0"/>
              <a:t>Ο κεντρικός υπολογιστής είναι συνήθως ένα πολύ ισχυρό PC (ή ομάδα από </a:t>
            </a:r>
            <a:r>
              <a:rPr lang="el-GR" dirty="0" err="1" smtClean="0"/>
              <a:t>PCs</a:t>
            </a:r>
            <a:r>
              <a:rPr lang="el-GR" dirty="0" smtClean="0"/>
              <a:t>). </a:t>
            </a:r>
          </a:p>
          <a:p>
            <a:pPr marL="274320" indent="-274320" fontAlgn="auto">
              <a:spcAft>
                <a:spcPts val="0"/>
              </a:spcAft>
              <a:buFont typeface="Wingdings 2"/>
              <a:buChar char=""/>
              <a:defRPr/>
            </a:pPr>
            <a:r>
              <a:rPr lang="el-GR" dirty="0" smtClean="0"/>
              <a:t>Συνήθως, το ρόλο του πελάτη τον αναλαμβάνει ένα πρόγραμμα εφαρμογής (</a:t>
            </a:r>
            <a:r>
              <a:rPr lang="en-US" dirty="0" smtClean="0"/>
              <a:t>software</a:t>
            </a:r>
            <a:r>
              <a:rPr lang="el-GR" dirty="0" smtClean="0"/>
              <a:t>) που εκτελείται σε ένα τοπικό τερματικό μηχάνημα και το οποίο αιτείται μία υπηρεσία ή πληροφορία από τον εξυπηρετητή. </a:t>
            </a:r>
            <a:endParaRPr lang="el-GR" dirty="0"/>
          </a:p>
        </p:txBody>
      </p:sp>
      <p:sp>
        <p:nvSpPr>
          <p:cNvPr id="25907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B882DF1C-B8E0-4033-9CC8-9CEF5CF9479C}" type="slidenum">
              <a:rPr lang="el-GR"/>
              <a:pPr>
                <a:defRPr/>
              </a:pPr>
              <a:t>237</a:t>
            </a:fld>
            <a:endParaRPr lang="el-GR"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1 - Τίτλος"/>
          <p:cNvSpPr>
            <a:spLocks noGrp="1"/>
          </p:cNvSpPr>
          <p:nvPr>
            <p:ph type="title"/>
          </p:nvPr>
        </p:nvSpPr>
        <p:spPr/>
        <p:txBody>
          <a:bodyPr/>
          <a:lstStyle/>
          <a:p>
            <a:r>
              <a:rPr lang="el-GR" smtClean="0">
                <a:solidFill>
                  <a:srgbClr val="164C6C"/>
                </a:solidFill>
              </a:rPr>
              <a:t>Μοντέλο Client-Sever</a:t>
            </a: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Ο εξυπηρετητής, με τη σειρά του, είναι ένα άλλο πρόγραμμα εφαρμογής σε ένα απομακρυσμένο σύστημα. </a:t>
            </a:r>
          </a:p>
          <a:p>
            <a:pPr marL="274320" indent="-274320" fontAlgn="auto">
              <a:spcAft>
                <a:spcPts val="0"/>
              </a:spcAft>
              <a:buFont typeface="Wingdings 2"/>
              <a:buChar char=""/>
              <a:defRPr/>
            </a:pPr>
            <a:r>
              <a:rPr lang="el-GR" dirty="0" smtClean="0"/>
              <a:t>Η επικοινωνία μεταξύ του προγράμματος πελάτη και του προγράμματος εξυπηρετητή υλοποιείται μέσω της ανταλλαγής κατάλληλων μηνυμάτων του επιπέδου εφαρμογής. </a:t>
            </a:r>
          </a:p>
          <a:p>
            <a:pPr marL="548640" lvl="1" indent="-274320" fontAlgn="auto">
              <a:spcAft>
                <a:spcPts val="0"/>
              </a:spcAft>
              <a:buFont typeface="Wingdings"/>
              <a:buChar char=""/>
              <a:defRPr/>
            </a:pPr>
            <a:r>
              <a:rPr lang="el-GR" dirty="0" smtClean="0"/>
              <a:t>Για το σκοπό αυτό χρησιμοποιούνται τα τυποποιημένα μηνύματα ενός πρωτοκόλλου του επιπέδου εφαρμογής, το οποίο είναι εκ των προτέρων γνωστό και στις δύο πλευρές. </a:t>
            </a:r>
          </a:p>
          <a:p>
            <a:pPr marL="274320" indent="-274320" fontAlgn="auto">
              <a:spcAft>
                <a:spcPts val="0"/>
              </a:spcAft>
              <a:buFont typeface="Wingdings 2"/>
              <a:buChar char=""/>
              <a:defRPr/>
            </a:pPr>
            <a:r>
              <a:rPr lang="el-GR" dirty="0" smtClean="0"/>
              <a:t>Η επικοινωνία αυτής της μορφής έχει συνήθως τη μορφή αίτησης-απόκρισης (</a:t>
            </a:r>
            <a:r>
              <a:rPr lang="en-US" dirty="0" smtClean="0"/>
              <a:t>request</a:t>
            </a:r>
            <a:r>
              <a:rPr lang="el-GR" dirty="0" smtClean="0"/>
              <a:t>-</a:t>
            </a:r>
            <a:r>
              <a:rPr lang="en-US" dirty="0" smtClean="0"/>
              <a:t>response</a:t>
            </a:r>
            <a:r>
              <a:rPr lang="el-GR" dirty="0" smtClean="0"/>
              <a:t>) με την αίτηση να περιγράφει το αίτημα του πελάτη προς τον εξυπηρετητή και την απόκριση την απάντηση του εξυπηρετητή προς τον πελάτη.</a:t>
            </a:r>
          </a:p>
          <a:p>
            <a:pPr marL="274320" indent="-274320" fontAlgn="auto">
              <a:spcAft>
                <a:spcPts val="0"/>
              </a:spcAft>
              <a:buFont typeface="Wingdings 2"/>
              <a:buChar char=""/>
              <a:defRPr/>
            </a:pPr>
            <a:endParaRPr lang="el-GR" dirty="0"/>
          </a:p>
        </p:txBody>
      </p:sp>
      <p:sp>
        <p:nvSpPr>
          <p:cNvPr id="26009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CA226469-3122-4D34-AA19-AA777CC683C4}" type="slidenum">
              <a:rPr lang="el-GR"/>
              <a:pPr>
                <a:defRPr/>
              </a:pPr>
              <a:t>238</a:t>
            </a:fld>
            <a:endParaRPr lang="el-GR"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5 - Τίτλος"/>
          <p:cNvSpPr>
            <a:spLocks noGrp="1"/>
          </p:cNvSpPr>
          <p:nvPr>
            <p:ph type="title"/>
          </p:nvPr>
        </p:nvSpPr>
        <p:spPr>
          <a:xfrm>
            <a:off x="301625" y="228600"/>
            <a:ext cx="8534400" cy="758825"/>
          </a:xfrm>
        </p:spPr>
        <p:txBody>
          <a:bodyPr/>
          <a:lstStyle/>
          <a:p>
            <a:r>
              <a:rPr lang="el-GR" smtClean="0"/>
              <a:t>Μοντέλο Client-Sever</a:t>
            </a:r>
          </a:p>
        </p:txBody>
      </p:sp>
      <p:pic>
        <p:nvPicPr>
          <p:cNvPr id="261122" name="3 - Θέση περιεχομένου"/>
          <p:cNvPicPr>
            <a:picLocks noGrp="1"/>
          </p:cNvPicPr>
          <p:nvPr>
            <p:ph sz="quarter" idx="1"/>
          </p:nvPr>
        </p:nvPicPr>
        <p:blipFill>
          <a:blip r:embed="rId2" cstate="print"/>
          <a:srcRect/>
          <a:stretch>
            <a:fillRect/>
          </a:stretch>
        </p:blipFill>
        <p:spPr>
          <a:xfrm>
            <a:off x="457200" y="2776538"/>
            <a:ext cx="4041775" cy="1822450"/>
          </a:xfrm>
        </p:spPr>
      </p:pic>
      <p:sp>
        <p:nvSpPr>
          <p:cNvPr id="7" name="6 - Θέση περιεχομένου"/>
          <p:cNvSpPr>
            <a:spLocks noGrp="1"/>
          </p:cNvSpPr>
          <p:nvPr>
            <p:ph sz="quarter" idx="2"/>
          </p:nvPr>
        </p:nvSpPr>
        <p:spPr>
          <a:xfrm>
            <a:off x="4800600" y="1371600"/>
            <a:ext cx="4038600" cy="4681538"/>
          </a:xfrm>
        </p:spPr>
        <p:txBody>
          <a:bodyPr>
            <a:normAutofit fontScale="92500" lnSpcReduction="20000"/>
          </a:bodyPr>
          <a:lstStyle/>
          <a:p>
            <a:pPr marL="274320" indent="-274320" fontAlgn="auto">
              <a:spcAft>
                <a:spcPts val="0"/>
              </a:spcAft>
              <a:buFont typeface="Wingdings 2"/>
              <a:buChar char=""/>
              <a:defRPr/>
            </a:pPr>
            <a:r>
              <a:rPr lang="el-GR" dirty="0" smtClean="0"/>
              <a:t>Ειδικά όσον αφορά το διαδίκτυο, το μοντέλο </a:t>
            </a:r>
            <a:r>
              <a:rPr lang="en-US" dirty="0" smtClean="0"/>
              <a:t>client</a:t>
            </a:r>
            <a:r>
              <a:rPr lang="el-GR" dirty="0" smtClean="0"/>
              <a:t>-</a:t>
            </a:r>
            <a:r>
              <a:rPr lang="en-US" dirty="0" smtClean="0"/>
              <a:t>server</a:t>
            </a:r>
            <a:r>
              <a:rPr lang="el-GR" dirty="0" smtClean="0"/>
              <a:t> είναι το πλέον διαδεδομένο μοντέλο υπηρεσιών στο οποίο υπακούν οι περισσότερες από τις δημοφιλείς υπηρεσίες του συμπεριλαμβανομένου του Παγκόσμιου Ιστού (</a:t>
            </a:r>
            <a:r>
              <a:rPr lang="en-US" dirty="0" smtClean="0"/>
              <a:t>World Wide Web</a:t>
            </a:r>
            <a:r>
              <a:rPr lang="el-GR" dirty="0" smtClean="0"/>
              <a:t> - </a:t>
            </a:r>
            <a:r>
              <a:rPr lang="en-US" dirty="0" smtClean="0"/>
              <a:t>WWW</a:t>
            </a:r>
            <a:r>
              <a:rPr lang="el-GR" dirty="0" smtClean="0"/>
              <a:t>).</a:t>
            </a:r>
          </a:p>
          <a:p>
            <a:pPr marL="274320" indent="-274320" fontAlgn="auto">
              <a:spcAft>
                <a:spcPts val="0"/>
              </a:spcAft>
              <a:buFont typeface="Wingdings 2"/>
              <a:buChar char=""/>
              <a:defRPr/>
            </a:pPr>
            <a:r>
              <a:rPr lang="el-GR" dirty="0" smtClean="0"/>
              <a:t> Το </a:t>
            </a:r>
            <a:r>
              <a:rPr lang="en-US" b="1" dirty="0" smtClean="0"/>
              <a:t>WWW</a:t>
            </a:r>
            <a:r>
              <a:rPr lang="el-GR" dirty="0" smtClean="0"/>
              <a:t> υλοποιείται με την ανταλλαγή μηνυμάτων του πρωτοκόλλου εφαρμογής </a:t>
            </a:r>
            <a:r>
              <a:rPr lang="en-US" b="1" dirty="0" smtClean="0"/>
              <a:t>HTTP</a:t>
            </a:r>
            <a:r>
              <a:rPr lang="el-GR" dirty="0" smtClean="0"/>
              <a:t> μεταξύ πελατών-εξυπηρετητών.</a:t>
            </a:r>
            <a:endParaRPr lang="el-GR" dirty="0"/>
          </a:p>
        </p:txBody>
      </p:sp>
      <p:sp>
        <p:nvSpPr>
          <p:cNvPr id="261124" name="7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9" name="8 - Θέση αριθμού διαφάνειας"/>
          <p:cNvSpPr>
            <a:spLocks noGrp="1"/>
          </p:cNvSpPr>
          <p:nvPr>
            <p:ph type="sldNum" sz="quarter" idx="12"/>
          </p:nvPr>
        </p:nvSpPr>
        <p:spPr/>
        <p:txBody>
          <a:bodyPr/>
          <a:lstStyle/>
          <a:p>
            <a:pPr>
              <a:defRPr/>
            </a:pPr>
            <a:fld id="{DA887430-8B89-42DB-8954-04A6A706366D}" type="slidenum">
              <a:rPr lang="el-GR"/>
              <a:pPr>
                <a:defRPr/>
              </a:pPr>
              <a:t>239</a:t>
            </a:fld>
            <a:endParaRPr lang="el-G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Μητρική Πλακέτα (1/2)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24</a:t>
            </a:fld>
            <a:endParaRPr lang="el-GR"/>
          </a:p>
        </p:txBody>
      </p:sp>
      <p:sp>
        <p:nvSpPr>
          <p:cNvPr id="5" name="4 - Θέση περιεχομένου"/>
          <p:cNvSpPr>
            <a:spLocks noGrp="1"/>
          </p:cNvSpPr>
          <p:nvPr>
            <p:ph sz="quarter" idx="1"/>
          </p:nvPr>
        </p:nvSpPr>
        <p:spPr>
          <a:xfrm>
            <a:off x="301752" y="1527048"/>
            <a:ext cx="8446712" cy="2189984"/>
          </a:xfrm>
        </p:spPr>
        <p:txBody>
          <a:bodyPr>
            <a:normAutofit/>
          </a:bodyPr>
          <a:lstStyle/>
          <a:p>
            <a:r>
              <a:rPr lang="el-GR" sz="2400" dirty="0" smtClean="0"/>
              <a:t>Κάθε μητρική πλακέτα κατασκευάζεται για ένα συγκεκριμένο τύπο επεξεργαστή</a:t>
            </a:r>
          </a:p>
          <a:p>
            <a:r>
              <a:rPr lang="el-GR" sz="2400" dirty="0" smtClean="0"/>
              <a:t>Επίσης, πάνω στη μητρική πλακέτα είναι χαραγμένοι διάδρομοι ή αλλιώς δίαυλοι (</a:t>
            </a:r>
            <a:r>
              <a:rPr lang="en-US" sz="2400" dirty="0" smtClean="0"/>
              <a:t>buses</a:t>
            </a:r>
            <a:r>
              <a:rPr lang="el-GR" sz="2400" dirty="0" smtClean="0"/>
              <a:t>), οι οποίοι επιτρέπουν την επικοινωνία μεταξύ των διαφόρων εξαρτημάτων</a:t>
            </a:r>
            <a:endParaRPr lang="el-GR" sz="2400" dirty="0"/>
          </a:p>
        </p:txBody>
      </p:sp>
      <p:pic>
        <p:nvPicPr>
          <p:cNvPr id="6" name="5 - Εικόνα" descr="C:\Documents and Settings\User\Τα έγγραφά μου\ma8hmata\TEI\Εισαγωγή στην Πληροφορική - ΒΙΒΛΙΟ\images\motherboard2.jpg"/>
          <p:cNvPicPr/>
          <p:nvPr/>
        </p:nvPicPr>
        <p:blipFill>
          <a:blip r:embed="rId2" cstate="print"/>
          <a:srcRect/>
          <a:stretch>
            <a:fillRect/>
          </a:stretch>
        </p:blipFill>
        <p:spPr bwMode="auto">
          <a:xfrm>
            <a:off x="2555776" y="3717032"/>
            <a:ext cx="4035192" cy="2362175"/>
          </a:xfrm>
          <a:prstGeom prst="rect">
            <a:avLst/>
          </a:prstGeom>
          <a:noFill/>
          <a:ln w="9525">
            <a:noFill/>
            <a:miter lim="800000"/>
            <a:headEnd/>
            <a:tailEnd/>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1 - Τίτλος"/>
          <p:cNvSpPr>
            <a:spLocks noGrp="1"/>
          </p:cNvSpPr>
          <p:nvPr>
            <p:ph type="title"/>
          </p:nvPr>
        </p:nvSpPr>
        <p:spPr/>
        <p:txBody>
          <a:bodyPr/>
          <a:lstStyle/>
          <a:p>
            <a:r>
              <a:rPr lang="el-GR" smtClean="0">
                <a:solidFill>
                  <a:srgbClr val="164C6C"/>
                </a:solidFill>
              </a:rPr>
              <a:t>Μοντέλο Client-Sever</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Το ρόλο του πελάτη στο </a:t>
            </a:r>
            <a:r>
              <a:rPr lang="en-US" dirty="0" smtClean="0"/>
              <a:t>WWW</a:t>
            </a:r>
            <a:r>
              <a:rPr lang="el-GR" dirty="0" smtClean="0"/>
              <a:t> τον έχει το πρόγραμμα λογισμικού που είναι γνωστό ως </a:t>
            </a:r>
            <a:r>
              <a:rPr lang="en-US" dirty="0" smtClean="0"/>
              <a:t>browser</a:t>
            </a:r>
            <a:r>
              <a:rPr lang="el-GR" dirty="0" smtClean="0"/>
              <a:t> ή </a:t>
            </a:r>
            <a:r>
              <a:rPr lang="el-GR" dirty="0" err="1" smtClean="0"/>
              <a:t>φυλλομετρητής</a:t>
            </a:r>
            <a:r>
              <a:rPr lang="el-GR" dirty="0" smtClean="0"/>
              <a:t> .</a:t>
            </a:r>
          </a:p>
          <a:p>
            <a:pPr marL="274320" indent="-274320" fontAlgn="auto">
              <a:spcAft>
                <a:spcPts val="0"/>
              </a:spcAft>
              <a:buFont typeface="Wingdings 2"/>
              <a:buChar char=""/>
              <a:defRPr/>
            </a:pPr>
            <a:r>
              <a:rPr lang="el-GR" dirty="0" smtClean="0"/>
              <a:t>Πρόκειται για τους γνωστούς σε όλους μας </a:t>
            </a:r>
            <a:r>
              <a:rPr lang="en-US" dirty="0" smtClean="0"/>
              <a:t>Internet Explorer</a:t>
            </a:r>
            <a:r>
              <a:rPr lang="el-GR" dirty="0" smtClean="0"/>
              <a:t>, </a:t>
            </a:r>
            <a:r>
              <a:rPr lang="en-US" dirty="0" smtClean="0"/>
              <a:t>Firefox Mozilla</a:t>
            </a:r>
            <a:r>
              <a:rPr lang="el-GR" dirty="0" smtClean="0"/>
              <a:t>, </a:t>
            </a:r>
            <a:r>
              <a:rPr lang="en-US" dirty="0" smtClean="0"/>
              <a:t>Google Chrome</a:t>
            </a:r>
            <a:r>
              <a:rPr lang="el-GR" dirty="0" smtClean="0"/>
              <a:t>, </a:t>
            </a:r>
            <a:r>
              <a:rPr lang="en-US" dirty="0" smtClean="0"/>
              <a:t>Opera</a:t>
            </a:r>
            <a:r>
              <a:rPr lang="el-GR" dirty="0" smtClean="0"/>
              <a:t>, κλπ. </a:t>
            </a:r>
          </a:p>
          <a:p>
            <a:pPr marL="274320" indent="-274320" fontAlgn="auto">
              <a:spcAft>
                <a:spcPts val="0"/>
              </a:spcAft>
              <a:buFont typeface="Wingdings 2"/>
              <a:buChar char=""/>
              <a:defRPr/>
            </a:pPr>
            <a:r>
              <a:rPr lang="el-GR" dirty="0" smtClean="0"/>
              <a:t>Ο </a:t>
            </a:r>
            <a:r>
              <a:rPr lang="en-US" dirty="0" smtClean="0"/>
              <a:t>browser</a:t>
            </a:r>
            <a:r>
              <a:rPr lang="el-GR" dirty="0" smtClean="0"/>
              <a:t> ουσιαστικά αποτελεί την υλοποίηση του πρωτοκόλλου </a:t>
            </a:r>
            <a:r>
              <a:rPr lang="en-US" dirty="0" smtClean="0"/>
              <a:t>HTTP</a:t>
            </a:r>
            <a:r>
              <a:rPr lang="el-GR" dirty="0" smtClean="0"/>
              <a:t> στην πλευρά του πελάτη και μπορεί να στέλνει μηνύματα του πρωτοκόλλου αυτού (ΗΤΤΡ </a:t>
            </a:r>
            <a:r>
              <a:rPr lang="en-US" dirty="0" smtClean="0"/>
              <a:t>requests</a:t>
            </a:r>
            <a:r>
              <a:rPr lang="el-GR" dirty="0" smtClean="0"/>
              <a:t> όπως είναι γνωστά) στην πλευρά του εξυπηρετητή. </a:t>
            </a:r>
          </a:p>
          <a:p>
            <a:pPr marL="274320" indent="-274320" fontAlgn="auto">
              <a:spcAft>
                <a:spcPts val="0"/>
              </a:spcAft>
              <a:buFont typeface="Wingdings 2"/>
              <a:buChar char=""/>
              <a:defRPr/>
            </a:pPr>
            <a:r>
              <a:rPr lang="el-GR" dirty="0" smtClean="0"/>
              <a:t>Ο εξυπηρετητής, με τη σειρά του, στην περίπτωση του </a:t>
            </a:r>
            <a:r>
              <a:rPr lang="en-US" dirty="0" smtClean="0"/>
              <a:t>WWW</a:t>
            </a:r>
            <a:r>
              <a:rPr lang="el-GR" dirty="0" smtClean="0"/>
              <a:t> ονομάζεται </a:t>
            </a:r>
            <a:r>
              <a:rPr lang="en-US" dirty="0" smtClean="0"/>
              <a:t>Web Server</a:t>
            </a:r>
            <a:r>
              <a:rPr lang="el-GR" dirty="0" smtClean="0"/>
              <a:t> και είναι ικανός να δέχεται ΗΤΤΡ </a:t>
            </a:r>
            <a:r>
              <a:rPr lang="en-US" dirty="0" smtClean="0"/>
              <a:t>requests</a:t>
            </a:r>
            <a:r>
              <a:rPr lang="el-GR" dirty="0" smtClean="0"/>
              <a:t> από τους πελάτες, να τα επεξεργάζεται και να αποκρίνεται στέλνοντας σε κάθε πελάτη το περιεχόμενο που ζήτησε (ΗΤΤΡ </a:t>
            </a:r>
            <a:r>
              <a:rPr lang="en-US" dirty="0" smtClean="0"/>
              <a:t>response</a:t>
            </a:r>
            <a:r>
              <a:rPr lang="el-GR" dirty="0" smtClean="0"/>
              <a:t>) </a:t>
            </a:r>
            <a:r>
              <a:rPr lang="el-GR" dirty="0" err="1" smtClean="0"/>
              <a:t>πολυμεσικό</a:t>
            </a:r>
            <a:r>
              <a:rPr lang="el-GR" dirty="0" smtClean="0"/>
              <a:t> ή μη. </a:t>
            </a:r>
          </a:p>
          <a:p>
            <a:pPr marL="274320" indent="-274320" fontAlgn="auto">
              <a:spcAft>
                <a:spcPts val="0"/>
              </a:spcAft>
              <a:buFont typeface="Wingdings 2"/>
              <a:buChar char=""/>
              <a:defRPr/>
            </a:pPr>
            <a:r>
              <a:rPr lang="el-GR" dirty="0" smtClean="0"/>
              <a:t>Γνωστοί </a:t>
            </a:r>
            <a:r>
              <a:rPr lang="en-US" dirty="0" smtClean="0"/>
              <a:t>web servers</a:t>
            </a:r>
            <a:r>
              <a:rPr lang="el-GR" dirty="0" smtClean="0"/>
              <a:t> σήμερα είναι αυτοί των </a:t>
            </a:r>
            <a:r>
              <a:rPr lang="en-US" dirty="0" err="1" smtClean="0"/>
              <a:t>Facebook</a:t>
            </a:r>
            <a:r>
              <a:rPr lang="el-GR" dirty="0" smtClean="0"/>
              <a:t>, </a:t>
            </a:r>
            <a:r>
              <a:rPr lang="en-US" dirty="0" smtClean="0"/>
              <a:t>Google</a:t>
            </a:r>
            <a:r>
              <a:rPr lang="el-GR" dirty="0" smtClean="0"/>
              <a:t>, </a:t>
            </a:r>
            <a:r>
              <a:rPr lang="en-US" dirty="0" smtClean="0"/>
              <a:t>YouTube</a:t>
            </a:r>
            <a:r>
              <a:rPr lang="el-GR" dirty="0" smtClean="0"/>
              <a:t>, </a:t>
            </a:r>
            <a:r>
              <a:rPr lang="en-US" dirty="0" err="1" smtClean="0"/>
              <a:t>WindowsLive</a:t>
            </a:r>
            <a:r>
              <a:rPr lang="el-GR" dirty="0" smtClean="0"/>
              <a:t>, </a:t>
            </a:r>
            <a:r>
              <a:rPr lang="en-US" dirty="0" smtClean="0"/>
              <a:t>Yahoo</a:t>
            </a:r>
            <a:r>
              <a:rPr lang="el-GR" dirty="0" smtClean="0"/>
              <a:t>, και γενικά κάθε ιστοσελίδας που επισκεπτόμαστε μέσω του </a:t>
            </a:r>
            <a:r>
              <a:rPr lang="en-US" dirty="0" smtClean="0"/>
              <a:t>browser</a:t>
            </a:r>
            <a:r>
              <a:rPr lang="el-GR" dirty="0" smtClean="0"/>
              <a:t> μας, Ελληνικής ή μη. </a:t>
            </a:r>
          </a:p>
          <a:p>
            <a:pPr marL="274320" indent="-274320" fontAlgn="auto">
              <a:spcAft>
                <a:spcPts val="0"/>
              </a:spcAft>
              <a:buFont typeface="Wingdings 2"/>
              <a:buChar char=""/>
              <a:defRPr/>
            </a:pPr>
            <a:endParaRPr lang="el-GR" dirty="0"/>
          </a:p>
        </p:txBody>
      </p:sp>
      <p:sp>
        <p:nvSpPr>
          <p:cNvPr id="26214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38111F99-4AD3-4BD8-8406-555DBC510E69}" type="slidenum">
              <a:rPr lang="el-GR"/>
              <a:pPr>
                <a:defRPr/>
              </a:pPr>
              <a:t>240</a:t>
            </a:fld>
            <a:endParaRPr lang="el-GR"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1 - Τίτλος"/>
          <p:cNvSpPr>
            <a:spLocks noGrp="1"/>
          </p:cNvSpPr>
          <p:nvPr>
            <p:ph type="title"/>
          </p:nvPr>
        </p:nvSpPr>
        <p:spPr/>
        <p:txBody>
          <a:bodyPr/>
          <a:lstStyle/>
          <a:p>
            <a:r>
              <a:rPr lang="el-GR" smtClean="0">
                <a:solidFill>
                  <a:srgbClr val="164C6C"/>
                </a:solidFill>
              </a:rPr>
              <a:t>Μοντέλο Client-Sever</a:t>
            </a:r>
          </a:p>
        </p:txBody>
      </p:sp>
      <p:sp>
        <p:nvSpPr>
          <p:cNvPr id="263170" name="2 - Θέση περιεχομένου"/>
          <p:cNvSpPr>
            <a:spLocks noGrp="1"/>
          </p:cNvSpPr>
          <p:nvPr>
            <p:ph sz="quarter" idx="1"/>
          </p:nvPr>
        </p:nvSpPr>
        <p:spPr>
          <a:xfrm>
            <a:off x="301625" y="1527175"/>
            <a:ext cx="8504238" cy="4572000"/>
          </a:xfrm>
        </p:spPr>
        <p:txBody>
          <a:bodyPr/>
          <a:lstStyle/>
          <a:p>
            <a:r>
              <a:rPr lang="el-GR" smtClean="0"/>
              <a:t>Κάθε </a:t>
            </a:r>
            <a:r>
              <a:rPr lang="en-US" smtClean="0"/>
              <a:t>Web Server</a:t>
            </a:r>
            <a:r>
              <a:rPr lang="el-GR" smtClean="0"/>
              <a:t> δεν κάνει τίποτε περισσότερο από το να εκθέτει σε δημόσια θέα τα αρχεία και το υλικό που έχει στην κατοχή του και διατηρεί αποθηκευμένα στο σκληρό του δίσκο. </a:t>
            </a:r>
          </a:p>
          <a:p>
            <a:r>
              <a:rPr lang="el-GR" smtClean="0"/>
              <a:t>Για να διευκολύνεται η επικοινωνία μεταξύ πελατών-εξυπηρετητών στο </a:t>
            </a:r>
            <a:r>
              <a:rPr lang="en-US" smtClean="0"/>
              <a:t>www</a:t>
            </a:r>
            <a:r>
              <a:rPr lang="el-GR" smtClean="0"/>
              <a:t>, το υλικό που ανταλλάσσεται (οι ιστοσελίδες δηλαδή) κωδικοποιείται με βάση τους κανόνες της γλώσσας </a:t>
            </a:r>
            <a:r>
              <a:rPr lang="en-US" b="1" smtClean="0"/>
              <a:t>HTML</a:t>
            </a:r>
            <a:r>
              <a:rPr lang="el-GR" smtClean="0"/>
              <a:t> (</a:t>
            </a:r>
            <a:r>
              <a:rPr lang="en-US" smtClean="0"/>
              <a:t>HyperText Markup Language</a:t>
            </a:r>
            <a:r>
              <a:rPr lang="el-GR" smtClean="0"/>
              <a:t>), η οποία είναι γνωστή σε όλους τους </a:t>
            </a:r>
            <a:r>
              <a:rPr lang="en-US" smtClean="0"/>
              <a:t>browsers</a:t>
            </a:r>
            <a:r>
              <a:rPr lang="el-GR" smtClean="0"/>
              <a:t>. </a:t>
            </a:r>
          </a:p>
          <a:p>
            <a:pPr lvl="1"/>
            <a:r>
              <a:rPr lang="el-GR" smtClean="0"/>
              <a:t>Για παράδειγμα, ένα </a:t>
            </a:r>
            <a:r>
              <a:rPr lang="en-US" smtClean="0"/>
              <a:t>HTTP request</a:t>
            </a:r>
            <a:r>
              <a:rPr lang="el-GR" smtClean="0"/>
              <a:t> προς έναν </a:t>
            </a:r>
            <a:r>
              <a:rPr lang="en-US" smtClean="0"/>
              <a:t>server</a:t>
            </a:r>
            <a:r>
              <a:rPr lang="el-GR" smtClean="0"/>
              <a:t>, φυσιολογικά, έχει την ακόλουθη μορφή:</a:t>
            </a:r>
          </a:p>
          <a:p>
            <a:endParaRPr lang="el-GR" smtClean="0"/>
          </a:p>
        </p:txBody>
      </p:sp>
      <p:graphicFrame>
        <p:nvGraphicFramePr>
          <p:cNvPr id="4" name="3 - Πίνακας"/>
          <p:cNvGraphicFramePr>
            <a:graphicFrameLocks noGrp="1"/>
          </p:cNvGraphicFramePr>
          <p:nvPr/>
        </p:nvGraphicFramePr>
        <p:xfrm>
          <a:off x="2428875" y="5929313"/>
          <a:ext cx="4143404" cy="714380"/>
        </p:xfrm>
        <a:graphic>
          <a:graphicData uri="http://schemas.openxmlformats.org/drawingml/2006/table">
            <a:tbl>
              <a:tblPr/>
              <a:tblGrid>
                <a:gridCol w="4143404"/>
              </a:tblGrid>
              <a:tr h="714380">
                <a:tc>
                  <a:txBody>
                    <a:bodyPr/>
                    <a:lstStyle/>
                    <a:p>
                      <a:pPr marL="457200">
                        <a:lnSpc>
                          <a:spcPct val="115000"/>
                        </a:lnSpc>
                        <a:spcBef>
                          <a:spcPts val="1200"/>
                        </a:spcBef>
                        <a:spcAft>
                          <a:spcPts val="1000"/>
                        </a:spcAft>
                      </a:pPr>
                      <a:r>
                        <a:rPr lang="en-US" sz="1000" u="sng" dirty="0">
                          <a:solidFill>
                            <a:srgbClr val="0000FF"/>
                          </a:solidFill>
                          <a:latin typeface="Times New Roman"/>
                          <a:ea typeface="Calibri"/>
                          <a:cs typeface="Courier New"/>
                          <a:hlinkClick r:id="rId2"/>
                        </a:rPr>
                        <a:t>/images/logo.html HTTP/1.1</a:t>
                      </a:r>
                      <a:endParaRPr lang="en-US" sz="1000" dirty="0">
                        <a:latin typeface="Times New Roman"/>
                        <a:ea typeface="Calibri"/>
                        <a:cs typeface="Courier New"/>
                      </a:endParaRPr>
                    </a:p>
                    <a:p>
                      <a:pPr marL="457200">
                        <a:lnSpc>
                          <a:spcPct val="115000"/>
                        </a:lnSpc>
                        <a:spcAft>
                          <a:spcPts val="1000"/>
                        </a:spcAft>
                      </a:pPr>
                      <a:r>
                        <a:rPr lang="en-US" sz="1000" dirty="0">
                          <a:latin typeface="Times New Roman"/>
                          <a:ea typeface="Calibri"/>
                          <a:cs typeface="Courier New"/>
                        </a:rPr>
                        <a:t>Host: www.servername.gr</a:t>
                      </a:r>
                      <a:endParaRPr lang="el-GR" sz="1100" dirty="0">
                        <a:latin typeface="Calibri"/>
                        <a:ea typeface="Calibri"/>
                        <a:cs typeface="Times New Roman"/>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0E0E0"/>
                    </a:solidFill>
                  </a:tcPr>
                </a:tc>
              </a:tr>
            </a:tbl>
          </a:graphicData>
        </a:graphic>
      </p:graphicFrame>
      <p:sp>
        <p:nvSpPr>
          <p:cNvPr id="263177"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7894A1EB-739D-49CD-9E59-0190E0E27F70}" type="slidenum">
              <a:rPr lang="el-GR"/>
              <a:pPr>
                <a:defRPr/>
              </a:pPr>
              <a:t>241</a:t>
            </a:fld>
            <a:endParaRPr lang="el-GR"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1 - Τίτλος"/>
          <p:cNvSpPr>
            <a:spLocks noGrp="1"/>
          </p:cNvSpPr>
          <p:nvPr>
            <p:ph type="title"/>
          </p:nvPr>
        </p:nvSpPr>
        <p:spPr/>
        <p:txBody>
          <a:bodyPr/>
          <a:lstStyle/>
          <a:p>
            <a:r>
              <a:rPr lang="el-GR" smtClean="0">
                <a:solidFill>
                  <a:srgbClr val="164C6C"/>
                </a:solidFill>
              </a:rPr>
              <a:t>Μοντέλο Client-Sever</a:t>
            </a: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Με το μήνυμα αυτό του πρωτοκόλλου ΗΤΤΡ, ένας πελάτης  ζητάει από τον </a:t>
            </a:r>
            <a:r>
              <a:rPr lang="en-US" dirty="0" smtClean="0"/>
              <a:t>server</a:t>
            </a:r>
            <a:r>
              <a:rPr lang="el-GR" dirty="0" smtClean="0"/>
              <a:t> με όνομα </a:t>
            </a:r>
            <a:r>
              <a:rPr lang="en-US" u="sng" dirty="0" smtClean="0">
                <a:hlinkClick r:id="rId2"/>
              </a:rPr>
              <a:t>www</a:t>
            </a:r>
            <a:r>
              <a:rPr lang="el-GR" u="sng" dirty="0" smtClean="0">
                <a:hlinkClick r:id="rId2"/>
              </a:rPr>
              <a:t>.</a:t>
            </a:r>
            <a:r>
              <a:rPr lang="en-US" u="sng" dirty="0" err="1" smtClean="0">
                <a:hlinkClick r:id="rId2"/>
              </a:rPr>
              <a:t>servername</a:t>
            </a:r>
            <a:r>
              <a:rPr lang="el-GR" u="sng" dirty="0" smtClean="0">
                <a:hlinkClick r:id="rId2"/>
              </a:rPr>
              <a:t>.</a:t>
            </a:r>
            <a:r>
              <a:rPr lang="en-US" u="sng" dirty="0" err="1" smtClean="0">
                <a:hlinkClick r:id="rId2"/>
              </a:rPr>
              <a:t>gr</a:t>
            </a:r>
            <a:r>
              <a:rPr lang="el-GR" dirty="0" smtClean="0"/>
              <a:t> να δει το αρχείο με όνομα </a:t>
            </a:r>
            <a:r>
              <a:rPr lang="en-US" i="1" dirty="0" smtClean="0"/>
              <a:t>logo</a:t>
            </a:r>
            <a:r>
              <a:rPr lang="el-GR" i="1" dirty="0" smtClean="0"/>
              <a:t>.</a:t>
            </a:r>
            <a:r>
              <a:rPr lang="en-US" i="1" dirty="0" smtClean="0"/>
              <a:t>html</a:t>
            </a:r>
            <a:r>
              <a:rPr lang="el-GR" dirty="0" smtClean="0"/>
              <a:t> </a:t>
            </a:r>
          </a:p>
          <a:p>
            <a:pPr marL="548640" lvl="1" indent="-274320" fontAlgn="auto">
              <a:spcAft>
                <a:spcPts val="0"/>
              </a:spcAft>
              <a:buFont typeface="Wingdings"/>
              <a:buChar char=""/>
              <a:defRPr/>
            </a:pPr>
            <a:r>
              <a:rPr lang="el-GR" dirty="0" smtClean="0"/>
              <a:t>το οποίο ο </a:t>
            </a:r>
            <a:r>
              <a:rPr lang="en-US" dirty="0" smtClean="0"/>
              <a:t>server</a:t>
            </a:r>
            <a:r>
              <a:rPr lang="el-GR" dirty="0" smtClean="0"/>
              <a:t> διατηρεί αποθηκευμένο μέσα στο φάκελο </a:t>
            </a:r>
            <a:r>
              <a:rPr lang="en-US" dirty="0" smtClean="0"/>
              <a:t>image</a:t>
            </a:r>
            <a:r>
              <a:rPr lang="el-GR" dirty="0" smtClean="0"/>
              <a:t> (αρχείο με απόλυτη διαδρομή </a:t>
            </a:r>
            <a:r>
              <a:rPr lang="el-GR" i="1" dirty="0" smtClean="0"/>
              <a:t>/</a:t>
            </a:r>
            <a:r>
              <a:rPr lang="en-US" i="1" dirty="0" smtClean="0"/>
              <a:t>image</a:t>
            </a:r>
            <a:r>
              <a:rPr lang="el-GR" i="1" dirty="0" smtClean="0"/>
              <a:t>/</a:t>
            </a:r>
            <a:r>
              <a:rPr lang="en-US" i="1" dirty="0" smtClean="0"/>
              <a:t>logo</a:t>
            </a:r>
            <a:r>
              <a:rPr lang="el-GR" i="1" dirty="0" smtClean="0"/>
              <a:t>.</a:t>
            </a:r>
            <a:r>
              <a:rPr lang="en-US" i="1" dirty="0" smtClean="0"/>
              <a:t>html</a:t>
            </a:r>
            <a:r>
              <a:rPr lang="el-GR" i="1" dirty="0" smtClean="0"/>
              <a:t>)</a:t>
            </a:r>
            <a:r>
              <a:rPr lang="el-GR" dirty="0" smtClean="0"/>
              <a:t>. </a:t>
            </a:r>
          </a:p>
          <a:p>
            <a:pPr marL="274320" indent="-274320" fontAlgn="auto">
              <a:spcAft>
                <a:spcPts val="0"/>
              </a:spcAft>
              <a:buFont typeface="Wingdings 2"/>
              <a:buChar char=""/>
              <a:defRPr/>
            </a:pPr>
            <a:r>
              <a:rPr lang="el-GR" dirty="0" smtClean="0"/>
              <a:t>Το μονοπάτι </a:t>
            </a:r>
            <a:r>
              <a:rPr lang="en-US" dirty="0" smtClean="0"/>
              <a:t>www</a:t>
            </a:r>
            <a:r>
              <a:rPr lang="el-GR" dirty="0" smtClean="0"/>
              <a:t>.</a:t>
            </a:r>
            <a:r>
              <a:rPr lang="en-US" dirty="0" err="1" smtClean="0"/>
              <a:t>servername</a:t>
            </a:r>
            <a:r>
              <a:rPr lang="el-GR" dirty="0" smtClean="0"/>
              <a:t>.</a:t>
            </a:r>
            <a:r>
              <a:rPr lang="en-US" dirty="0" err="1" smtClean="0"/>
              <a:t>gr</a:t>
            </a:r>
            <a:r>
              <a:rPr lang="el-GR" i="1" dirty="0" smtClean="0"/>
              <a:t>/</a:t>
            </a:r>
            <a:r>
              <a:rPr lang="en-US" i="1" dirty="0" smtClean="0"/>
              <a:t>image</a:t>
            </a:r>
            <a:r>
              <a:rPr lang="el-GR" i="1" dirty="0" smtClean="0"/>
              <a:t>/</a:t>
            </a:r>
            <a:r>
              <a:rPr lang="en-US" i="1" dirty="0" smtClean="0"/>
              <a:t>logo</a:t>
            </a:r>
            <a:r>
              <a:rPr lang="el-GR" i="1" dirty="0" smtClean="0"/>
              <a:t>.</a:t>
            </a:r>
            <a:r>
              <a:rPr lang="en-US" i="1" dirty="0" smtClean="0"/>
              <a:t>html</a:t>
            </a:r>
            <a:r>
              <a:rPr lang="el-GR" i="1" dirty="0" smtClean="0"/>
              <a:t>,</a:t>
            </a:r>
            <a:r>
              <a:rPr lang="el-GR" dirty="0" smtClean="0"/>
              <a:t> το οποίο προσδιορίζει μοναδικά το ζητούμενο αρχείο ονομάζεται, γενικά, </a:t>
            </a:r>
            <a:r>
              <a:rPr lang="en-US" b="1" dirty="0" smtClean="0"/>
              <a:t>URL</a:t>
            </a:r>
            <a:r>
              <a:rPr lang="el-GR" dirty="0" smtClean="0"/>
              <a:t> (</a:t>
            </a:r>
            <a:r>
              <a:rPr lang="en-US" dirty="0" smtClean="0"/>
              <a:t>Uniform Resource Locator</a:t>
            </a:r>
            <a:r>
              <a:rPr lang="el-GR" dirty="0" smtClean="0"/>
              <a:t>). </a:t>
            </a:r>
          </a:p>
          <a:p>
            <a:pPr marL="274320" indent="-274320" fontAlgn="auto">
              <a:spcAft>
                <a:spcPts val="0"/>
              </a:spcAft>
              <a:buFont typeface="Wingdings 2"/>
              <a:buChar char=""/>
              <a:defRPr/>
            </a:pPr>
            <a:r>
              <a:rPr lang="el-GR" dirty="0" smtClean="0"/>
              <a:t> </a:t>
            </a:r>
            <a:r>
              <a:rPr lang="en-US" b="1" dirty="0" smtClean="0"/>
              <a:t>GET</a:t>
            </a:r>
            <a:r>
              <a:rPr lang="el-GR" dirty="0" smtClean="0"/>
              <a:t> είναι το όνομα του τυποποιημένου </a:t>
            </a:r>
            <a:r>
              <a:rPr lang="en-US" dirty="0" smtClean="0"/>
              <a:t>HTTP</a:t>
            </a:r>
            <a:r>
              <a:rPr lang="el-GR" dirty="0" smtClean="0"/>
              <a:t> μηνύματος που χρησιμοποιείται σε τέτοιου είδους συναλλαγές. </a:t>
            </a:r>
          </a:p>
          <a:p>
            <a:pPr marL="274320" indent="-274320" fontAlgn="auto">
              <a:spcAft>
                <a:spcPts val="0"/>
              </a:spcAft>
              <a:buFont typeface="Wingdings 2"/>
              <a:buChar char=""/>
              <a:defRPr/>
            </a:pPr>
            <a:r>
              <a:rPr lang="el-GR" dirty="0" smtClean="0"/>
              <a:t>Στο πρότυπο IETF RFC 2616, που περιγράφει το πρωτόκολλο ΗΤΤΡ, ορίζεται πλήθος μηνυμάτων, καθένα με συγκεκριμένη χρήση, όμως το </a:t>
            </a:r>
            <a:r>
              <a:rPr lang="en-US" dirty="0" smtClean="0"/>
              <a:t>GET</a:t>
            </a:r>
            <a:r>
              <a:rPr lang="el-GR" dirty="0" smtClean="0"/>
              <a:t> είναι το πιο συνηθισμένο. </a:t>
            </a:r>
          </a:p>
          <a:p>
            <a:pPr marL="274320" indent="-274320" fontAlgn="auto">
              <a:spcAft>
                <a:spcPts val="0"/>
              </a:spcAft>
              <a:buFont typeface="Wingdings 2"/>
              <a:buChar char=""/>
              <a:defRPr/>
            </a:pPr>
            <a:r>
              <a:rPr lang="el-GR" dirty="0" smtClean="0"/>
              <a:t>Ο </a:t>
            </a:r>
            <a:r>
              <a:rPr lang="en-US" dirty="0" smtClean="0"/>
              <a:t>web server</a:t>
            </a:r>
            <a:r>
              <a:rPr lang="el-GR" dirty="0" smtClean="0"/>
              <a:t>, μόλις λάβει ένα τέτοιο μήνυμα, ανακτά από το σκληρό του δίσκο το περιεχόμενο που του έχει ζητηθεί και απαντά με το κατάλληλο ΗΤΤΡ μήνυμα στον πελάτη. </a:t>
            </a:r>
          </a:p>
          <a:p>
            <a:pPr marL="274320" indent="-274320" fontAlgn="auto">
              <a:spcAft>
                <a:spcPts val="0"/>
              </a:spcAft>
              <a:buFont typeface="Wingdings 2"/>
              <a:buChar char=""/>
              <a:defRPr/>
            </a:pPr>
            <a:endParaRPr lang="el-GR" dirty="0"/>
          </a:p>
        </p:txBody>
      </p:sp>
      <p:sp>
        <p:nvSpPr>
          <p:cNvPr id="26419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0D8ABDD6-5F41-4C67-8DDA-EAC334B8A81D}" type="slidenum">
              <a:rPr lang="el-GR"/>
              <a:pPr>
                <a:defRPr/>
              </a:pPr>
              <a:t>242</a:t>
            </a:fld>
            <a:endParaRPr lang="el-GR" dirty="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9 - Τίτλος"/>
          <p:cNvSpPr>
            <a:spLocks noGrp="1"/>
          </p:cNvSpPr>
          <p:nvPr>
            <p:ph type="title"/>
          </p:nvPr>
        </p:nvSpPr>
        <p:spPr>
          <a:xfrm>
            <a:off x="301625" y="228600"/>
            <a:ext cx="8534400" cy="758825"/>
          </a:xfrm>
        </p:spPr>
        <p:txBody>
          <a:bodyPr/>
          <a:lstStyle/>
          <a:p>
            <a:r>
              <a:rPr lang="el-GR" smtClean="0"/>
              <a:t>Μοντέλο Client-Sever</a:t>
            </a:r>
          </a:p>
        </p:txBody>
      </p:sp>
      <p:sp>
        <p:nvSpPr>
          <p:cNvPr id="11" name="10 - Θέση περιεχομένου"/>
          <p:cNvSpPr>
            <a:spLocks noGrp="1"/>
          </p:cNvSpPr>
          <p:nvPr>
            <p:ph sz="quarter" idx="1"/>
          </p:nvPr>
        </p:nvSpPr>
        <p:spPr>
          <a:xfrm>
            <a:off x="301625" y="1371600"/>
            <a:ext cx="4038600" cy="4681538"/>
          </a:xfrm>
        </p:spPr>
        <p:txBody>
          <a:bodyPr>
            <a:normAutofit fontScale="92500" lnSpcReduction="10000"/>
          </a:bodyPr>
          <a:lstStyle/>
          <a:p>
            <a:pPr marL="274320" indent="-274320" fontAlgn="auto">
              <a:spcAft>
                <a:spcPts val="0"/>
              </a:spcAft>
              <a:buFont typeface="Wingdings 2"/>
              <a:buChar char=""/>
              <a:defRPr/>
            </a:pPr>
            <a:r>
              <a:rPr lang="el-GR" dirty="0" smtClean="0"/>
              <a:t>Αυτή ακριβώς είναι η διαδικασία που επαναλαμβάνεται κάθε φορά που γράφουμε μια διεύθυνση της μορφής </a:t>
            </a:r>
            <a:r>
              <a:rPr lang="en-US" u="sng" dirty="0" smtClean="0">
                <a:hlinkClick r:id="rId2"/>
              </a:rPr>
              <a:t>http</a:t>
            </a:r>
            <a:r>
              <a:rPr lang="el-GR" u="sng" dirty="0" smtClean="0">
                <a:hlinkClick r:id="rId2"/>
              </a:rPr>
              <a:t>://</a:t>
            </a:r>
            <a:r>
              <a:rPr lang="en-US" u="sng" dirty="0" smtClean="0">
                <a:hlinkClick r:id="rId2"/>
              </a:rPr>
              <a:t>www</a:t>
            </a:r>
            <a:r>
              <a:rPr lang="el-GR" dirty="0" smtClean="0"/>
              <a:t>... στη γραμμή διευθύνσεων του </a:t>
            </a:r>
            <a:r>
              <a:rPr lang="en-US" dirty="0" smtClean="0"/>
              <a:t>browser</a:t>
            </a:r>
            <a:r>
              <a:rPr lang="el-GR" dirty="0" smtClean="0"/>
              <a:t> μας και πατάμε </a:t>
            </a:r>
            <a:r>
              <a:rPr lang="en-US" dirty="0" smtClean="0"/>
              <a:t>enter</a:t>
            </a:r>
            <a:endParaRPr lang="el-GR" dirty="0" smtClean="0"/>
          </a:p>
          <a:p>
            <a:pPr marL="274320" indent="-274320" fontAlgn="auto">
              <a:spcAft>
                <a:spcPts val="0"/>
              </a:spcAft>
              <a:buFont typeface="Wingdings 2"/>
              <a:buChar char=""/>
              <a:defRPr/>
            </a:pPr>
            <a:r>
              <a:rPr lang="el-GR" dirty="0" smtClean="0"/>
              <a:t>ή απλώς κάνουμε αριστερό </a:t>
            </a:r>
            <a:r>
              <a:rPr lang="en-US" dirty="0" smtClean="0"/>
              <a:t>click</a:t>
            </a:r>
            <a:r>
              <a:rPr lang="el-GR" dirty="0" smtClean="0"/>
              <a:t> πάνω σε μια υπερσύνδεση (</a:t>
            </a:r>
            <a:r>
              <a:rPr lang="en-US" b="1" dirty="0" smtClean="0"/>
              <a:t>hyperlink</a:t>
            </a:r>
            <a:r>
              <a:rPr lang="el-GR" dirty="0" smtClean="0"/>
              <a:t> ή απλά </a:t>
            </a:r>
            <a:r>
              <a:rPr lang="en-US" b="1" dirty="0" smtClean="0"/>
              <a:t>link</a:t>
            </a:r>
            <a:r>
              <a:rPr lang="el-GR" dirty="0" smtClean="0"/>
              <a:t>) σε μια ιστοσελίδα που μας έχει ήδη εμφανιστεί.</a:t>
            </a:r>
          </a:p>
        </p:txBody>
      </p:sp>
      <p:sp>
        <p:nvSpPr>
          <p:cNvPr id="12" name="11 - Θέση περιεχομένου"/>
          <p:cNvSpPr>
            <a:spLocks noGrp="1"/>
          </p:cNvSpPr>
          <p:nvPr>
            <p:ph sz="quarter" idx="2"/>
          </p:nvPr>
        </p:nvSpPr>
        <p:spPr>
          <a:xfrm>
            <a:off x="4800600" y="1371600"/>
            <a:ext cx="4038600" cy="4681538"/>
          </a:xfrm>
        </p:spPr>
        <p:txBody>
          <a:bodyPr>
            <a:normAutofit fontScale="92500" lnSpcReduction="10000"/>
          </a:bodyPr>
          <a:lstStyle/>
          <a:p>
            <a:pPr marL="274320" indent="-274320" fontAlgn="auto">
              <a:spcAft>
                <a:spcPts val="0"/>
              </a:spcAft>
              <a:buFont typeface="Wingdings 2"/>
              <a:buChar char=""/>
              <a:defRPr/>
            </a:pPr>
            <a:endParaRPr lang="el-GR"/>
          </a:p>
        </p:txBody>
      </p:sp>
      <p:pic>
        <p:nvPicPr>
          <p:cNvPr id="265220" name="3 - Εικόνα"/>
          <p:cNvPicPr>
            <a:picLocks noChangeAspect="1" noChangeArrowheads="1"/>
          </p:cNvPicPr>
          <p:nvPr/>
        </p:nvPicPr>
        <p:blipFill>
          <a:blip r:embed="rId3" cstate="print"/>
          <a:srcRect l="7292" t="19444" r="7709" b="19722"/>
          <a:stretch>
            <a:fillRect/>
          </a:stretch>
        </p:blipFill>
        <p:spPr bwMode="auto">
          <a:xfrm>
            <a:off x="4643438" y="1285875"/>
            <a:ext cx="3886200" cy="4500563"/>
          </a:xfrm>
          <a:prstGeom prst="rect">
            <a:avLst/>
          </a:prstGeom>
          <a:noFill/>
          <a:ln w="9525">
            <a:noFill/>
            <a:miter lim="800000"/>
            <a:headEnd/>
            <a:tailEnd/>
          </a:ln>
        </p:spPr>
      </p:pic>
      <p:sp>
        <p:nvSpPr>
          <p:cNvPr id="265221" name="12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14" name="13 - Θέση αριθμού διαφάνειας"/>
          <p:cNvSpPr>
            <a:spLocks noGrp="1"/>
          </p:cNvSpPr>
          <p:nvPr>
            <p:ph type="sldNum" sz="quarter" idx="12"/>
          </p:nvPr>
        </p:nvSpPr>
        <p:spPr/>
        <p:txBody>
          <a:bodyPr/>
          <a:lstStyle/>
          <a:p>
            <a:pPr>
              <a:defRPr/>
            </a:pPr>
            <a:fld id="{C9C5A6ED-4B9C-45DA-B659-8ECF81838E2B}" type="slidenum">
              <a:rPr lang="el-GR"/>
              <a:pPr>
                <a:defRPr/>
              </a:pPr>
              <a:t>243</a:t>
            </a:fld>
            <a:endParaRPr lang="el-GR"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5" name="4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Τα μηνύματα που ανταλλάσσονται μεταξύ </a:t>
            </a:r>
            <a:r>
              <a:rPr lang="en-US" dirty="0" smtClean="0"/>
              <a:t>client</a:t>
            </a:r>
            <a:r>
              <a:rPr lang="el-GR" dirty="0" smtClean="0"/>
              <a:t> και </a:t>
            </a:r>
            <a:r>
              <a:rPr lang="en-US" dirty="0" smtClean="0"/>
              <a:t>server</a:t>
            </a:r>
            <a:r>
              <a:rPr lang="el-GR" dirty="0" smtClean="0"/>
              <a:t>, οι οποίοι ενδέχεται να βρίσκονται σε διαφορετικές ηπείρους, πρέπει να διασχίσουν ολόκληρο το δίκτυο που μεσολαβεί προκειμένου να παραδοθούν στον προορισμό τους. </a:t>
            </a:r>
          </a:p>
          <a:p>
            <a:pPr marL="274320" indent="-274320" fontAlgn="auto">
              <a:spcAft>
                <a:spcPts val="0"/>
              </a:spcAft>
              <a:buFont typeface="Wingdings 2"/>
              <a:buChar char=""/>
              <a:defRPr/>
            </a:pPr>
            <a:r>
              <a:rPr lang="el-GR" dirty="0" smtClean="0"/>
              <a:t>Απαραίτητη προϋπόθεση για την επικοινωνία υπολογιστών μέσω οποιουδήποτε δικτύου είναι η απόδοση σε κάθε μέλος του δικτύου ενός αναγνωριστικού που θα το </a:t>
            </a:r>
            <a:r>
              <a:rPr lang="el-GR" dirty="0" err="1" smtClean="0"/>
              <a:t>ταυτοποιεί</a:t>
            </a:r>
            <a:r>
              <a:rPr lang="el-GR" dirty="0" smtClean="0"/>
              <a:t> μοναδικά. </a:t>
            </a:r>
          </a:p>
          <a:p>
            <a:pPr marL="274320" indent="-274320" fontAlgn="auto">
              <a:spcAft>
                <a:spcPts val="0"/>
              </a:spcAft>
              <a:buFont typeface="Wingdings 2"/>
              <a:buChar char=""/>
              <a:defRPr/>
            </a:pPr>
            <a:r>
              <a:rPr lang="el-GR" dirty="0" smtClean="0"/>
              <a:t>Στο διαδίκτυο υπεύθυνο για την απόδοση ταυτοτήτων στους υπολογιστές είναι το επίπεδο δικτύου. </a:t>
            </a:r>
          </a:p>
          <a:p>
            <a:pPr marL="274320" indent="-274320" fontAlgn="auto">
              <a:spcAft>
                <a:spcPts val="0"/>
              </a:spcAft>
              <a:buFont typeface="Wingdings 2"/>
              <a:buChar char=""/>
              <a:defRPr/>
            </a:pPr>
            <a:r>
              <a:rPr lang="el-GR" dirty="0" smtClean="0"/>
              <a:t>Οι διαδικτυακές διευθύνσεις ονομάζονται </a:t>
            </a:r>
            <a:r>
              <a:rPr lang="el-GR" b="1" dirty="0" smtClean="0"/>
              <a:t>διευθύνσεις ΙΡ</a:t>
            </a:r>
            <a:r>
              <a:rPr lang="el-GR" dirty="0" smtClean="0"/>
              <a:t> και χρησιμοποιούνται απαραιτήτως κατά τη δρομολόγηση που λαμβάνει χώρα μέσω του πρωτοκόλλου </a:t>
            </a:r>
            <a:r>
              <a:rPr lang="en-US" dirty="0" smtClean="0"/>
              <a:t>IP</a:t>
            </a:r>
            <a:r>
              <a:rPr lang="el-GR" dirty="0" smtClean="0"/>
              <a:t>. </a:t>
            </a:r>
            <a:endParaRPr lang="el-GR" dirty="0"/>
          </a:p>
        </p:txBody>
      </p:sp>
      <p:sp>
        <p:nvSpPr>
          <p:cNvPr id="266243" name="5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7" name="6 - Θέση αριθμού διαφάνειας"/>
          <p:cNvSpPr>
            <a:spLocks noGrp="1"/>
          </p:cNvSpPr>
          <p:nvPr>
            <p:ph type="sldNum" sz="quarter" idx="12"/>
          </p:nvPr>
        </p:nvSpPr>
        <p:spPr/>
        <p:txBody>
          <a:bodyPr/>
          <a:lstStyle/>
          <a:p>
            <a:pPr>
              <a:defRPr/>
            </a:pPr>
            <a:fld id="{7ABFA5E6-7924-4627-8AC4-AD35B107283C}" type="slidenum">
              <a:rPr lang="el-GR"/>
              <a:pPr>
                <a:defRPr/>
              </a:pPr>
              <a:t>244</a:t>
            </a:fld>
            <a:endParaRPr lang="el-GR"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dirty="0" smtClean="0"/>
              <a:t>Κάθε υπολογιστής, με την είσοδό του στο διαδίκτυο, αποκτάει δυναμικά από τον </a:t>
            </a:r>
            <a:r>
              <a:rPr lang="en-US" dirty="0" smtClean="0"/>
              <a:t>ISP</a:t>
            </a:r>
            <a:r>
              <a:rPr lang="el-GR" dirty="0" smtClean="0"/>
              <a:t> με τον οποίο έχει συνδρομή μια μοναδική ΙΡ διεύθυνση που του επιτρέπει να επικοινωνεί με άλλους. </a:t>
            </a:r>
          </a:p>
          <a:p>
            <a:pPr marL="274320" indent="-274320" fontAlgn="auto">
              <a:spcAft>
                <a:spcPts val="0"/>
              </a:spcAft>
              <a:buFont typeface="Wingdings 2"/>
              <a:buChar char=""/>
              <a:defRPr/>
            </a:pPr>
            <a:r>
              <a:rPr lang="el-GR" dirty="0" smtClean="0"/>
              <a:t>Οι ΙΡ διευθύνσεις είναι αριθμοί των 32 </a:t>
            </a:r>
            <a:r>
              <a:rPr lang="en-US" dirty="0" smtClean="0"/>
              <a:t>bits</a:t>
            </a:r>
            <a:r>
              <a:rPr lang="el-GR" dirty="0" smtClean="0"/>
              <a:t> χωρισμένοι σε 4 </a:t>
            </a:r>
            <a:r>
              <a:rPr lang="en-US" dirty="0" smtClean="0"/>
              <a:t>bytes </a:t>
            </a:r>
            <a:r>
              <a:rPr lang="el-GR" dirty="0" smtClean="0"/>
              <a:t>και παραμένουν αμετάβλητες για όση ώρα ένας χρήστης παραμένει συνδεδεμένος στο διαδίκτυο. </a:t>
            </a:r>
          </a:p>
          <a:p>
            <a:pPr marL="274320" indent="-274320" fontAlgn="auto">
              <a:spcAft>
                <a:spcPts val="0"/>
              </a:spcAft>
              <a:buFont typeface="Wingdings 2"/>
              <a:buChar char=""/>
              <a:defRPr/>
            </a:pPr>
            <a:r>
              <a:rPr lang="el-GR" dirty="0" smtClean="0"/>
              <a:t>Με την έξοδο και επανασύνδεσή του στο διαδίκτυο κάθε υπολογιστής λαμβάνει νέα ΙΡ διεύθυνση, η οποία ενδέχεται να διαφέρει από την προηγούμενη. </a:t>
            </a:r>
          </a:p>
          <a:p>
            <a:pPr marL="274320" indent="-274320" fontAlgn="auto">
              <a:spcAft>
                <a:spcPts val="0"/>
              </a:spcAft>
              <a:buFont typeface="Wingdings 2"/>
              <a:buChar char=""/>
              <a:defRPr/>
            </a:pPr>
            <a:r>
              <a:rPr lang="el-GR" dirty="0" smtClean="0"/>
              <a:t>Όμοια με το σταθερό τηλεφωνικό δίκτυο, όπου οι αριθμοί τηλέφωνων στην ίδια γεωγραφική περιοχή έχουν κοινά ψηφία, και οι ΙΡ διευθύνσεις περιέχουν «γεωγραφικό» προσδιορισμό στην απόδοσή τους. </a:t>
            </a:r>
          </a:p>
          <a:p>
            <a:pPr marL="548640" lvl="1" indent="-274320" fontAlgn="auto">
              <a:spcAft>
                <a:spcPts val="0"/>
              </a:spcAft>
              <a:buFont typeface="Wingdings"/>
              <a:buChar char=""/>
              <a:defRPr/>
            </a:pPr>
            <a:r>
              <a:rPr lang="el-GR" dirty="0" smtClean="0"/>
              <a:t>Έτσι, κάποια από τα </a:t>
            </a:r>
            <a:r>
              <a:rPr lang="en-US" dirty="0" smtClean="0"/>
              <a:t>bits</a:t>
            </a:r>
            <a:r>
              <a:rPr lang="el-GR" dirty="0" smtClean="0"/>
              <a:t> σε μια ΙΡ διεύθυνση εκφράζουν την ήπειρο, τη χώρα, τον οργανισμό ή τον </a:t>
            </a:r>
            <a:r>
              <a:rPr lang="el-GR" dirty="0" err="1" smtClean="0"/>
              <a:t>πάροχο</a:t>
            </a:r>
            <a:r>
              <a:rPr lang="el-GR" dirty="0" smtClean="0"/>
              <a:t> στον οποίο ανήκει η διεύθυνση, το </a:t>
            </a:r>
            <a:r>
              <a:rPr lang="el-GR" dirty="0" err="1" smtClean="0"/>
              <a:t>υποδίκτυο</a:t>
            </a:r>
            <a:r>
              <a:rPr lang="el-GR" dirty="0" smtClean="0"/>
              <a:t> στο οποίο έχει συνδεθεί ένας υπολογιστής και μόνο τα τελευταία τον ίδιο τον υπολογιστή. </a:t>
            </a:r>
          </a:p>
          <a:p>
            <a:pPr marL="274320" indent="-274320" fontAlgn="auto">
              <a:spcAft>
                <a:spcPts val="0"/>
              </a:spcAft>
              <a:buFont typeface="Wingdings 2"/>
              <a:buChar char=""/>
              <a:defRPr/>
            </a:pPr>
            <a:endParaRPr lang="el-GR" dirty="0"/>
          </a:p>
        </p:txBody>
      </p:sp>
      <p:sp>
        <p:nvSpPr>
          <p:cNvPr id="26726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AD20A344-D39D-4146-AFDD-7E28C6FBA201}" type="slidenum">
              <a:rPr lang="el-GR"/>
              <a:pPr>
                <a:defRPr/>
              </a:pPr>
              <a:t>245</a:t>
            </a:fld>
            <a:endParaRPr lang="el-GR"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Τίτλος"/>
          <p:cNvSpPr>
            <a:spLocks noGrp="1"/>
          </p:cNvSpPr>
          <p:nvPr>
            <p:ph type="title"/>
          </p:nvPr>
        </p:nvSpPr>
        <p:spPr>
          <a:xfrm>
            <a:off x="301625" y="228600"/>
            <a:ext cx="8534400" cy="758825"/>
          </a:xfrm>
        </p:spPr>
        <p:txBody>
          <a:bodyPr>
            <a:normAutofit fontScale="90000"/>
          </a:bodyPr>
          <a:lstStyle/>
          <a:p>
            <a:pPr fontAlgn="auto">
              <a:spcAft>
                <a:spcPts val="0"/>
              </a:spcAft>
              <a:defRPr/>
            </a:pPr>
            <a:r>
              <a:rPr lang="el-GR" b="1" i="1" dirty="0" smtClean="0">
                <a:solidFill>
                  <a:schemeClr val="accent3">
                    <a:shade val="75000"/>
                  </a:schemeClr>
                </a:solidFill>
              </a:rPr>
              <a:t> Δρομολόγηση στο Διαδίκτυο – ο ρόλος των πρωτοκόλλων ΙΡ και TCP </a:t>
            </a:r>
            <a:endParaRPr lang="el-GR" dirty="0">
              <a:solidFill>
                <a:schemeClr val="accent3">
                  <a:shade val="75000"/>
                </a:schemeClr>
              </a:solidFill>
            </a:endParaRPr>
          </a:p>
        </p:txBody>
      </p:sp>
      <p:sp>
        <p:nvSpPr>
          <p:cNvPr id="5" name="4 - Θέση περιεχομένου"/>
          <p:cNvSpPr>
            <a:spLocks noGrp="1"/>
          </p:cNvSpPr>
          <p:nvPr>
            <p:ph sz="quarter" idx="1"/>
          </p:nvPr>
        </p:nvSpPr>
        <p:spPr>
          <a:xfrm>
            <a:off x="301625" y="1371600"/>
            <a:ext cx="4038600" cy="4681538"/>
          </a:xfrm>
        </p:spPr>
        <p:txBody>
          <a:bodyPr>
            <a:normAutofit fontScale="92500" lnSpcReduction="10000"/>
          </a:bodyPr>
          <a:lstStyle/>
          <a:p>
            <a:pPr marL="274320" indent="-274320" fontAlgn="auto">
              <a:spcAft>
                <a:spcPts val="0"/>
              </a:spcAft>
              <a:buFont typeface="Wingdings 2"/>
              <a:buChar char=""/>
              <a:defRPr/>
            </a:pPr>
            <a:r>
              <a:rPr lang="el-GR" dirty="0" smtClean="0"/>
              <a:t>Η </a:t>
            </a:r>
            <a:r>
              <a:rPr lang="el-GR" b="1" dirty="0" smtClean="0"/>
              <a:t>δρομολόγηση</a:t>
            </a:r>
            <a:r>
              <a:rPr lang="el-GR" dirty="0" smtClean="0"/>
              <a:t> στο διαδίκτυο λαμβάνει χώρα μέσω των ΙΡ διευθύνσεων. </a:t>
            </a:r>
          </a:p>
          <a:p>
            <a:pPr marL="274320" indent="-274320" fontAlgn="auto">
              <a:spcAft>
                <a:spcPts val="0"/>
              </a:spcAft>
              <a:buFont typeface="Wingdings 2"/>
              <a:buChar char=""/>
              <a:defRPr/>
            </a:pPr>
            <a:r>
              <a:rPr lang="el-GR" dirty="0" smtClean="0"/>
              <a:t>Υποχρεωτικά κάθε πακέτο του επιπέδου δικτύου που οδηγείται για μετάδοση στο φυσικό μέσο περιέχει την ΙΡ διεύθυνση του αποστολέα και του παραλήπτη στην επικεφαλίδα που προσθέτει το πρωτόκολλο ΙΡ. </a:t>
            </a:r>
          </a:p>
          <a:p>
            <a:pPr marL="274320" indent="-274320" fontAlgn="auto">
              <a:spcAft>
                <a:spcPts val="0"/>
              </a:spcAft>
              <a:buFont typeface="Wingdings 2"/>
              <a:buChar char=""/>
              <a:defRPr/>
            </a:pPr>
            <a:r>
              <a:rPr lang="el-GR" dirty="0" smtClean="0"/>
              <a:t>Τα πακέτα αυτά ονομάζονται ΙΡ πακέτα. </a:t>
            </a:r>
            <a:endParaRPr lang="el-GR" dirty="0"/>
          </a:p>
        </p:txBody>
      </p:sp>
      <p:pic>
        <p:nvPicPr>
          <p:cNvPr id="268291" name="6 - Θέση περιεχομένου"/>
          <p:cNvPicPr>
            <a:picLocks noGrp="1"/>
          </p:cNvPicPr>
          <p:nvPr>
            <p:ph sz="quarter" idx="2"/>
          </p:nvPr>
        </p:nvPicPr>
        <p:blipFill>
          <a:blip r:embed="rId2" cstate="print"/>
          <a:srcRect/>
          <a:stretch>
            <a:fillRect/>
          </a:stretch>
        </p:blipFill>
        <p:spPr>
          <a:xfrm>
            <a:off x="4632325" y="2957513"/>
            <a:ext cx="4041775" cy="1454150"/>
          </a:xfrm>
        </p:spPr>
      </p:pic>
      <p:sp>
        <p:nvSpPr>
          <p:cNvPr id="268292" name="7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9" name="8 - Θέση αριθμού διαφάνειας"/>
          <p:cNvSpPr>
            <a:spLocks noGrp="1"/>
          </p:cNvSpPr>
          <p:nvPr>
            <p:ph type="sldNum" sz="quarter" idx="12"/>
          </p:nvPr>
        </p:nvSpPr>
        <p:spPr/>
        <p:txBody>
          <a:bodyPr/>
          <a:lstStyle/>
          <a:p>
            <a:pPr>
              <a:defRPr/>
            </a:pPr>
            <a:fld id="{A05777A4-49C6-4EF6-A4EC-32AB1ED03535}" type="slidenum">
              <a:rPr lang="el-GR"/>
              <a:pPr>
                <a:defRPr/>
              </a:pPr>
              <a:t>246</a:t>
            </a:fld>
            <a:endParaRPr lang="el-GR" dirty="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6" name="5 - Θέση περιεχομένου"/>
          <p:cNvSpPr>
            <a:spLocks noGrp="1"/>
          </p:cNvSpPr>
          <p:nvPr>
            <p:ph sz="quarter" idx="1"/>
          </p:nvPr>
        </p:nvSpPr>
        <p:spPr>
          <a:xfrm>
            <a:off x="301625" y="1527175"/>
            <a:ext cx="8504238" cy="4572000"/>
          </a:xfrm>
        </p:spPr>
        <p:txBody>
          <a:bodyPr>
            <a:normAutofit fontScale="92500"/>
          </a:bodyPr>
          <a:lstStyle/>
          <a:p>
            <a:pPr marL="274320" indent="-274320" fontAlgn="auto">
              <a:spcAft>
                <a:spcPts val="0"/>
              </a:spcAft>
              <a:buFont typeface="Wingdings 2"/>
              <a:buChar char=""/>
              <a:defRPr/>
            </a:pPr>
            <a:r>
              <a:rPr lang="el-GR" dirty="0" smtClean="0"/>
              <a:t>Κάθε δρομολογητής (</a:t>
            </a:r>
            <a:r>
              <a:rPr lang="en-US" dirty="0" smtClean="0"/>
              <a:t>router</a:t>
            </a:r>
            <a:r>
              <a:rPr lang="el-GR" dirty="0" smtClean="0"/>
              <a:t>) που λαμβάνει ένα τέτοιο πακέτο διαβάζει την ΙΡ διεύθυνση προορισμού του πακέτου και προωθεί το πακέτο στην έξοδο που θα το φέρει πιο κοντά στον προορισμό του. </a:t>
            </a:r>
          </a:p>
          <a:p>
            <a:pPr marL="274320" indent="-274320" fontAlgn="auto">
              <a:spcAft>
                <a:spcPts val="0"/>
              </a:spcAft>
              <a:buFont typeface="Wingdings 2"/>
              <a:buChar char=""/>
              <a:defRPr/>
            </a:pPr>
            <a:r>
              <a:rPr lang="el-GR" dirty="0" smtClean="0"/>
              <a:t>Η διαδικασία αυτή επαναλαμβάνεται σε κάθε δρομολογητή που συναντάει το πακέτο στο δρόμο του, έως ότου, βήμα-βήμα, περνώντας διαδοχικά από όσους δρομολογητές χρειαστεί, φτάσει εν τέλει στον υπολογιστή προορισμού. </a:t>
            </a:r>
          </a:p>
          <a:p>
            <a:pPr marL="274320" indent="-274320" fontAlgn="auto">
              <a:spcAft>
                <a:spcPts val="0"/>
              </a:spcAft>
              <a:buFont typeface="Wingdings 2"/>
              <a:buChar char=""/>
              <a:defRPr/>
            </a:pPr>
            <a:r>
              <a:rPr lang="el-GR" dirty="0" smtClean="0"/>
              <a:t>Ο υπολογιστής αυτός, και συγκεκριμένα το επίπεδο δικτύου του, διαβάζοντας την ΙΡ διεύθυνση προορισμού του πακέτου αντιλαμβάνεται ότι το πακέτο αναφέρεται σε αυτόν, οπότε το προωθεί στο επίπεδο μεταφοράς για περεταίρω επεξεργασία. </a:t>
            </a:r>
            <a:endParaRPr lang="el-GR" dirty="0"/>
          </a:p>
        </p:txBody>
      </p:sp>
      <p:sp>
        <p:nvSpPr>
          <p:cNvPr id="269315" name="6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8" name="7 - Θέση αριθμού διαφάνειας"/>
          <p:cNvSpPr>
            <a:spLocks noGrp="1"/>
          </p:cNvSpPr>
          <p:nvPr>
            <p:ph type="sldNum" sz="quarter" idx="12"/>
          </p:nvPr>
        </p:nvSpPr>
        <p:spPr/>
        <p:txBody>
          <a:bodyPr/>
          <a:lstStyle/>
          <a:p>
            <a:pPr>
              <a:defRPr/>
            </a:pPr>
            <a:fld id="{A5372CDD-4E11-44D3-813C-65CB193176C5}" type="slidenum">
              <a:rPr lang="el-GR"/>
              <a:pPr>
                <a:defRPr/>
              </a:pPr>
              <a:t>247</a:t>
            </a:fld>
            <a:endParaRPr lang="el-GR"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270338" name="2 - Θέση περιεχομένου"/>
          <p:cNvSpPr>
            <a:spLocks noGrp="1"/>
          </p:cNvSpPr>
          <p:nvPr>
            <p:ph sz="quarter" idx="1"/>
          </p:nvPr>
        </p:nvSpPr>
        <p:spPr>
          <a:xfrm>
            <a:off x="301625" y="1527175"/>
            <a:ext cx="8504238" cy="4572000"/>
          </a:xfrm>
        </p:spPr>
        <p:txBody>
          <a:bodyPr/>
          <a:lstStyle/>
          <a:p>
            <a:r>
              <a:rPr lang="el-GR" smtClean="0"/>
              <a:t>Η ΙΡ διεύθυνση αποστολέα στο ΙΡ πακέτο χρησιμεύει στον παραλήπτη προκειμένου να προσδιορίσει τον αποστολέα του πακέτου και να μπορέσει να του απαντήσει κατάλληλα. </a:t>
            </a:r>
          </a:p>
          <a:p>
            <a:r>
              <a:rPr lang="el-GR" smtClean="0"/>
              <a:t>Δηλαδή το ΙΡ πακέτο που ο παραλήπτης θα στείλει στον αποστολέα ως απάντηση </a:t>
            </a:r>
          </a:p>
          <a:p>
            <a:pPr lvl="1"/>
            <a:r>
              <a:rPr lang="el-GR" smtClean="0"/>
              <a:t>το οποίο, για παράδειγμα, μπορεί να περιέχει την ιστοσελίδα που ζήτησε να δει ένας πελάτης, </a:t>
            </a:r>
          </a:p>
          <a:p>
            <a:r>
              <a:rPr lang="el-GR" smtClean="0"/>
              <a:t>Θα περιέχει τις ίδιες ακριβώς ΙΡ διευθύνσεις με πριν αλλά αντιμετατιθέμενες. </a:t>
            </a:r>
          </a:p>
          <a:p>
            <a:endParaRPr lang="el-GR" smtClean="0"/>
          </a:p>
        </p:txBody>
      </p:sp>
      <p:sp>
        <p:nvSpPr>
          <p:cNvPr id="27033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C4108D6A-F671-493C-8993-638ED1FDC9EE}" type="slidenum">
              <a:rPr lang="el-GR"/>
              <a:pPr>
                <a:defRPr/>
              </a:pPr>
              <a:t>248</a:t>
            </a:fld>
            <a:endParaRPr lang="el-GR"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271362"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71363" name="3 - Εικόνα"/>
          <p:cNvPicPr>
            <a:picLocks noChangeAspect="1" noChangeArrowheads="1"/>
          </p:cNvPicPr>
          <p:nvPr/>
        </p:nvPicPr>
        <p:blipFill>
          <a:blip r:embed="rId2" cstate="print"/>
          <a:srcRect l="6459" t="12222" r="6250" b="7500"/>
          <a:stretch>
            <a:fillRect/>
          </a:stretch>
        </p:blipFill>
        <p:spPr bwMode="auto">
          <a:xfrm>
            <a:off x="714375" y="1285875"/>
            <a:ext cx="8143875" cy="4929188"/>
          </a:xfrm>
          <a:prstGeom prst="rect">
            <a:avLst/>
          </a:prstGeom>
          <a:noFill/>
          <a:ln w="9525">
            <a:noFill/>
            <a:miter lim="800000"/>
            <a:headEnd/>
            <a:tailEnd/>
          </a:ln>
        </p:spPr>
      </p:pic>
      <p:sp>
        <p:nvSpPr>
          <p:cNvPr id="27136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B842EA2B-8F51-4F4D-B302-CBCD3F61CD8C}" type="slidenum">
              <a:rPr lang="el-GR"/>
              <a:pPr>
                <a:defRPr/>
              </a:pPr>
              <a:t>249</a:t>
            </a:fld>
            <a:endParaRPr lang="el-G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Η Κεντρική Μονάδα Επεξεργασίας (ΚΜΕ) (1/2)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25</a:t>
            </a:fld>
            <a:endParaRPr lang="el-GR"/>
          </a:p>
        </p:txBody>
      </p:sp>
      <p:sp>
        <p:nvSpPr>
          <p:cNvPr id="5" name="4 - Θέση περιεχομένου"/>
          <p:cNvSpPr>
            <a:spLocks noGrp="1"/>
          </p:cNvSpPr>
          <p:nvPr>
            <p:ph sz="quarter" idx="1"/>
          </p:nvPr>
        </p:nvSpPr>
        <p:spPr/>
        <p:txBody>
          <a:bodyPr>
            <a:normAutofit lnSpcReduction="10000"/>
          </a:bodyPr>
          <a:lstStyle/>
          <a:p>
            <a:r>
              <a:rPr lang="el-GR" dirty="0" smtClean="0"/>
              <a:t>Η </a:t>
            </a:r>
            <a:r>
              <a:rPr lang="el-GR" b="1" dirty="0" smtClean="0"/>
              <a:t>κεντρική μονάδα επεξεργασίας (</a:t>
            </a:r>
            <a:r>
              <a:rPr lang="en-US" b="1" dirty="0" smtClean="0"/>
              <a:t>Central Processing Unit</a:t>
            </a:r>
            <a:r>
              <a:rPr lang="el-GR" b="1" dirty="0" smtClean="0"/>
              <a:t>, </a:t>
            </a:r>
            <a:r>
              <a:rPr lang="en-US" b="1" dirty="0" smtClean="0"/>
              <a:t>CPU</a:t>
            </a:r>
            <a:r>
              <a:rPr lang="el-GR" b="1" dirty="0" smtClean="0"/>
              <a:t>)</a:t>
            </a:r>
            <a:r>
              <a:rPr lang="el-GR" dirty="0" smtClean="0"/>
              <a:t> ή απλά </a:t>
            </a:r>
            <a:r>
              <a:rPr lang="el-GR" b="1" dirty="0" smtClean="0"/>
              <a:t>επεξεργαστής</a:t>
            </a:r>
            <a:r>
              <a:rPr lang="el-GR" dirty="0" smtClean="0"/>
              <a:t> αποτελεί την καρδιά του υπολογιστή </a:t>
            </a:r>
          </a:p>
          <a:p>
            <a:r>
              <a:rPr lang="el-GR" dirty="0" smtClean="0"/>
              <a:t>Αναλαμβάνει την επεξεργασία των πληροφοριών και ελέγχει και συντονίζει όλες τις άλλες μονάδες του υπολογιστή</a:t>
            </a:r>
          </a:p>
          <a:p>
            <a:r>
              <a:rPr lang="el-GR" dirty="0" smtClean="0"/>
              <a:t>Τοποθετείται πάνω στη μητρική πλακέτα σε ειδική υποδοχή, ενώ συνοδεύεται πάντα από μία </a:t>
            </a:r>
            <a:r>
              <a:rPr lang="el-GR" dirty="0" err="1" smtClean="0"/>
              <a:t>ψύκτρα</a:t>
            </a:r>
            <a:r>
              <a:rPr lang="el-GR" dirty="0" smtClean="0"/>
              <a:t> με </a:t>
            </a:r>
            <a:r>
              <a:rPr lang="el-GR" dirty="0" err="1" smtClean="0"/>
              <a:t>ανεμιστηράκι</a:t>
            </a:r>
            <a:endParaRPr lang="el-GR" dirty="0" smtClean="0"/>
          </a:p>
          <a:p>
            <a:pPr lvl="1"/>
            <a:r>
              <a:rPr lang="el-GR" dirty="0" smtClean="0"/>
              <a:t>η οποία διασφαλίζει την προστασία της από υπερθέρμανση, καθώς αποβάλλει μεγάλο  ποσό θερμότητας</a:t>
            </a:r>
          </a:p>
          <a:p>
            <a:pPr>
              <a:buNone/>
            </a:pPr>
            <a:endParaRPr lang="el-GR" dirty="0" smtClean="0"/>
          </a:p>
          <a:p>
            <a:endParaRPr lang="el-GR"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272386" name="2 - Θέση περιεχομένου"/>
          <p:cNvSpPr>
            <a:spLocks noGrp="1"/>
          </p:cNvSpPr>
          <p:nvPr>
            <p:ph sz="quarter" idx="1"/>
          </p:nvPr>
        </p:nvSpPr>
        <p:spPr>
          <a:xfrm>
            <a:off x="301625" y="1527175"/>
            <a:ext cx="8504238" cy="4572000"/>
          </a:xfrm>
        </p:spPr>
        <p:txBody>
          <a:bodyPr/>
          <a:lstStyle/>
          <a:p>
            <a:r>
              <a:rPr lang="el-GR" smtClean="0"/>
              <a:t>Καθένα από τα διαφορετικά προγράμματα που χρειάζεται να τρέξουν παράλληλα στον ίδιο υπολογιστή μέσω της ίδιας διαδικτυακής σύνδεσης έχουν την ίδια ΙΡ διεύθυνση αφού τρέχουν στον ίδιο υπολογιστή. </a:t>
            </a:r>
          </a:p>
          <a:p>
            <a:r>
              <a:rPr lang="el-GR" smtClean="0"/>
              <a:t>Όταν μια απάντηση από έναν </a:t>
            </a:r>
            <a:r>
              <a:rPr lang="en-US" smtClean="0"/>
              <a:t>server</a:t>
            </a:r>
            <a:r>
              <a:rPr lang="el-GR" smtClean="0"/>
              <a:t> καταφθάνει σε έναν υπολογιστή, σε ποιον από τους παραπάνω πελάτες θα πρέπει να προωθηθεί; </a:t>
            </a:r>
          </a:p>
          <a:p>
            <a:r>
              <a:rPr lang="el-GR" smtClean="0"/>
              <a:t>Πώς μπορεί, για παράδειγμα, να ξέρει το λειτουργικό μας σύστημα σε ποια καρτέλα ενός </a:t>
            </a:r>
            <a:r>
              <a:rPr lang="en-US" smtClean="0"/>
              <a:t>browser</a:t>
            </a:r>
            <a:r>
              <a:rPr lang="el-GR" smtClean="0"/>
              <a:t> απευθύνεται μια απάντηση που μόλις έλαβε ώστε να μη γίνει λάθος κατά την εμφάνισή της στον χρήστη; </a:t>
            </a:r>
          </a:p>
          <a:p>
            <a:endParaRPr lang="el-GR" smtClean="0"/>
          </a:p>
        </p:txBody>
      </p:sp>
      <p:sp>
        <p:nvSpPr>
          <p:cNvPr id="27238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56ED36CD-9333-49FE-865B-994AAD666C71}" type="slidenum">
              <a:rPr lang="el-GR"/>
              <a:pPr>
                <a:defRPr/>
              </a:pPr>
              <a:t>250</a:t>
            </a:fld>
            <a:endParaRPr lang="el-GR" dirty="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Πέρα από την ΙΡ διεύθυνση χρειαζόμαστε και ένα δεύτερο αναγνωριστικό το οποίο θα μας προσδιορίζει μοναδικά τον πελάτη από τον οποίο ξεκινά ένα διαδικτυακό αίτημα. </a:t>
            </a:r>
          </a:p>
          <a:p>
            <a:pPr marL="274320" indent="-274320" fontAlgn="auto">
              <a:spcAft>
                <a:spcPts val="0"/>
              </a:spcAft>
              <a:buFont typeface="Wingdings 2"/>
              <a:buChar char=""/>
              <a:defRPr/>
            </a:pPr>
            <a:r>
              <a:rPr lang="el-GR" dirty="0" smtClean="0"/>
              <a:t>Το αναγνωριστικό αυτό στην περίπτωση του διαδικτύου είναι ένας αριθμός των 16 </a:t>
            </a:r>
            <a:r>
              <a:rPr lang="en-US" dirty="0" smtClean="0"/>
              <a:t>bits</a:t>
            </a:r>
            <a:r>
              <a:rPr lang="el-GR" dirty="0" smtClean="0"/>
              <a:t> που ονομάζεται </a:t>
            </a:r>
            <a:r>
              <a:rPr lang="el-GR" b="1" dirty="0" smtClean="0"/>
              <a:t>θύρα </a:t>
            </a:r>
            <a:r>
              <a:rPr lang="en-US" b="1" dirty="0" smtClean="0"/>
              <a:t>TCP</a:t>
            </a:r>
            <a:r>
              <a:rPr lang="el-GR" dirty="0" smtClean="0"/>
              <a:t> και υπεύθυνο για την απόδοση και διαχείρισή τους είναι το αντίστοιχο πρωτόκολλο του επιπέδου μεταφοράς.</a:t>
            </a:r>
          </a:p>
          <a:p>
            <a:pPr marL="274320" indent="-274320" fontAlgn="auto">
              <a:spcAft>
                <a:spcPts val="0"/>
              </a:spcAft>
              <a:buFont typeface="Wingdings 2"/>
              <a:buChar char=""/>
              <a:defRPr/>
            </a:pPr>
            <a:r>
              <a:rPr lang="el-GR" dirty="0" smtClean="0"/>
              <a:t>Κάθε μήνυμα που αποστέλλει ένα πελάτης, καθώς περνάει μέσα από το επίπεδο μεταφοράς, του αναρτώνται δύο αριθμοί οι οποίοι προσδιορίζουν τον πελάτη εκκίνησης και τον πελάτη προορισμού.</a:t>
            </a:r>
          </a:p>
          <a:p>
            <a:pPr marL="274320" indent="-274320" fontAlgn="auto">
              <a:spcAft>
                <a:spcPts val="0"/>
              </a:spcAft>
              <a:buFont typeface="Wingdings 2"/>
              <a:buChar char=""/>
              <a:defRPr/>
            </a:pPr>
            <a:r>
              <a:rPr lang="el-GR" dirty="0" smtClean="0"/>
              <a:t> Ο πρώτος είναι η θύρα </a:t>
            </a:r>
            <a:r>
              <a:rPr lang="en-US" dirty="0" smtClean="0"/>
              <a:t>TCP</a:t>
            </a:r>
            <a:r>
              <a:rPr lang="el-GR" dirty="0" smtClean="0"/>
              <a:t> αποστολής και ο δεύτερος η θύρα </a:t>
            </a:r>
            <a:r>
              <a:rPr lang="en-US" dirty="0" smtClean="0"/>
              <a:t>TCP</a:t>
            </a:r>
            <a:r>
              <a:rPr lang="el-GR" dirty="0" smtClean="0"/>
              <a:t> προορισμού και αποτελούν τα βασικά πεδία της επικεφαλίδας </a:t>
            </a:r>
            <a:r>
              <a:rPr lang="en-US" dirty="0" smtClean="0"/>
              <a:t>TCP</a:t>
            </a:r>
            <a:r>
              <a:rPr lang="el-GR" dirty="0" smtClean="0"/>
              <a:t> που τοποθετεί το επίπεδο μεταφοράς στα μηνύματα από το επίπεδο εφαρμογής. </a:t>
            </a:r>
          </a:p>
        </p:txBody>
      </p:sp>
      <p:sp>
        <p:nvSpPr>
          <p:cNvPr id="27341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92E21480-4978-45CF-97D2-90062F75BBAA}" type="slidenum">
              <a:rPr lang="el-GR"/>
              <a:pPr>
                <a:defRPr/>
              </a:pPr>
              <a:t>251</a:t>
            </a:fld>
            <a:endParaRPr lang="el-GR"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274434" name="2 - Θέση περιεχομένου"/>
          <p:cNvSpPr>
            <a:spLocks noGrp="1"/>
          </p:cNvSpPr>
          <p:nvPr>
            <p:ph sz="quarter" idx="1"/>
          </p:nvPr>
        </p:nvSpPr>
        <p:spPr>
          <a:xfrm>
            <a:off x="301625" y="1527175"/>
            <a:ext cx="8504238" cy="4572000"/>
          </a:xfrm>
        </p:spPr>
        <p:txBody>
          <a:bodyPr/>
          <a:lstStyle/>
          <a:p>
            <a:r>
              <a:rPr lang="el-GR" smtClean="0"/>
              <a:t>Για το </a:t>
            </a:r>
            <a:r>
              <a:rPr lang="en-US" smtClean="0"/>
              <a:t>WWW</a:t>
            </a:r>
            <a:r>
              <a:rPr lang="el-GR" smtClean="0"/>
              <a:t> και το ΗΤΤΡ η θύρα </a:t>
            </a:r>
            <a:r>
              <a:rPr lang="en-US" smtClean="0"/>
              <a:t>TCP</a:t>
            </a:r>
            <a:r>
              <a:rPr lang="el-GR" smtClean="0"/>
              <a:t> προορισμού έχει συνήθως την τιμή 80. </a:t>
            </a:r>
          </a:p>
          <a:p>
            <a:pPr lvl="1"/>
            <a:r>
              <a:rPr lang="el-GR" smtClean="0"/>
              <a:t>Αυτό γίνεται για λόγους συμβατότητας, ώστε κάθε πελάτης να γνωρίζει εκ των προτέρων τη θύρα </a:t>
            </a:r>
            <a:r>
              <a:rPr lang="en-US" smtClean="0"/>
              <a:t>TCP</a:t>
            </a:r>
            <a:r>
              <a:rPr lang="el-GR" smtClean="0"/>
              <a:t> του </a:t>
            </a:r>
            <a:r>
              <a:rPr lang="en-US" smtClean="0"/>
              <a:t>server</a:t>
            </a:r>
            <a:r>
              <a:rPr lang="el-GR" smtClean="0"/>
              <a:t> που θα τον εξυπηρετήσει και να μη χρειάζεται να ψάχνει να τη βρει καθυστερώντας την επικοινωνία. </a:t>
            </a:r>
          </a:p>
          <a:p>
            <a:r>
              <a:rPr lang="el-GR" smtClean="0"/>
              <a:t>Η θύρα </a:t>
            </a:r>
            <a:r>
              <a:rPr lang="en-US" smtClean="0"/>
              <a:t>TCP</a:t>
            </a:r>
            <a:r>
              <a:rPr lang="el-GR" smtClean="0"/>
              <a:t> αποστολής είναι σταθερή για όση ώρα εκκρεμεί η απάντηση σε κάποιο δικτυακό αίτημα και καταργείται μόλις ληφθεί η απάντηση του </a:t>
            </a:r>
            <a:r>
              <a:rPr lang="en-US" smtClean="0"/>
              <a:t>server</a:t>
            </a:r>
            <a:r>
              <a:rPr lang="el-GR" smtClean="0"/>
              <a:t>. </a:t>
            </a:r>
          </a:p>
          <a:p>
            <a:pPr lvl="1"/>
            <a:r>
              <a:rPr lang="el-GR" smtClean="0"/>
              <a:t>Δηλαδή αιτήματα που εκκινούν από τον ίδιο πελάτη συνήθως έχουν διαφορετικές θύρες </a:t>
            </a:r>
            <a:r>
              <a:rPr lang="en-US" smtClean="0"/>
              <a:t>TCP</a:t>
            </a:r>
            <a:r>
              <a:rPr lang="el-GR" smtClean="0"/>
              <a:t> αποστολής. </a:t>
            </a:r>
          </a:p>
          <a:p>
            <a:endParaRPr lang="el-GR" smtClean="0"/>
          </a:p>
        </p:txBody>
      </p:sp>
      <p:sp>
        <p:nvSpPr>
          <p:cNvPr id="27443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E2CDCFF-3B90-4A72-AE67-1C60FF8B5972}" type="slidenum">
              <a:rPr lang="el-GR"/>
              <a:pPr>
                <a:defRPr/>
              </a:pPr>
              <a:t>252</a:t>
            </a:fld>
            <a:endParaRPr lang="el-GR" dirty="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i="1" dirty="0" smtClean="0"/>
              <a:t> Δρομολόγηση στο Διαδίκτυο – ο ρόλος των πρωτοκόλλων ΙΡ και TCP </a:t>
            </a:r>
            <a:endParaRPr lang="el-GR" dirty="0"/>
          </a:p>
        </p:txBody>
      </p:sp>
      <p:sp>
        <p:nvSpPr>
          <p:cNvPr id="275458" name="2 - Θέση περιεχομένου"/>
          <p:cNvSpPr>
            <a:spLocks noGrp="1"/>
          </p:cNvSpPr>
          <p:nvPr>
            <p:ph sz="quarter" idx="1"/>
          </p:nvPr>
        </p:nvSpPr>
        <p:spPr>
          <a:xfrm>
            <a:off x="301625" y="1527175"/>
            <a:ext cx="8504238" cy="4572000"/>
          </a:xfrm>
        </p:spPr>
        <p:txBody>
          <a:bodyPr/>
          <a:lstStyle/>
          <a:p>
            <a:r>
              <a:rPr lang="el-GR" smtClean="0"/>
              <a:t>Οι ΙΡ διευθύνσεις χρησιμοποιούνται για το μοναδικό προσδιορισμό των υπολογιστών που συμμετέχουν στο διαδίκτυο </a:t>
            </a:r>
          </a:p>
          <a:p>
            <a:r>
              <a:rPr lang="el-GR" smtClean="0"/>
              <a:t>Και οι θύρες </a:t>
            </a:r>
            <a:r>
              <a:rPr lang="en-US" smtClean="0"/>
              <a:t>TCP</a:t>
            </a:r>
            <a:r>
              <a:rPr lang="el-GR" smtClean="0"/>
              <a:t> για το μοναδικό προσδιορισμό των αιτημάτων που εκκινούν οι διάφοροι διαδικτυακοί πελάτες που τρέχουν εντός τους.</a:t>
            </a:r>
          </a:p>
          <a:p>
            <a:endParaRPr lang="el-GR" smtClean="0"/>
          </a:p>
        </p:txBody>
      </p:sp>
      <p:pic>
        <p:nvPicPr>
          <p:cNvPr id="275459" name="3 - Εικόνα"/>
          <p:cNvPicPr>
            <a:picLocks noChangeAspect="1" noChangeArrowheads="1"/>
          </p:cNvPicPr>
          <p:nvPr/>
        </p:nvPicPr>
        <p:blipFill>
          <a:blip r:embed="rId2" cstate="print"/>
          <a:srcRect/>
          <a:stretch>
            <a:fillRect/>
          </a:stretch>
        </p:blipFill>
        <p:spPr bwMode="auto">
          <a:xfrm>
            <a:off x="642938" y="3714750"/>
            <a:ext cx="7572375" cy="2143125"/>
          </a:xfrm>
          <a:prstGeom prst="rect">
            <a:avLst/>
          </a:prstGeom>
          <a:noFill/>
          <a:ln w="9525">
            <a:noFill/>
            <a:miter lim="800000"/>
            <a:headEnd/>
            <a:tailEnd/>
          </a:ln>
        </p:spPr>
      </p:pic>
      <p:sp>
        <p:nvSpPr>
          <p:cNvPr id="275460"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53C1BBBF-0087-4DC2-8BD5-2068762DA5E0}" type="slidenum">
              <a:rPr lang="el-GR"/>
              <a:pPr>
                <a:defRPr/>
              </a:pPr>
              <a:t>253</a:t>
            </a:fld>
            <a:endParaRPr lang="el-GR" dirty="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1 - Τίτλος"/>
          <p:cNvSpPr>
            <a:spLocks noGrp="1"/>
          </p:cNvSpPr>
          <p:nvPr>
            <p:ph type="title"/>
          </p:nvPr>
        </p:nvSpPr>
        <p:spPr/>
        <p:txBody>
          <a:bodyPr/>
          <a:lstStyle/>
          <a:p>
            <a:r>
              <a:rPr lang="el-GR" b="1" i="1" smtClean="0">
                <a:solidFill>
                  <a:srgbClr val="164C6C"/>
                </a:solidFill>
              </a:rPr>
              <a:t> Ο ρόλος του DNS</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Όταν πληκτρολογούμε τη διεύθυνση κάποιου </a:t>
            </a:r>
            <a:r>
              <a:rPr lang="en-US" dirty="0" smtClean="0"/>
              <a:t>server</a:t>
            </a:r>
            <a:r>
              <a:rPr lang="el-GR" dirty="0" smtClean="0"/>
              <a:t> στον </a:t>
            </a:r>
            <a:r>
              <a:rPr lang="en-US" dirty="0" smtClean="0"/>
              <a:t>browser</a:t>
            </a:r>
            <a:r>
              <a:rPr lang="el-GR" dirty="0" smtClean="0"/>
              <a:t> μας ποτέ δε γράφουμε κάποιον αριθμό αλλά, απλώς, το </a:t>
            </a:r>
            <a:r>
              <a:rPr lang="en-US" dirty="0" smtClean="0"/>
              <a:t>URL</a:t>
            </a:r>
            <a:r>
              <a:rPr lang="el-GR" dirty="0" smtClean="0"/>
              <a:t> που αντιστοιχεί στον </a:t>
            </a:r>
            <a:r>
              <a:rPr lang="en-US" dirty="0" smtClean="0"/>
              <a:t>server</a:t>
            </a:r>
            <a:r>
              <a:rPr lang="el-GR" dirty="0" smtClean="0"/>
              <a:t> (π.χ. </a:t>
            </a:r>
            <a:r>
              <a:rPr lang="en-US" dirty="0" smtClean="0"/>
              <a:t>http</a:t>
            </a:r>
            <a:r>
              <a:rPr lang="el-GR" dirty="0" smtClean="0"/>
              <a:t>://</a:t>
            </a:r>
            <a:r>
              <a:rPr lang="en-US" dirty="0" smtClean="0"/>
              <a:t>www</a:t>
            </a:r>
            <a:r>
              <a:rPr lang="el-GR" dirty="0" smtClean="0"/>
              <a:t>.</a:t>
            </a:r>
            <a:r>
              <a:rPr lang="en-US" dirty="0" err="1" smtClean="0"/>
              <a:t>google</a:t>
            </a:r>
            <a:r>
              <a:rPr lang="el-GR" dirty="0" smtClean="0"/>
              <a:t>.</a:t>
            </a:r>
            <a:r>
              <a:rPr lang="en-US" dirty="0" err="1" smtClean="0"/>
              <a:t>gr</a:t>
            </a:r>
            <a:r>
              <a:rPr lang="el-GR" dirty="0" smtClean="0"/>
              <a:t>). </a:t>
            </a:r>
          </a:p>
          <a:p>
            <a:pPr marL="274320" indent="-274320" fontAlgn="auto">
              <a:spcAft>
                <a:spcPts val="0"/>
              </a:spcAft>
              <a:buFont typeface="Wingdings 2"/>
              <a:buChar char=""/>
              <a:defRPr/>
            </a:pPr>
            <a:r>
              <a:rPr lang="el-GR" dirty="0" smtClean="0"/>
              <a:t>Μεταξύ των διευθύνσεων τύπου </a:t>
            </a:r>
            <a:r>
              <a:rPr lang="en-US" dirty="0" smtClean="0"/>
              <a:t>URL</a:t>
            </a:r>
            <a:r>
              <a:rPr lang="el-GR" dirty="0" smtClean="0"/>
              <a:t> που πληκτρολογεί ο χρήστης και των ΙΡ διευθύνσεων που χρησιμοποιεί το πρωτόκολλο ΙΡ, μεσολαβεί ένα ακόμη βήμα. </a:t>
            </a:r>
          </a:p>
          <a:p>
            <a:pPr marL="274320" indent="-274320" fontAlgn="auto">
              <a:spcAft>
                <a:spcPts val="0"/>
              </a:spcAft>
              <a:buFont typeface="Wingdings 2"/>
              <a:buChar char=""/>
              <a:defRPr/>
            </a:pPr>
            <a:r>
              <a:rPr lang="el-GR" dirty="0" smtClean="0"/>
              <a:t>Το βήμα αυτό περιλαμβάνει τη μετατροπή των </a:t>
            </a:r>
            <a:r>
              <a:rPr lang="en-US" dirty="0" smtClean="0"/>
              <a:t>URL</a:t>
            </a:r>
            <a:r>
              <a:rPr lang="el-GR" dirty="0" smtClean="0"/>
              <a:t> σε ΙΡ διευθύνσεις και λαμβάνει χώρα μέσω του επονομαζόμενου </a:t>
            </a:r>
            <a:r>
              <a:rPr lang="en-US" b="1" dirty="0" smtClean="0"/>
              <a:t>DNS</a:t>
            </a:r>
            <a:r>
              <a:rPr lang="el-GR" dirty="0" smtClean="0"/>
              <a:t> (</a:t>
            </a:r>
            <a:r>
              <a:rPr lang="en-US" dirty="0" smtClean="0"/>
              <a:t>Domain Name System</a:t>
            </a:r>
            <a:r>
              <a:rPr lang="el-GR" dirty="0" smtClean="0"/>
              <a:t>). Τα</a:t>
            </a:r>
          </a:p>
          <a:p>
            <a:pPr marL="274320" indent="-274320" fontAlgn="auto">
              <a:spcAft>
                <a:spcPts val="0"/>
              </a:spcAft>
              <a:buFont typeface="Wingdings 2"/>
              <a:buChar char=""/>
              <a:defRPr/>
            </a:pPr>
            <a:r>
              <a:rPr lang="el-GR" dirty="0" smtClean="0"/>
              <a:t>ο DNS αποτελεί μια διαδικτυακή κατανεμημένη βάση δεδομένων η οποία χρησιμοποιείται κυρίως στη μετάφραση των ονομάτων που προσδίδονται στους διάφορους </a:t>
            </a:r>
            <a:r>
              <a:rPr lang="en-US" dirty="0" smtClean="0"/>
              <a:t>web servers</a:t>
            </a:r>
            <a:r>
              <a:rPr lang="el-GR" dirty="0" smtClean="0"/>
              <a:t> (γνωστά ως </a:t>
            </a:r>
            <a:r>
              <a:rPr lang="el-GR" dirty="0" err="1" smtClean="0"/>
              <a:t>hostnames</a:t>
            </a:r>
            <a:r>
              <a:rPr lang="el-GR" dirty="0" smtClean="0"/>
              <a:t>) σε IP διευθύνσεις.</a:t>
            </a:r>
          </a:p>
          <a:p>
            <a:pPr marL="274320" indent="-274320" fontAlgn="auto">
              <a:spcAft>
                <a:spcPts val="0"/>
              </a:spcAft>
              <a:buFont typeface="Wingdings 2"/>
              <a:buChar char=""/>
              <a:defRPr/>
            </a:pPr>
            <a:endParaRPr lang="el-GR" dirty="0"/>
          </a:p>
        </p:txBody>
      </p:sp>
      <p:sp>
        <p:nvSpPr>
          <p:cNvPr id="27648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337FBF80-31AB-4945-80B1-BA79DB3205D5}" type="slidenum">
              <a:rPr lang="el-GR"/>
              <a:pPr>
                <a:defRPr/>
              </a:pPr>
              <a:t>254</a:t>
            </a:fld>
            <a:endParaRPr lang="el-GR"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1 - Τίτλος"/>
          <p:cNvSpPr>
            <a:spLocks noGrp="1"/>
          </p:cNvSpPr>
          <p:nvPr>
            <p:ph type="title"/>
          </p:nvPr>
        </p:nvSpPr>
        <p:spPr/>
        <p:txBody>
          <a:bodyPr/>
          <a:lstStyle/>
          <a:p>
            <a:r>
              <a:rPr lang="el-GR" b="1" i="1" smtClean="0">
                <a:solidFill>
                  <a:srgbClr val="164C6C"/>
                </a:solidFill>
              </a:rPr>
              <a:t> Ο ρόλος του DNS</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dirty="0" smtClean="0"/>
              <a:t>Ο λόγος που δε χρησιμοποιούμε απ’ ευθείας τις ΙΡ διευθύνσεις αλλά χρειάζεται να μεσολαβήσει αυτό το ενδιάμεσο είναι η φιλικότητα προς το χρήστη που προσφέρει η χρήση των </a:t>
            </a:r>
            <a:r>
              <a:rPr lang="en-US" dirty="0" smtClean="0"/>
              <a:t>hostnames</a:t>
            </a:r>
            <a:r>
              <a:rPr lang="el-GR" dirty="0" smtClean="0"/>
              <a:t>. </a:t>
            </a:r>
          </a:p>
          <a:p>
            <a:pPr marL="548640" lvl="1" indent="-274320" fontAlgn="auto">
              <a:spcAft>
                <a:spcPts val="0"/>
              </a:spcAft>
              <a:buFont typeface="Wingdings"/>
              <a:buChar char=""/>
              <a:defRPr/>
            </a:pPr>
            <a:r>
              <a:rPr lang="el-GR" dirty="0" smtClean="0"/>
              <a:t>Προφανώς, δεν είναι το ίδιο εύκολο να απομνημονεύει κανείς αριθμούς των 32 </a:t>
            </a:r>
            <a:r>
              <a:rPr lang="en-US" dirty="0" smtClean="0"/>
              <a:t>bits</a:t>
            </a:r>
            <a:r>
              <a:rPr lang="el-GR" dirty="0" smtClean="0"/>
              <a:t>, όσο ονόματα του στυλ </a:t>
            </a:r>
            <a:r>
              <a:rPr lang="en-US" dirty="0" err="1" smtClean="0"/>
              <a:t>facebook</a:t>
            </a:r>
            <a:r>
              <a:rPr lang="el-GR" dirty="0" smtClean="0"/>
              <a:t>, </a:t>
            </a:r>
            <a:r>
              <a:rPr lang="en-US" dirty="0" err="1" smtClean="0"/>
              <a:t>google</a:t>
            </a:r>
            <a:r>
              <a:rPr lang="el-GR" dirty="0" smtClean="0"/>
              <a:t>, κλπ. </a:t>
            </a:r>
          </a:p>
          <a:p>
            <a:pPr marL="274320" indent="-274320" fontAlgn="auto">
              <a:spcAft>
                <a:spcPts val="0"/>
              </a:spcAft>
              <a:buFont typeface="Wingdings 2"/>
              <a:buChar char=""/>
              <a:defRPr/>
            </a:pPr>
            <a:r>
              <a:rPr lang="el-GR" dirty="0" smtClean="0"/>
              <a:t>Χωρίς </a:t>
            </a:r>
            <a:r>
              <a:rPr lang="en-US" dirty="0" smtClean="0"/>
              <a:t>DNS</a:t>
            </a:r>
            <a:r>
              <a:rPr lang="el-GR" dirty="0" smtClean="0"/>
              <a:t> δεν είναι δυνατή η επικοινωνία μας με τον έξω κόσμο. </a:t>
            </a:r>
          </a:p>
          <a:p>
            <a:pPr marL="274320" indent="-274320" fontAlgn="auto">
              <a:spcAft>
                <a:spcPts val="0"/>
              </a:spcAft>
              <a:buFont typeface="Wingdings 2"/>
              <a:buChar char=""/>
              <a:defRPr/>
            </a:pPr>
            <a:r>
              <a:rPr lang="el-GR" dirty="0" smtClean="0"/>
              <a:t>Αν ο </a:t>
            </a:r>
            <a:r>
              <a:rPr lang="en-US" dirty="0" smtClean="0"/>
              <a:t>DNS</a:t>
            </a:r>
            <a:r>
              <a:rPr lang="el-GR" dirty="0" smtClean="0"/>
              <a:t> που μας εξυπηρετεί γνωρίζει να μεταφράσει το </a:t>
            </a:r>
            <a:r>
              <a:rPr lang="en-US" dirty="0" smtClean="0"/>
              <a:t>hostname</a:t>
            </a:r>
            <a:r>
              <a:rPr lang="el-GR" dirty="0" smtClean="0"/>
              <a:t> που δώσαμε σε </a:t>
            </a:r>
            <a:r>
              <a:rPr lang="en-US" dirty="0" smtClean="0"/>
              <a:t>IP</a:t>
            </a:r>
            <a:r>
              <a:rPr lang="el-GR" dirty="0" smtClean="0"/>
              <a:t> διεύθυνση το κάνει, διαφορετικά ζητά από κάποιον άλλον </a:t>
            </a:r>
            <a:r>
              <a:rPr lang="en-US" dirty="0" smtClean="0"/>
              <a:t>DNS</a:t>
            </a:r>
            <a:r>
              <a:rPr lang="el-GR" dirty="0" smtClean="0"/>
              <a:t> να κάνει τη μετάφραση. </a:t>
            </a:r>
          </a:p>
          <a:p>
            <a:pPr marL="274320" indent="-274320" fontAlgn="auto">
              <a:spcAft>
                <a:spcPts val="0"/>
              </a:spcAft>
              <a:buFont typeface="Wingdings 2"/>
              <a:buChar char=""/>
              <a:defRPr/>
            </a:pPr>
            <a:r>
              <a:rPr lang="el-GR" dirty="0" smtClean="0"/>
              <a:t>Υπάρχουν πολλοί </a:t>
            </a:r>
            <a:r>
              <a:rPr lang="en-US" dirty="0" smtClean="0"/>
              <a:t>DNS</a:t>
            </a:r>
            <a:r>
              <a:rPr lang="el-GR" dirty="0" smtClean="0"/>
              <a:t>, με διαφορετική πληροφορία μεταξύ τους, που συνεργάζονται για την αντιμετώπιση ενός ερωτήματος. </a:t>
            </a:r>
          </a:p>
          <a:p>
            <a:pPr marL="274320" indent="-274320" fontAlgn="auto">
              <a:spcAft>
                <a:spcPts val="0"/>
              </a:spcAft>
              <a:buFont typeface="Wingdings 2"/>
              <a:buChar char=""/>
              <a:defRPr/>
            </a:pPr>
            <a:endParaRPr lang="el-GR" dirty="0"/>
          </a:p>
        </p:txBody>
      </p:sp>
      <p:sp>
        <p:nvSpPr>
          <p:cNvPr id="27750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2BE08F0C-07EA-4CC1-A410-09533672C9A7}" type="slidenum">
              <a:rPr lang="el-GR"/>
              <a:pPr>
                <a:defRPr/>
              </a:pPr>
              <a:t>255</a:t>
            </a:fld>
            <a:endParaRPr lang="el-GR" dirty="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1 - Τίτλος"/>
          <p:cNvSpPr>
            <a:spLocks noGrp="1"/>
          </p:cNvSpPr>
          <p:nvPr>
            <p:ph type="title"/>
          </p:nvPr>
        </p:nvSpPr>
        <p:spPr/>
        <p:txBody>
          <a:bodyPr/>
          <a:lstStyle/>
          <a:p>
            <a:r>
              <a:rPr lang="el-GR" b="1" i="1" smtClean="0">
                <a:solidFill>
                  <a:srgbClr val="164C6C"/>
                </a:solidFill>
              </a:rPr>
              <a:t> Ο ρόλος του DNS</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dirty="0" smtClean="0"/>
              <a:t>Όταν πλέον επιστραφεί στον υπολογιστή μας η απάντηση του </a:t>
            </a:r>
            <a:r>
              <a:rPr lang="en-US" dirty="0" smtClean="0"/>
              <a:t>DNS</a:t>
            </a:r>
            <a:r>
              <a:rPr lang="el-GR" dirty="0" smtClean="0"/>
              <a:t> με την ΙΡ διεύθυνση που χρειαζόμαστε για τη δρομολόγηση του αιτήματός μας στο διαδίκτυο, ξεκινάει η διαδικασία για το σχηματισμό των ΙΡ πακέτων. </a:t>
            </a:r>
          </a:p>
          <a:p>
            <a:pPr marL="274320" indent="-274320" fontAlgn="auto">
              <a:spcAft>
                <a:spcPts val="0"/>
              </a:spcAft>
              <a:buFont typeface="Wingdings 2"/>
              <a:buChar char=""/>
              <a:defRPr/>
            </a:pPr>
            <a:r>
              <a:rPr lang="el-GR" dirty="0" smtClean="0"/>
              <a:t>Οι απαντήσεις που λαμβάνονται από τον </a:t>
            </a:r>
            <a:r>
              <a:rPr lang="en-US" dirty="0" smtClean="0"/>
              <a:t>DNS</a:t>
            </a:r>
            <a:r>
              <a:rPr lang="el-GR" dirty="0" smtClean="0"/>
              <a:t> αποθηκεύονται τοπικά στον υπολογιστή μας για μελλοντική χρήση, ώστε την επόμενη φορά που θα χρειαστεί να επισκεφθούμε έναν συγκεκριμένο </a:t>
            </a:r>
            <a:r>
              <a:rPr lang="el-GR" dirty="0" err="1" smtClean="0"/>
              <a:t>ιστότοπο</a:t>
            </a:r>
            <a:r>
              <a:rPr lang="el-GR" dirty="0" smtClean="0"/>
              <a:t> να μη χρειαστεί αλληλεπίδραση με τον </a:t>
            </a:r>
            <a:r>
              <a:rPr lang="en-US" dirty="0" smtClean="0"/>
              <a:t>DNS</a:t>
            </a:r>
            <a:r>
              <a:rPr lang="el-GR" dirty="0" smtClean="0"/>
              <a:t> και η διαδικασία να ολοκληρωθεί γρηγορότερα. Σ</a:t>
            </a:r>
          </a:p>
          <a:p>
            <a:pPr marL="274320" indent="-274320" fontAlgn="auto">
              <a:spcAft>
                <a:spcPts val="0"/>
              </a:spcAft>
              <a:buFont typeface="Wingdings 2"/>
              <a:buChar char=""/>
              <a:defRPr/>
            </a:pPr>
            <a:r>
              <a:rPr lang="el-GR" dirty="0" smtClean="0"/>
              <a:t>τους διαδικτυακούς χώρους τύπου </a:t>
            </a:r>
            <a:r>
              <a:rPr lang="en-US" dirty="0" smtClean="0"/>
              <a:t>Google</a:t>
            </a:r>
            <a:r>
              <a:rPr lang="el-GR" dirty="0" smtClean="0"/>
              <a:t> ή </a:t>
            </a:r>
            <a:r>
              <a:rPr lang="en-US" dirty="0" err="1" smtClean="0"/>
              <a:t>Facebook</a:t>
            </a:r>
            <a:r>
              <a:rPr lang="el-GR" dirty="0" smtClean="0"/>
              <a:t>, που φιλοξενούν πολλές επισκέψεις ημερησίως, συνήθως αντιστοιχούν περισσότερες ΙΡ διευθύνσεις στο ίδιο </a:t>
            </a:r>
            <a:r>
              <a:rPr lang="en-US" dirty="0" smtClean="0"/>
              <a:t>hostname</a:t>
            </a:r>
            <a:r>
              <a:rPr lang="el-GR" dirty="0" smtClean="0"/>
              <a:t>. </a:t>
            </a:r>
          </a:p>
          <a:p>
            <a:pPr marL="548640" lvl="1" indent="-274320" fontAlgn="auto">
              <a:spcAft>
                <a:spcPts val="0"/>
              </a:spcAft>
              <a:buFont typeface="Wingdings"/>
              <a:buChar char=""/>
              <a:defRPr/>
            </a:pPr>
            <a:r>
              <a:rPr lang="el-GR" dirty="0" smtClean="0"/>
              <a:t>Αυτό συμβαίνει επειδή το συγκεκριμένο δικτυακό τόπο, για λόγους σταθερότητας κι αποδοτικής εξυπηρέτησης των επισκεπτών, τον εξυπηρετούν ταυτόχρονα πολλοί διαφορετικοί υπολογιστές. </a:t>
            </a:r>
          </a:p>
          <a:p>
            <a:pPr marL="274320" indent="-274320" fontAlgn="auto">
              <a:spcAft>
                <a:spcPts val="0"/>
              </a:spcAft>
              <a:buFont typeface="Wingdings 2"/>
              <a:buChar char=""/>
              <a:defRPr/>
            </a:pPr>
            <a:endParaRPr lang="el-GR" dirty="0"/>
          </a:p>
        </p:txBody>
      </p:sp>
      <p:sp>
        <p:nvSpPr>
          <p:cNvPr id="27853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E3557C1-FAEC-4E88-B106-780C7DB15F0C}" type="slidenum">
              <a:rPr lang="el-GR"/>
              <a:pPr>
                <a:defRPr/>
              </a:pPr>
              <a:t>256</a:t>
            </a:fld>
            <a:endParaRPr lang="el-GR" dirty="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1 - Τίτλος"/>
          <p:cNvSpPr>
            <a:spLocks noGrp="1"/>
          </p:cNvSpPr>
          <p:nvPr>
            <p:ph type="title"/>
          </p:nvPr>
        </p:nvSpPr>
        <p:spPr/>
        <p:txBody>
          <a:bodyPr/>
          <a:lstStyle/>
          <a:p>
            <a:r>
              <a:rPr lang="el-GR" b="1" i="1" smtClean="0">
                <a:solidFill>
                  <a:srgbClr val="164C6C"/>
                </a:solidFill>
              </a:rPr>
              <a:t> Ο ρόλος του DNS</a:t>
            </a:r>
            <a:endParaRPr lang="el-GR" smtClean="0">
              <a:solidFill>
                <a:srgbClr val="164C6C"/>
              </a:solidFill>
            </a:endParaRPr>
          </a:p>
        </p:txBody>
      </p:sp>
      <p:sp>
        <p:nvSpPr>
          <p:cNvPr id="279554" name="2 - Θέση περιεχομένου"/>
          <p:cNvSpPr>
            <a:spLocks noGrp="1"/>
          </p:cNvSpPr>
          <p:nvPr>
            <p:ph sz="quarter" idx="1"/>
          </p:nvPr>
        </p:nvSpPr>
        <p:spPr>
          <a:xfrm>
            <a:off x="301625" y="1527175"/>
            <a:ext cx="8504238" cy="4572000"/>
          </a:xfrm>
        </p:spPr>
        <p:txBody>
          <a:bodyPr/>
          <a:lstStyle/>
          <a:p>
            <a:endParaRPr lang="en-US" smtClean="0"/>
          </a:p>
        </p:txBody>
      </p:sp>
      <p:pic>
        <p:nvPicPr>
          <p:cNvPr id="279555" name="3 - Εικόνα"/>
          <p:cNvPicPr>
            <a:picLocks noChangeAspect="1" noChangeArrowheads="1"/>
          </p:cNvPicPr>
          <p:nvPr/>
        </p:nvPicPr>
        <p:blipFill>
          <a:blip r:embed="rId2" cstate="print"/>
          <a:srcRect l="6250" t="14722" r="5833" b="7500"/>
          <a:stretch>
            <a:fillRect/>
          </a:stretch>
        </p:blipFill>
        <p:spPr bwMode="auto">
          <a:xfrm>
            <a:off x="357188" y="1214438"/>
            <a:ext cx="8572500" cy="5000625"/>
          </a:xfrm>
          <a:prstGeom prst="rect">
            <a:avLst/>
          </a:prstGeom>
          <a:noFill/>
          <a:ln w="9525">
            <a:noFill/>
            <a:miter lim="800000"/>
            <a:headEnd/>
            <a:tailEnd/>
          </a:ln>
        </p:spPr>
      </p:pic>
      <p:sp>
        <p:nvSpPr>
          <p:cNvPr id="279556"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AD1A1DC1-7182-4E61-B149-6133EE0B3E7B}" type="slidenum">
              <a:rPr lang="el-GR"/>
              <a:pPr>
                <a:defRPr/>
              </a:pPr>
              <a:t>257</a:t>
            </a:fld>
            <a:endParaRPr lang="el-GR" dirty="0"/>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1 - Τίτλος"/>
          <p:cNvSpPr>
            <a:spLocks noGrp="1"/>
          </p:cNvSpPr>
          <p:nvPr>
            <p:ph type="title"/>
          </p:nvPr>
        </p:nvSpPr>
        <p:spPr/>
        <p:txBody>
          <a:bodyPr/>
          <a:lstStyle/>
          <a:p>
            <a:r>
              <a:rPr lang="el-GR" b="1" i="1" smtClean="0">
                <a:solidFill>
                  <a:srgbClr val="164C6C"/>
                </a:solidFill>
              </a:rPr>
              <a:t> Ο ρόλος του DNS</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77500" lnSpcReduction="20000"/>
          </a:bodyPr>
          <a:lstStyle/>
          <a:p>
            <a:pPr marL="274320" indent="-274320" fontAlgn="auto">
              <a:spcAft>
                <a:spcPts val="0"/>
              </a:spcAft>
              <a:buFont typeface="Wingdings 2"/>
              <a:buChar char=""/>
              <a:defRPr/>
            </a:pPr>
            <a:r>
              <a:rPr lang="el-GR" dirty="0" smtClean="0"/>
              <a:t>Όσον αφορά τα διαδικτυακά ονόματα των διαφόρων </a:t>
            </a:r>
            <a:r>
              <a:rPr lang="en-US" dirty="0" smtClean="0"/>
              <a:t>web servers</a:t>
            </a:r>
            <a:r>
              <a:rPr lang="el-GR" dirty="0" smtClean="0"/>
              <a:t>, συνήθως αποτελούνται από το «προσωπικό» όνομα του υπολογιστή (το </a:t>
            </a:r>
            <a:r>
              <a:rPr lang="en-US" dirty="0" smtClean="0"/>
              <a:t>hostname</a:t>
            </a:r>
            <a:r>
              <a:rPr lang="el-GR" dirty="0" smtClean="0"/>
              <a:t> που λέγαμε πιο πριν) ακολουθούμενο από το όνομα του τομέα (</a:t>
            </a:r>
            <a:r>
              <a:rPr lang="en-US" dirty="0" smtClean="0"/>
              <a:t>D</a:t>
            </a:r>
            <a:r>
              <a:rPr lang="el-GR" dirty="0" err="1" smtClean="0"/>
              <a:t>omain</a:t>
            </a:r>
            <a:r>
              <a:rPr lang="el-GR" dirty="0" smtClean="0"/>
              <a:t> </a:t>
            </a:r>
            <a:r>
              <a:rPr lang="en-US" dirty="0" smtClean="0"/>
              <a:t>N</a:t>
            </a:r>
            <a:r>
              <a:rPr lang="el-GR" dirty="0" err="1" smtClean="0"/>
              <a:t>ame</a:t>
            </a:r>
            <a:r>
              <a:rPr lang="el-GR" dirty="0" smtClean="0"/>
              <a:t>) στον οποίο ανήκει. Για παράδειγμα ο υπολογιστής: </a:t>
            </a:r>
          </a:p>
          <a:p>
            <a:pPr marL="274320" indent="-274320" fontAlgn="auto">
              <a:spcAft>
                <a:spcPts val="0"/>
              </a:spcAft>
              <a:buFont typeface="Wingdings 2"/>
              <a:buNone/>
              <a:defRPr/>
            </a:pPr>
            <a:r>
              <a:rPr lang="el-GR" b="1" dirty="0" smtClean="0"/>
              <a:t>			</a:t>
            </a:r>
            <a:r>
              <a:rPr lang="en-US" b="1" dirty="0" err="1" smtClean="0"/>
              <a:t>venus</a:t>
            </a:r>
            <a:r>
              <a:rPr lang="el-GR" b="1" dirty="0" smtClean="0"/>
              <a:t>.</a:t>
            </a:r>
            <a:r>
              <a:rPr lang="en-US" b="1" dirty="0" err="1" smtClean="0"/>
              <a:t>cs</a:t>
            </a:r>
            <a:r>
              <a:rPr lang="el-GR" b="1" dirty="0" smtClean="0"/>
              <a:t>.</a:t>
            </a:r>
            <a:r>
              <a:rPr lang="en-US" b="1" dirty="0" err="1" smtClean="0"/>
              <a:t>teicrete</a:t>
            </a:r>
            <a:r>
              <a:rPr lang="el-GR" b="1" dirty="0" smtClean="0"/>
              <a:t>.</a:t>
            </a:r>
            <a:r>
              <a:rPr lang="en-US" b="1" dirty="0" err="1" smtClean="0"/>
              <a:t>gr</a:t>
            </a:r>
            <a:endParaRPr lang="el-GR" dirty="0" smtClean="0"/>
          </a:p>
          <a:p>
            <a:pPr marL="274320" indent="-274320" fontAlgn="auto">
              <a:spcAft>
                <a:spcPts val="0"/>
              </a:spcAft>
              <a:buFont typeface="Wingdings 2"/>
              <a:buChar char=""/>
              <a:defRPr/>
            </a:pPr>
            <a:r>
              <a:rPr lang="el-GR" dirty="0" smtClean="0"/>
              <a:t>Έχει το </a:t>
            </a:r>
            <a:r>
              <a:rPr lang="en-US" dirty="0" smtClean="0"/>
              <a:t>hostname</a:t>
            </a:r>
            <a:r>
              <a:rPr lang="el-GR" dirty="0" smtClean="0"/>
              <a:t> “</a:t>
            </a:r>
            <a:r>
              <a:rPr lang="en-US" dirty="0" err="1" smtClean="0"/>
              <a:t>venus</a:t>
            </a:r>
            <a:r>
              <a:rPr lang="el-GR" dirty="0" smtClean="0"/>
              <a:t>” και υπάγεται στον τομέα “</a:t>
            </a:r>
            <a:r>
              <a:rPr lang="en-US" dirty="0" err="1" smtClean="0"/>
              <a:t>cs</a:t>
            </a:r>
            <a:r>
              <a:rPr lang="el-GR" dirty="0" smtClean="0"/>
              <a:t>.</a:t>
            </a:r>
            <a:r>
              <a:rPr lang="en-US" dirty="0" err="1" smtClean="0"/>
              <a:t>teicrete</a:t>
            </a:r>
            <a:r>
              <a:rPr lang="el-GR" dirty="0" smtClean="0"/>
              <a:t>.</a:t>
            </a:r>
            <a:r>
              <a:rPr lang="en-US" dirty="0" err="1" smtClean="0"/>
              <a:t>gr</a:t>
            </a:r>
            <a:r>
              <a:rPr lang="el-GR" dirty="0" smtClean="0"/>
              <a:t>”. </a:t>
            </a:r>
          </a:p>
          <a:p>
            <a:pPr marL="274320" indent="-274320" fontAlgn="auto">
              <a:spcAft>
                <a:spcPts val="0"/>
              </a:spcAft>
              <a:buFont typeface="Wingdings 2"/>
              <a:buChar char=""/>
              <a:defRPr/>
            </a:pPr>
            <a:r>
              <a:rPr lang="el-GR" dirty="0" smtClean="0"/>
              <a:t>Η ονομασία του τομέα, με τη σειρά της, χωρίζεται σε δύο η περισσότερα μέρη που αντιπροσωπεύουν έναν οργανισμό και πολλές φορές το συγκεκριμένο τμήμα του οργανισμού στο οποίο ανήκει ένας κόμβος. </a:t>
            </a:r>
          </a:p>
          <a:p>
            <a:pPr marL="274320" indent="-274320" fontAlgn="auto">
              <a:spcAft>
                <a:spcPts val="0"/>
              </a:spcAft>
              <a:buFont typeface="Wingdings 2"/>
              <a:buChar char=""/>
              <a:defRPr/>
            </a:pPr>
            <a:r>
              <a:rPr lang="el-GR" dirty="0" smtClean="0"/>
              <a:t>Ο παραπάνω υπολογιστής για παράδειγμα βρίσκεται τοποθετημένος κάπου στην Ελλάδα (</a:t>
            </a:r>
            <a:r>
              <a:rPr lang="en-US" dirty="0" err="1" smtClean="0"/>
              <a:t>gr</a:t>
            </a:r>
            <a:r>
              <a:rPr lang="el-GR" dirty="0" smtClean="0"/>
              <a:t>),</a:t>
            </a:r>
          </a:p>
          <a:p>
            <a:pPr marL="274320" indent="-274320" fontAlgn="auto">
              <a:spcAft>
                <a:spcPts val="0"/>
              </a:spcAft>
              <a:buFont typeface="Wingdings 2"/>
              <a:buChar char=""/>
              <a:defRPr/>
            </a:pPr>
            <a:r>
              <a:rPr lang="el-GR" dirty="0" smtClean="0"/>
              <a:t> Μέσα στον Οργανισμό με όνομα ΤΕΙ ΚΡΗΤΗΣ (</a:t>
            </a:r>
            <a:r>
              <a:rPr lang="en-US" dirty="0" err="1" smtClean="0"/>
              <a:t>teicrete</a:t>
            </a:r>
            <a:r>
              <a:rPr lang="el-GR" dirty="0" smtClean="0"/>
              <a:t>) και πιο συγκεκριμένα στις εγκαταστάσεις του τομέα Επιστήμης Υπολογιστών (</a:t>
            </a:r>
            <a:r>
              <a:rPr lang="en-US" dirty="0" err="1" smtClean="0"/>
              <a:t>cs</a:t>
            </a:r>
            <a:r>
              <a:rPr lang="el-GR" dirty="0" smtClean="0"/>
              <a:t>). </a:t>
            </a:r>
          </a:p>
          <a:p>
            <a:pPr marL="274320" indent="-274320" fontAlgn="auto">
              <a:spcAft>
                <a:spcPts val="0"/>
              </a:spcAft>
              <a:buFont typeface="Wingdings 2"/>
              <a:buChar char=""/>
              <a:defRPr/>
            </a:pPr>
            <a:r>
              <a:rPr lang="el-GR" dirty="0" smtClean="0"/>
              <a:t>Έτσι, δύο οργανισμοί μπορούν να έχουν κοινά </a:t>
            </a:r>
            <a:r>
              <a:rPr lang="en-US" dirty="0" smtClean="0"/>
              <a:t>hostnames</a:t>
            </a:r>
            <a:r>
              <a:rPr lang="el-GR" dirty="0" smtClean="0"/>
              <a:t> στους υπολογιστές τους καθώς το διαφορετικό όνομα του τομέα καθορίζει τον σωστό υπολογιστή στον οποίο γίνεται αναφορά.</a:t>
            </a:r>
          </a:p>
          <a:p>
            <a:pPr marL="274320" indent="-274320" fontAlgn="auto">
              <a:spcAft>
                <a:spcPts val="0"/>
              </a:spcAft>
              <a:buFont typeface="Wingdings 2"/>
              <a:buChar char=""/>
              <a:defRPr/>
            </a:pPr>
            <a:endParaRPr lang="el-GR" dirty="0"/>
          </a:p>
        </p:txBody>
      </p:sp>
      <p:sp>
        <p:nvSpPr>
          <p:cNvPr id="28057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ED50456-29B5-480D-A49C-2EFAE50802D8}" type="slidenum">
              <a:rPr lang="el-GR"/>
              <a:pPr>
                <a:defRPr/>
              </a:pPr>
              <a:t>258</a:t>
            </a:fld>
            <a:endParaRPr lang="el-GR" dirty="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dirty="0" smtClean="0"/>
              <a:t>Ερμηνεία των κυριοτέρων </a:t>
            </a:r>
            <a:r>
              <a:rPr lang="en-US" dirty="0" smtClean="0"/>
              <a:t>Top</a:t>
            </a:r>
            <a:r>
              <a:rPr lang="el-GR" dirty="0" smtClean="0"/>
              <a:t>-</a:t>
            </a:r>
            <a:r>
              <a:rPr lang="en-US" dirty="0" smtClean="0"/>
              <a:t>Level Domains</a:t>
            </a:r>
            <a:endParaRPr lang="el-GR" dirty="0"/>
          </a:p>
        </p:txBody>
      </p:sp>
      <p:sp>
        <p:nvSpPr>
          <p:cNvPr id="281602" name="2 - Θέση περιεχομένου"/>
          <p:cNvSpPr>
            <a:spLocks noGrp="1"/>
          </p:cNvSpPr>
          <p:nvPr>
            <p:ph sz="quarter" idx="1"/>
          </p:nvPr>
        </p:nvSpPr>
        <p:spPr>
          <a:xfrm>
            <a:off x="301625" y="1527175"/>
            <a:ext cx="8504238" cy="4572000"/>
          </a:xfrm>
        </p:spPr>
        <p:txBody>
          <a:bodyPr/>
          <a:lstStyle/>
          <a:p>
            <a:r>
              <a:rPr lang="el-GR" smtClean="0"/>
              <a:t>Το τελευταίο σκέλος ενός ονόματος κόμβου ονομάζεται </a:t>
            </a:r>
            <a:r>
              <a:rPr lang="en-US" smtClean="0"/>
              <a:t>Top</a:t>
            </a:r>
            <a:r>
              <a:rPr lang="el-GR" smtClean="0"/>
              <a:t>-</a:t>
            </a:r>
            <a:r>
              <a:rPr lang="en-US" smtClean="0"/>
              <a:t>Level Domain</a:t>
            </a:r>
            <a:r>
              <a:rPr lang="el-GR" smtClean="0"/>
              <a:t> (</a:t>
            </a:r>
            <a:r>
              <a:rPr lang="en-US" smtClean="0"/>
              <a:t>TLD</a:t>
            </a:r>
            <a:r>
              <a:rPr lang="el-GR" smtClean="0"/>
              <a:t>) </a:t>
            </a:r>
          </a:p>
        </p:txBody>
      </p:sp>
      <p:pic>
        <p:nvPicPr>
          <p:cNvPr id="281603" name="3 - Εικόνα"/>
          <p:cNvPicPr>
            <a:picLocks noChangeAspect="1" noChangeArrowheads="1"/>
          </p:cNvPicPr>
          <p:nvPr/>
        </p:nvPicPr>
        <p:blipFill>
          <a:blip r:embed="rId2" cstate="print"/>
          <a:srcRect l="22917" t="31667"/>
          <a:stretch>
            <a:fillRect/>
          </a:stretch>
        </p:blipFill>
        <p:spPr bwMode="auto">
          <a:xfrm>
            <a:off x="928688" y="2214563"/>
            <a:ext cx="7572375" cy="3786187"/>
          </a:xfrm>
          <a:prstGeom prst="rect">
            <a:avLst/>
          </a:prstGeom>
          <a:noFill/>
          <a:ln w="9525">
            <a:noFill/>
            <a:miter lim="800000"/>
            <a:headEnd/>
            <a:tailEnd/>
          </a:ln>
        </p:spPr>
      </p:pic>
      <p:sp>
        <p:nvSpPr>
          <p:cNvPr id="281604"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BCFEF937-AF01-4C5E-A5BB-17F777160DBA}" type="slidenum">
              <a:rPr lang="el-GR"/>
              <a:pPr>
                <a:defRPr/>
              </a:pPr>
              <a:t>259</a:t>
            </a:fld>
            <a:endParaRPr lang="el-G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Η Κεντρική Μονάδα Επεξεργασίας (ΚΜΕ) (2/2)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26</a:t>
            </a:fld>
            <a:endParaRPr lang="el-GR"/>
          </a:p>
        </p:txBody>
      </p:sp>
      <p:sp>
        <p:nvSpPr>
          <p:cNvPr id="5" name="4 - Θέση περιεχομένου"/>
          <p:cNvSpPr>
            <a:spLocks noGrp="1"/>
          </p:cNvSpPr>
          <p:nvPr>
            <p:ph sz="quarter" idx="1"/>
          </p:nvPr>
        </p:nvSpPr>
        <p:spPr>
          <a:xfrm>
            <a:off x="301752" y="1527048"/>
            <a:ext cx="8662736" cy="4782272"/>
          </a:xfrm>
        </p:spPr>
        <p:txBody>
          <a:bodyPr>
            <a:normAutofit fontScale="77500" lnSpcReduction="20000"/>
          </a:bodyPr>
          <a:lstStyle/>
          <a:p>
            <a:r>
              <a:rPr lang="el-GR" dirty="0" smtClean="0"/>
              <a:t>Η ΚΜΕ έχει ως κύριες αρμοδιότητες την εκτέλεση πράξεων και την μεταφορά δεδομένων</a:t>
            </a:r>
          </a:p>
          <a:p>
            <a:r>
              <a:rPr lang="el-GR" dirty="0" smtClean="0"/>
              <a:t>Η μεταφορά των δεδομένων από και προς αυτήν επιτυγχάνεται μέσω των δίαυλων, οι οποίοι την τροφοδοτούν συνεχώς με δεδομένα </a:t>
            </a:r>
          </a:p>
          <a:p>
            <a:r>
              <a:rPr lang="el-GR" dirty="0" smtClean="0"/>
              <a:t>Τα δεδομένα αυτά μπορούν να κατηγοριοποιηθούν σε δύο είδη: </a:t>
            </a:r>
          </a:p>
          <a:p>
            <a:pPr lvl="1"/>
            <a:r>
              <a:rPr lang="el-GR" sz="2300" dirty="0" smtClean="0"/>
              <a:t>Οι </a:t>
            </a:r>
            <a:r>
              <a:rPr lang="el-GR" sz="2300" b="1" dirty="0" smtClean="0"/>
              <a:t>εντολές (</a:t>
            </a:r>
            <a:r>
              <a:rPr lang="el-GR" sz="2300" b="1" dirty="0" err="1" smtClean="0"/>
              <a:t>instructions</a:t>
            </a:r>
            <a:r>
              <a:rPr lang="el-GR" sz="2300" b="1" dirty="0" smtClean="0"/>
              <a:t>) </a:t>
            </a:r>
          </a:p>
          <a:p>
            <a:pPr lvl="2"/>
            <a:r>
              <a:rPr lang="el-GR" sz="2200" dirty="0" smtClean="0"/>
              <a:t>είναι σχετικές με το πώς η κεντρική μονάδα επεξεργασίας θα διαχειριστεί τα υπόλοιπα δεδομένα </a:t>
            </a:r>
          </a:p>
          <a:p>
            <a:pPr lvl="2"/>
            <a:r>
              <a:rPr lang="el-GR" sz="2200" dirty="0" smtClean="0"/>
              <a:t>Στην ουσία πρόκειται για τον  κώδικα ενός προγράμματος </a:t>
            </a:r>
          </a:p>
          <a:p>
            <a:pPr lvl="2"/>
            <a:r>
              <a:rPr lang="el-GR" sz="2200" dirty="0" smtClean="0"/>
              <a:t>Περιλαμβάνει τα συνεχή μηνύματα που στέλνουμε στον υπολογιστή μέσω των διαφόρων  μονάδων εισόδου (π.χ. μηνύματα εκτύπωσης ή αποθήκευσης) </a:t>
            </a:r>
          </a:p>
          <a:p>
            <a:pPr lvl="1"/>
            <a:r>
              <a:rPr lang="el-GR" sz="2300" dirty="0" smtClean="0"/>
              <a:t>Τα </a:t>
            </a:r>
            <a:r>
              <a:rPr lang="el-GR" sz="2300" b="1" dirty="0" smtClean="0"/>
              <a:t>δεδομένα (</a:t>
            </a:r>
            <a:r>
              <a:rPr lang="en-US" sz="2300" b="1" dirty="0" smtClean="0"/>
              <a:t>data</a:t>
            </a:r>
            <a:r>
              <a:rPr lang="el-GR" sz="2300" b="1" dirty="0" smtClean="0"/>
              <a:t>) </a:t>
            </a:r>
          </a:p>
          <a:p>
            <a:pPr lvl="2"/>
            <a:r>
              <a:rPr lang="el-GR" sz="2200" dirty="0" smtClean="0"/>
              <a:t>είναι η πληροφορία προς επεξεργασία, την οποία η ΚΜΕ πρέπει να διαχειριστεί ακολουθώντας τις εντολές</a:t>
            </a:r>
          </a:p>
          <a:p>
            <a:pPr lvl="2"/>
            <a:r>
              <a:rPr lang="el-GR" sz="2200" dirty="0" smtClean="0"/>
              <a:t>Τα δεδομένα είναι τα τυπικά δεδομένα που εισάγει ο χρήστης</a:t>
            </a:r>
          </a:p>
          <a:p>
            <a:pPr lvl="2"/>
            <a:r>
              <a:rPr lang="el-GR" sz="2200" dirty="0" smtClean="0"/>
              <a:t>Π.χ. όταν πληκτρολογούμε κείμενο στέλνουμε στον υπολογιστή δεδομένα, ενώ όταν ζητάμε αποθήκευση του κειμένου μας του στέλνουμε εντολές</a:t>
            </a:r>
          </a:p>
          <a:p>
            <a:endParaRPr lang="el-GR" sz="22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n-US" dirty="0" smtClean="0"/>
              <a:t>Top-Level Domains </a:t>
            </a:r>
            <a:r>
              <a:rPr lang="el-GR" dirty="0" smtClean="0"/>
              <a:t>για</a:t>
            </a:r>
            <a:r>
              <a:rPr lang="en-US" dirty="0" smtClean="0"/>
              <a:t> web servers </a:t>
            </a:r>
            <a:r>
              <a:rPr lang="el-GR" dirty="0" smtClean="0"/>
              <a:t>εκτός των ΗΠΑ</a:t>
            </a:r>
            <a:endParaRPr lang="el-GR" dirty="0"/>
          </a:p>
        </p:txBody>
      </p:sp>
      <p:sp>
        <p:nvSpPr>
          <p:cNvPr id="282626" name="2 - Θέση περιεχομένου"/>
          <p:cNvSpPr>
            <a:spLocks noGrp="1"/>
          </p:cNvSpPr>
          <p:nvPr>
            <p:ph sz="quarter" idx="1"/>
          </p:nvPr>
        </p:nvSpPr>
        <p:spPr>
          <a:xfrm>
            <a:off x="301625" y="1527175"/>
            <a:ext cx="8504238" cy="4572000"/>
          </a:xfrm>
        </p:spPr>
        <p:txBody>
          <a:bodyPr/>
          <a:lstStyle/>
          <a:p>
            <a:r>
              <a:rPr lang="el-GR" sz="1800" smtClean="0"/>
              <a:t>Επειδή τα </a:t>
            </a:r>
            <a:r>
              <a:rPr lang="en-US" sz="1800" smtClean="0"/>
              <a:t>TLD</a:t>
            </a:r>
            <a:r>
              <a:rPr lang="el-GR" sz="1800" smtClean="0"/>
              <a:t> χρησιμοποιούνται σχεδόν αποκλειστικά από </a:t>
            </a:r>
            <a:r>
              <a:rPr lang="en-US" sz="1800" smtClean="0"/>
              <a:t>web servers</a:t>
            </a:r>
            <a:r>
              <a:rPr lang="el-GR" sz="1800" smtClean="0"/>
              <a:t> που είναι εγκατεστημένοι στις ΗΠΑ, για τους </a:t>
            </a:r>
            <a:r>
              <a:rPr lang="en-US" sz="1800" smtClean="0"/>
              <a:t>web servers</a:t>
            </a:r>
            <a:r>
              <a:rPr lang="el-GR" sz="1800" smtClean="0"/>
              <a:t> που βρίσκονται σε χώρες εκτός των ΗΠΑ χρησιμοποιούνται ως </a:t>
            </a:r>
            <a:r>
              <a:rPr lang="en-US" sz="1800" smtClean="0"/>
              <a:t>top</a:t>
            </a:r>
            <a:r>
              <a:rPr lang="el-GR" sz="1800" smtClean="0"/>
              <a:t>-</a:t>
            </a:r>
            <a:r>
              <a:rPr lang="en-US" sz="1800" smtClean="0"/>
              <a:t>level domains</a:t>
            </a:r>
            <a:r>
              <a:rPr lang="el-GR" sz="1800" smtClean="0"/>
              <a:t> κωδικοί δύο χαρακτήρων που αντιπροσωπεύουν τη χώρα εγκατάστασης του καθενός. </a:t>
            </a:r>
          </a:p>
        </p:txBody>
      </p:sp>
      <p:pic>
        <p:nvPicPr>
          <p:cNvPr id="282627" name="3 - Εικόνα"/>
          <p:cNvPicPr>
            <a:picLocks noChangeAspect="1" noChangeArrowheads="1"/>
          </p:cNvPicPr>
          <p:nvPr/>
        </p:nvPicPr>
        <p:blipFill>
          <a:blip r:embed="rId2" cstate="print"/>
          <a:srcRect/>
          <a:stretch>
            <a:fillRect/>
          </a:stretch>
        </p:blipFill>
        <p:spPr bwMode="auto">
          <a:xfrm>
            <a:off x="928688" y="2500313"/>
            <a:ext cx="7215187" cy="4000500"/>
          </a:xfrm>
          <a:prstGeom prst="rect">
            <a:avLst/>
          </a:prstGeom>
          <a:noFill/>
          <a:ln w="9525">
            <a:noFill/>
            <a:miter lim="800000"/>
            <a:headEnd/>
            <a:tailEnd/>
          </a:ln>
        </p:spPr>
      </p:pic>
      <p:sp>
        <p:nvSpPr>
          <p:cNvPr id="282628" name="4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6" name="5 - Θέση αριθμού διαφάνειας"/>
          <p:cNvSpPr>
            <a:spLocks noGrp="1"/>
          </p:cNvSpPr>
          <p:nvPr>
            <p:ph type="sldNum" sz="quarter" idx="12"/>
          </p:nvPr>
        </p:nvSpPr>
        <p:spPr/>
        <p:txBody>
          <a:bodyPr/>
          <a:lstStyle/>
          <a:p>
            <a:pPr>
              <a:defRPr/>
            </a:pPr>
            <a:fld id="{FCD27AB4-7F18-4203-9AAD-28464D2B72D4}" type="slidenum">
              <a:rPr lang="el-GR"/>
              <a:pPr>
                <a:defRPr/>
              </a:pPr>
              <a:t>260</a:t>
            </a:fld>
            <a:endParaRPr lang="el-GR"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dirty="0" smtClean="0"/>
              <a:t>Παραδείγματα χρήσης των δικτύων και του Διαδικτύου</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20000"/>
          </a:bodyPr>
          <a:lstStyle/>
          <a:p>
            <a:pPr marL="274320" indent="-274320" fontAlgn="auto">
              <a:spcAft>
                <a:spcPts val="0"/>
              </a:spcAft>
              <a:buFont typeface="Wingdings 2"/>
              <a:buChar char=""/>
              <a:defRPr/>
            </a:pPr>
            <a:r>
              <a:rPr lang="el-GR" b="1" i="1" dirty="0" smtClean="0"/>
              <a:t>Εργασία σε ομάδες</a:t>
            </a:r>
          </a:p>
          <a:p>
            <a:pPr marL="548640" lvl="1" indent="-274320" fontAlgn="auto">
              <a:spcAft>
                <a:spcPts val="0"/>
              </a:spcAft>
              <a:buFont typeface="Wingdings"/>
              <a:buChar char=""/>
              <a:defRPr/>
            </a:pPr>
            <a:r>
              <a:rPr lang="el-GR" dirty="0" smtClean="0"/>
              <a:t>Η ιδέα της εργασίας σε ομάδες είναι ότι ομάδες χρηστών εργάζονται μαζί και μπορεί να κάνουν κοινή χρήση πραγμάτων. </a:t>
            </a:r>
          </a:p>
          <a:p>
            <a:pPr marL="548640" lvl="1" indent="-274320" fontAlgn="auto">
              <a:spcAft>
                <a:spcPts val="0"/>
              </a:spcAft>
              <a:buFont typeface="Wingdings"/>
              <a:buChar char=""/>
              <a:defRPr/>
            </a:pPr>
            <a:r>
              <a:rPr lang="el-GR" dirty="0" smtClean="0"/>
              <a:t>Οι χρήστες μιας ομάδας μπορεί να κάνουν κοινή χρήση πληροφοριών ενός σκληρού δίσκου ή εκτυπωτών, </a:t>
            </a:r>
            <a:r>
              <a:rPr lang="en-US" dirty="0" smtClean="0"/>
              <a:t>modems</a:t>
            </a:r>
            <a:r>
              <a:rPr lang="el-GR" dirty="0" smtClean="0"/>
              <a:t> και σαρωτών. Η ομάδα αυτή των χρηστών είναι συνδεδεμένη μέσω ενός δικτύου Η/Υ.</a:t>
            </a:r>
          </a:p>
          <a:p>
            <a:pPr marL="548640" lvl="1" indent="-274320" fontAlgn="auto">
              <a:spcAft>
                <a:spcPts val="0"/>
              </a:spcAft>
              <a:buFont typeface="Wingdings"/>
              <a:buChar char=""/>
              <a:defRPr/>
            </a:pPr>
            <a:r>
              <a:rPr lang="el-GR" dirty="0" smtClean="0"/>
              <a:t> Αυτό το δίκτυο Η/Υ μπορεί  να αποτελείται απλά από μερικούς Η/Υ σε κάποιο χώρο που είναι συνδεδεμένοι μεταξύ τους με καλώδια δικτύου, ή Η/Υ συνδεδεμένοι μέσω Διαδικτύου.</a:t>
            </a:r>
          </a:p>
          <a:p>
            <a:pPr marL="548640" lvl="1" indent="-274320" fontAlgn="auto">
              <a:spcAft>
                <a:spcPts val="0"/>
              </a:spcAft>
              <a:buFont typeface="Wingdings"/>
              <a:buChar char=""/>
              <a:defRPr/>
            </a:pPr>
            <a:r>
              <a:rPr lang="el-GR" dirty="0" smtClean="0"/>
              <a:t> Πολλά προγράμματα είναι σχεδιασμένα για να χρησιμοποιούνται σε δίκτυο Η/Υ. Για παράδειγμα, μια εταιρία μπορεί να χρησιμοποιεί ένα συγκεκριμένο επιστολόχαρτο για την αποστολή </a:t>
            </a:r>
            <a:r>
              <a:rPr lang="en-US" dirty="0" smtClean="0"/>
              <a:t>Fax</a:t>
            </a:r>
            <a:r>
              <a:rPr lang="el-GR" dirty="0" smtClean="0"/>
              <a:t>. Αν υπάρχει το αρχείο αυτό σε κάποιο μεμονωμένο Η/Υ αλλά είναι δυνατόν να χρησιμοποιηθεί από όλους μέσω του δικτύου, τότε οποιαδήποτε αλλαγή κάνουμε στο αρχείο γίνεται μια φορά και όχι σε όλους τους υπολογιστές.</a:t>
            </a:r>
          </a:p>
          <a:p>
            <a:pPr marL="274320" indent="-274320" fontAlgn="auto">
              <a:spcAft>
                <a:spcPts val="0"/>
              </a:spcAft>
              <a:buFont typeface="Wingdings 2"/>
              <a:buChar char=""/>
              <a:defRPr/>
            </a:pPr>
            <a:endParaRPr lang="el-GR" dirty="0"/>
          </a:p>
        </p:txBody>
      </p:sp>
      <p:sp>
        <p:nvSpPr>
          <p:cNvPr id="28365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7379639B-162F-447F-BAC5-6CB3D8911206}" type="slidenum">
              <a:rPr lang="el-GR"/>
              <a:pPr>
                <a:defRPr/>
              </a:pPr>
              <a:t>261</a:t>
            </a:fld>
            <a:endParaRPr lang="el-GR" dirty="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1 - Τίτλος"/>
          <p:cNvSpPr>
            <a:spLocks noGrp="1"/>
          </p:cNvSpPr>
          <p:nvPr>
            <p:ph type="title"/>
          </p:nvPr>
        </p:nvSpPr>
        <p:spPr/>
        <p:txBody>
          <a:bodyPr/>
          <a:lstStyle/>
          <a:p>
            <a:r>
              <a:rPr lang="el-GR" b="1" i="1" smtClean="0">
                <a:solidFill>
                  <a:srgbClr val="164C6C"/>
                </a:solidFill>
              </a:rPr>
              <a:t>Εργασία σε ομάδες</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10000"/>
          </a:bodyPr>
          <a:lstStyle/>
          <a:p>
            <a:pPr marL="274320" indent="-274320" fontAlgn="auto">
              <a:spcAft>
                <a:spcPts val="0"/>
              </a:spcAft>
              <a:buFont typeface="Wingdings 2"/>
              <a:buChar char=""/>
              <a:defRPr/>
            </a:pPr>
            <a:r>
              <a:rPr lang="el-GR" b="1" i="1" dirty="0" smtClean="0"/>
              <a:t>Πλεονεκτήματα</a:t>
            </a:r>
            <a:endParaRPr lang="el-GR" dirty="0" smtClean="0"/>
          </a:p>
          <a:p>
            <a:pPr marL="548640" lvl="1" indent="-274320" fontAlgn="auto">
              <a:spcAft>
                <a:spcPts val="0"/>
              </a:spcAft>
              <a:buFont typeface="Wingdings"/>
              <a:buChar char=""/>
              <a:defRPr/>
            </a:pPr>
            <a:r>
              <a:rPr lang="el-GR" dirty="0" smtClean="0"/>
              <a:t>Καθώς δεν υπάρχει άμεση σχέση με τον κεντρικό Η/Υ, είναι μικρότερη η πιθανότητα για προβλήματα αν ένας Η/Υ σβήσει για λίγο.</a:t>
            </a:r>
          </a:p>
          <a:p>
            <a:pPr marL="548640" lvl="1" indent="-274320" fontAlgn="auto">
              <a:spcAft>
                <a:spcPts val="0"/>
              </a:spcAft>
              <a:buFont typeface="Wingdings"/>
              <a:buChar char=""/>
              <a:defRPr/>
            </a:pPr>
            <a:r>
              <a:rPr lang="el-GR" dirty="0" smtClean="0"/>
              <a:t>Με δεδομένο ότι τα μέλη μιας ομάδας έχουν δικαιώματα στη χρήση των δεδομένων, μπορούν να κάνουν κοινή χρήση περιστασιακά με άλλους χρήστες, όπως απαιτείται, χωρίς να χρειάζεται η εμπλοκή του Διαχειριστή του Δικτύου.</a:t>
            </a:r>
          </a:p>
          <a:p>
            <a:pPr marL="548640" lvl="1" indent="-274320" fontAlgn="auto">
              <a:spcAft>
                <a:spcPts val="0"/>
              </a:spcAft>
              <a:buFont typeface="Wingdings"/>
              <a:buChar char=""/>
              <a:defRPr/>
            </a:pPr>
            <a:r>
              <a:rPr lang="el-GR" dirty="0" smtClean="0"/>
              <a:t>Σε μικρά γραφεία δεν απαιτείται η ύπαρξη του Διαχειριστή Δικτύου και αυτό οδηγεί σε μείωση κόστους.</a:t>
            </a:r>
          </a:p>
          <a:p>
            <a:pPr marL="274320" indent="-274320" fontAlgn="auto">
              <a:spcAft>
                <a:spcPts val="0"/>
              </a:spcAft>
              <a:buFont typeface="Wingdings 2"/>
              <a:buChar char=""/>
              <a:defRPr/>
            </a:pPr>
            <a:r>
              <a:rPr lang="el-GR" b="1" i="1" dirty="0" smtClean="0"/>
              <a:t>Μειονεκτήματα </a:t>
            </a:r>
            <a:endParaRPr lang="el-GR" dirty="0" smtClean="0"/>
          </a:p>
          <a:p>
            <a:pPr marL="548640" lvl="1" indent="-274320" fontAlgn="auto">
              <a:spcAft>
                <a:spcPts val="0"/>
              </a:spcAft>
              <a:buFont typeface="Wingdings"/>
              <a:buChar char=""/>
              <a:defRPr/>
            </a:pPr>
            <a:r>
              <a:rPr lang="el-GR" dirty="0" smtClean="0"/>
              <a:t>Η κοινή χρήση αρχείων με άλλους σε έναν υπολογιστή καθυστερεί αρκετά τη λειτουργία του κοινόχρηστου υπολογιστή.</a:t>
            </a:r>
          </a:p>
          <a:p>
            <a:pPr marL="548640" lvl="1" indent="-274320" fontAlgn="auto">
              <a:spcAft>
                <a:spcPts val="0"/>
              </a:spcAft>
              <a:buFont typeface="Wingdings"/>
              <a:buChar char=""/>
              <a:defRPr/>
            </a:pPr>
            <a:r>
              <a:rPr lang="el-GR" dirty="0" smtClean="0"/>
              <a:t>Η ασφάλεια του κοινόχρηστου υπολογιστή δεν είναι τόσο καλή.</a:t>
            </a:r>
          </a:p>
          <a:p>
            <a:pPr marL="548640" lvl="1" indent="-274320" fontAlgn="auto">
              <a:spcAft>
                <a:spcPts val="0"/>
              </a:spcAft>
              <a:buFont typeface="Wingdings"/>
              <a:buChar char=""/>
              <a:defRPr/>
            </a:pPr>
            <a:r>
              <a:rPr lang="el-GR" dirty="0" smtClean="0"/>
              <a:t>Μπορεί  να δώσεις πλήρη έλεγχο των αρχείων του υπολογιστή σου σε άλλους χρήστες, οι οποίοι μπορεί να τα χαλάσουν ή να τα σβήσουν.</a:t>
            </a:r>
          </a:p>
          <a:p>
            <a:pPr marL="274320" indent="-274320" fontAlgn="auto">
              <a:spcAft>
                <a:spcPts val="0"/>
              </a:spcAft>
              <a:buFont typeface="Wingdings 2"/>
              <a:buChar char=""/>
              <a:defRPr/>
            </a:pPr>
            <a:endParaRPr lang="el-GR" dirty="0"/>
          </a:p>
        </p:txBody>
      </p:sp>
      <p:sp>
        <p:nvSpPr>
          <p:cNvPr id="28467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96568DA4-3BC0-425D-946A-11C11AE45900}" type="slidenum">
              <a:rPr lang="el-GR"/>
              <a:pPr>
                <a:defRPr/>
              </a:pPr>
              <a:t>262</a:t>
            </a:fld>
            <a:endParaRPr lang="el-GR"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dirty="0" smtClean="0"/>
              <a:t>Παραδείγματα χρήσης των δικτύων και του Διαδικτύου</a:t>
            </a:r>
            <a:endParaRPr lang="el-GR" dirty="0"/>
          </a:p>
        </p:txBody>
      </p:sp>
      <p:sp>
        <p:nvSpPr>
          <p:cNvPr id="3" name="2 - Θέση περιεχομένου"/>
          <p:cNvSpPr>
            <a:spLocks noGrp="1"/>
          </p:cNvSpPr>
          <p:nvPr>
            <p:ph sz="quarter" idx="1"/>
          </p:nvPr>
        </p:nvSpPr>
        <p:spPr>
          <a:xfrm>
            <a:off x="301625" y="1527175"/>
            <a:ext cx="8504238" cy="4572000"/>
          </a:xfrm>
        </p:spPr>
        <p:txBody>
          <a:bodyPr>
            <a:normAutofit fontScale="92500" lnSpcReduction="10000"/>
          </a:bodyPr>
          <a:lstStyle/>
          <a:p>
            <a:pPr marL="274320" indent="-274320" fontAlgn="auto">
              <a:spcAft>
                <a:spcPts val="0"/>
              </a:spcAft>
              <a:buFont typeface="Wingdings 2"/>
              <a:buChar char=""/>
              <a:defRPr/>
            </a:pPr>
            <a:r>
              <a:rPr lang="el-GR" b="1" i="1" dirty="0" err="1" smtClean="0"/>
              <a:t>Intranet</a:t>
            </a:r>
            <a:endParaRPr lang="el-GR" b="1" i="1" dirty="0" smtClean="0"/>
          </a:p>
          <a:p>
            <a:pPr marL="548640" lvl="1" indent="-274320" fontAlgn="auto">
              <a:spcAft>
                <a:spcPts val="0"/>
              </a:spcAft>
              <a:buFont typeface="Wingdings"/>
              <a:buChar char=""/>
              <a:defRPr/>
            </a:pPr>
            <a:r>
              <a:rPr lang="el-GR" sz="2500" dirty="0" smtClean="0"/>
              <a:t>Το </a:t>
            </a:r>
            <a:r>
              <a:rPr lang="en-US" sz="2500" dirty="0" smtClean="0"/>
              <a:t>Intranet</a:t>
            </a:r>
            <a:r>
              <a:rPr lang="el-GR" sz="2500" dirty="0" smtClean="0"/>
              <a:t> είναι μια μικρότερη σε μέγεθος έκδοση του </a:t>
            </a:r>
            <a:r>
              <a:rPr lang="en-US" sz="2500" dirty="0" smtClean="0"/>
              <a:t>Internet</a:t>
            </a:r>
            <a:r>
              <a:rPr lang="el-GR" sz="2500" dirty="0" smtClean="0"/>
              <a:t>, η οποία μπορεί να χρησιμοποιηθεί μόνο από εξουσιοδοτημένους χρήστες ενός οργανισμού. </a:t>
            </a:r>
          </a:p>
          <a:p>
            <a:pPr marL="548640" lvl="1" indent="-274320" fontAlgn="auto">
              <a:spcAft>
                <a:spcPts val="0"/>
              </a:spcAft>
              <a:buFont typeface="Wingdings"/>
              <a:buChar char=""/>
              <a:defRPr/>
            </a:pPr>
            <a:r>
              <a:rPr lang="el-GR" sz="2500" dirty="0" smtClean="0"/>
              <a:t>Τα </a:t>
            </a:r>
            <a:r>
              <a:rPr lang="en-US" sz="2500" dirty="0" smtClean="0"/>
              <a:t>Intranets</a:t>
            </a:r>
            <a:r>
              <a:rPr lang="el-GR" sz="2500" dirty="0" smtClean="0"/>
              <a:t> γίνονται αρκετά δημοφιλή λόγω του τρόπου που μοιράζεται η πληροφορία μέσα σε μια εταιρία ή ένα οργανισμό. </a:t>
            </a:r>
          </a:p>
          <a:p>
            <a:pPr marL="548640" lvl="1" indent="-274320" fontAlgn="auto">
              <a:spcAft>
                <a:spcPts val="0"/>
              </a:spcAft>
              <a:buFont typeface="Wingdings"/>
              <a:buChar char=""/>
              <a:defRPr/>
            </a:pPr>
            <a:r>
              <a:rPr lang="el-GR" sz="2500" dirty="0" smtClean="0"/>
              <a:t>Το </a:t>
            </a:r>
            <a:r>
              <a:rPr lang="en-US" sz="2500" dirty="0" smtClean="0"/>
              <a:t>Intranet</a:t>
            </a:r>
            <a:r>
              <a:rPr lang="el-GR" sz="2500" dirty="0" smtClean="0"/>
              <a:t> χρησιμοποιεί τεχνολογία </a:t>
            </a:r>
            <a:r>
              <a:rPr lang="en-US" sz="2500" dirty="0" smtClean="0"/>
              <a:t>Internet</a:t>
            </a:r>
            <a:r>
              <a:rPr lang="el-GR" sz="2500" dirty="0" smtClean="0"/>
              <a:t> για να επιτρέψει πρόσβαση στα δεδομένα της εταιρίας, να ψάξεις για βάσεις δεδομένων, να οργανώσεις συναντήσεις και φυσικά να στείλεις ηλεκτρονικό ταχυδρομείο. </a:t>
            </a:r>
          </a:p>
          <a:p>
            <a:pPr marL="548640" lvl="1" indent="-274320" fontAlgn="auto">
              <a:spcAft>
                <a:spcPts val="0"/>
              </a:spcAft>
              <a:buFont typeface="Wingdings"/>
              <a:buChar char=""/>
              <a:defRPr/>
            </a:pPr>
            <a:r>
              <a:rPr lang="el-GR" sz="2500" dirty="0" smtClean="0"/>
              <a:t>Από τη στιγμή που μια εταιρία έχει εγκαταστήσει ένα μικρό </a:t>
            </a:r>
            <a:r>
              <a:rPr lang="en-US" sz="2500" dirty="0" smtClean="0"/>
              <a:t>Intranet</a:t>
            </a:r>
            <a:r>
              <a:rPr lang="el-GR" sz="2500" dirty="0" smtClean="0"/>
              <a:t>, οι χρήστες μπορούν να το χρησιμοποιούν μέσω ενός </a:t>
            </a:r>
            <a:r>
              <a:rPr lang="en-US" sz="2500" dirty="0" smtClean="0"/>
              <a:t>web browser</a:t>
            </a:r>
            <a:r>
              <a:rPr lang="el-GR" sz="2500" dirty="0" smtClean="0"/>
              <a:t>.</a:t>
            </a:r>
            <a:endParaRPr lang="el-GR" sz="2100" dirty="0" smtClean="0"/>
          </a:p>
          <a:p>
            <a:pPr marL="548640" lvl="1" indent="-274320" fontAlgn="auto">
              <a:spcAft>
                <a:spcPts val="0"/>
              </a:spcAft>
              <a:buFont typeface="Wingdings"/>
              <a:buChar char=""/>
              <a:defRPr/>
            </a:pPr>
            <a:endParaRPr lang="el-GR" dirty="0"/>
          </a:p>
        </p:txBody>
      </p:sp>
      <p:sp>
        <p:nvSpPr>
          <p:cNvPr id="28569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01998E5D-0E56-4DC4-8785-A136EF55EA0A}" type="slidenum">
              <a:rPr lang="el-GR"/>
              <a:pPr>
                <a:defRPr/>
              </a:pPr>
              <a:t>263</a:t>
            </a:fld>
            <a:endParaRPr lang="el-GR"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dirty="0" smtClean="0"/>
              <a:t>Παραδείγματα χρήσης των δικτύων και του Διαδικτύου</a:t>
            </a:r>
            <a:endParaRPr lang="el-GR" dirty="0"/>
          </a:p>
        </p:txBody>
      </p:sp>
      <p:sp>
        <p:nvSpPr>
          <p:cNvPr id="286722" name="2 - Θέση περιεχομένου"/>
          <p:cNvSpPr>
            <a:spLocks noGrp="1"/>
          </p:cNvSpPr>
          <p:nvPr>
            <p:ph sz="quarter" idx="1"/>
          </p:nvPr>
        </p:nvSpPr>
        <p:spPr>
          <a:xfrm>
            <a:off x="301625" y="1527175"/>
            <a:ext cx="8504238" cy="4572000"/>
          </a:xfrm>
        </p:spPr>
        <p:txBody>
          <a:bodyPr/>
          <a:lstStyle/>
          <a:p>
            <a:r>
              <a:rPr lang="el-GR" b="1" i="1" smtClean="0"/>
              <a:t>Extranet</a:t>
            </a:r>
            <a:endParaRPr lang="el-GR" smtClean="0"/>
          </a:p>
          <a:p>
            <a:pPr lvl="1"/>
            <a:r>
              <a:rPr lang="el-GR" smtClean="0"/>
              <a:t>Ένα </a:t>
            </a:r>
            <a:r>
              <a:rPr lang="en-US" smtClean="0"/>
              <a:t>Extranet</a:t>
            </a:r>
            <a:r>
              <a:rPr lang="el-GR" smtClean="0"/>
              <a:t> είναι ένα </a:t>
            </a:r>
            <a:r>
              <a:rPr lang="en-US" smtClean="0"/>
              <a:t>Intranet</a:t>
            </a:r>
            <a:r>
              <a:rPr lang="el-GR" smtClean="0"/>
              <a:t> στο οποίο μπορούν να έχουν μερική μόνο πρόσβαση κάποιοι εξουσιοδοτημένοι εξωτερικοί χρήστες. </a:t>
            </a:r>
          </a:p>
          <a:p>
            <a:pPr lvl="1"/>
            <a:r>
              <a:rPr lang="el-GR" smtClean="0"/>
              <a:t>Ενώ το </a:t>
            </a:r>
            <a:r>
              <a:rPr lang="en-US" smtClean="0"/>
              <a:t>Intranet</a:t>
            </a:r>
            <a:r>
              <a:rPr lang="el-GR" smtClean="0"/>
              <a:t> συνήθως είναι προσβάσιμο μόνο από άτομα της ίδιας εταιρίας ή οργανισμού, το </a:t>
            </a:r>
            <a:r>
              <a:rPr lang="en-US" smtClean="0"/>
              <a:t>extranet</a:t>
            </a:r>
            <a:r>
              <a:rPr lang="el-GR" smtClean="0"/>
              <a:t> επίσης επιτρέπει προσβασιμότητα και σε εξωτερικούς χρήστες οι οποίοι έχουν κωδικό πρόσβασης για περιορισμένη χρήση πληροφοριών του δικτύου της εταιρίας.</a:t>
            </a:r>
          </a:p>
          <a:p>
            <a:pPr lvl="1"/>
            <a:r>
              <a:rPr lang="el-GR" smtClean="0"/>
              <a:t> Τα </a:t>
            </a:r>
            <a:r>
              <a:rPr lang="en-US" smtClean="0"/>
              <a:t>Extranets</a:t>
            </a:r>
            <a:r>
              <a:rPr lang="el-GR" smtClean="0"/>
              <a:t> χρησιμοποιούνται μεταξύ συνεταίρων (</a:t>
            </a:r>
            <a:r>
              <a:rPr lang="en-US" smtClean="0"/>
              <a:t>business partners</a:t>
            </a:r>
            <a:r>
              <a:rPr lang="el-GR" smtClean="0"/>
              <a:t>) για να μοιράζονται πληροφορίες.</a:t>
            </a:r>
          </a:p>
        </p:txBody>
      </p:sp>
      <p:sp>
        <p:nvSpPr>
          <p:cNvPr id="28672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4D9B0AEF-4352-4C2F-896E-2211140C325C}" type="slidenum">
              <a:rPr lang="el-GR"/>
              <a:pPr>
                <a:defRPr/>
              </a:pPr>
              <a:t>264</a:t>
            </a:fld>
            <a:endParaRPr lang="el-GR" dirty="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dirty="0" smtClean="0"/>
              <a:t>Παραδείγματα χρήσης των δικτύων και του Διαδικτύου</a:t>
            </a:r>
            <a:endParaRPr lang="el-GR" dirty="0"/>
          </a:p>
        </p:txBody>
      </p:sp>
      <p:sp>
        <p:nvSpPr>
          <p:cNvPr id="287746" name="2 - Θέση περιεχομένου"/>
          <p:cNvSpPr>
            <a:spLocks noGrp="1"/>
          </p:cNvSpPr>
          <p:nvPr>
            <p:ph sz="quarter" idx="1"/>
          </p:nvPr>
        </p:nvSpPr>
        <p:spPr>
          <a:xfrm>
            <a:off x="301625" y="1527175"/>
            <a:ext cx="8504238" cy="4572000"/>
          </a:xfrm>
        </p:spPr>
        <p:txBody>
          <a:bodyPr/>
          <a:lstStyle/>
          <a:p>
            <a:r>
              <a:rPr lang="el-GR" b="1" i="1" smtClean="0"/>
              <a:t>Μεγάλες εφαρμογές στις επιχειρήσεις</a:t>
            </a:r>
          </a:p>
          <a:p>
            <a:pPr lvl="1"/>
            <a:r>
              <a:rPr lang="el-GR" b="1" i="1" smtClean="0"/>
              <a:t>Συστήματα διοίκησης επιχειρήσεων: </a:t>
            </a:r>
          </a:p>
          <a:p>
            <a:pPr lvl="2"/>
            <a:r>
              <a:rPr lang="el-GR" smtClean="0"/>
              <a:t>Όλα τα στοιχεία της διοίκησης επιχειρήσεων, έχουν μπει σε υπολογιστικά συστήματα.</a:t>
            </a:r>
            <a:endParaRPr lang="el-GR" b="1" i="1" smtClean="0"/>
          </a:p>
          <a:p>
            <a:pPr lvl="1"/>
            <a:r>
              <a:rPr lang="el-GR" b="1" i="1" smtClean="0"/>
              <a:t> Επεξεργασία πληρωμών ασφαλίστρων: </a:t>
            </a:r>
          </a:p>
          <a:p>
            <a:pPr lvl="2"/>
            <a:r>
              <a:rPr lang="el-GR" smtClean="0"/>
              <a:t>Όλες οι ασφαλιστικές εταιρίες χρησιμοποιούν μεγάλα υπολογιστικά συστήματα, που συνδυάζονται με ειδικό λογισμικό για την διαχείριση των εργασιών τους. Το λογισμικό αυτό μπορεί να διαχειρισθεί όλες τις μορφές πληρωμών. Σχετικά με πολύ μεγάλα υπολογιστικά συστήματα, πολλές ασφαλιστικές εταιρίες έχουν επενδύσει πολλά χρήματα για τη μηχανογράφησή τους, υπάρχουν όμως πολλά παραδείγματα για επενδύσεις που χάθηκαν χωρίς αποτέλεσμα.</a:t>
            </a:r>
            <a:endParaRPr lang="el-GR" b="1" i="1" smtClean="0"/>
          </a:p>
          <a:p>
            <a:pPr lvl="1"/>
            <a:endParaRPr lang="el-GR" smtClean="0"/>
          </a:p>
        </p:txBody>
      </p:sp>
      <p:sp>
        <p:nvSpPr>
          <p:cNvPr id="28774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2FB36169-9444-470B-AC91-2295D73018AD}" type="slidenum">
              <a:rPr lang="el-GR"/>
              <a:pPr>
                <a:defRPr/>
              </a:pPr>
              <a:t>265</a:t>
            </a:fld>
            <a:endParaRPr lang="el-GR"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pPr fontAlgn="auto">
              <a:spcAft>
                <a:spcPts val="0"/>
              </a:spcAft>
              <a:defRPr/>
            </a:pPr>
            <a:r>
              <a:rPr lang="el-GR" b="1" dirty="0" smtClean="0"/>
              <a:t>Παραδείγματα χρήσης των δικτύων και του Διαδικτύου</a:t>
            </a:r>
            <a:endParaRPr lang="el-GR" dirty="0"/>
          </a:p>
        </p:txBody>
      </p:sp>
      <p:sp>
        <p:nvSpPr>
          <p:cNvPr id="288770" name="2 - Θέση περιεχομένου"/>
          <p:cNvSpPr>
            <a:spLocks noGrp="1"/>
          </p:cNvSpPr>
          <p:nvPr>
            <p:ph sz="quarter" idx="1"/>
          </p:nvPr>
        </p:nvSpPr>
        <p:spPr>
          <a:xfrm>
            <a:off x="301625" y="1527175"/>
            <a:ext cx="8504238" cy="4572000"/>
          </a:xfrm>
        </p:spPr>
        <p:txBody>
          <a:bodyPr/>
          <a:lstStyle/>
          <a:p>
            <a:r>
              <a:rPr lang="el-GR" b="1" i="1" smtClean="0"/>
              <a:t> Εφαρμογές του Διαδικτύου</a:t>
            </a:r>
          </a:p>
          <a:p>
            <a:pPr lvl="1"/>
            <a:r>
              <a:rPr lang="el-GR" smtClean="0"/>
              <a:t>Η ιδιαιτερότητα του Internet είναι πως ότι ενδιαφέροντα και αν έχει κανείς μπορεί να ψάξεις και να βρει πληροφορίες για τα πιο εξειδικευμένα θέματα. </a:t>
            </a:r>
          </a:p>
          <a:p>
            <a:pPr lvl="1"/>
            <a:r>
              <a:rPr lang="el-GR" smtClean="0"/>
              <a:t>Όταν κάποιος εκδίδει υλικό στο Internet θα πρέπει να γνωρίζει ότι αυτό μπορεί να χρησιμοποιηθεί από όλους στο δίκτυο. </a:t>
            </a:r>
          </a:p>
          <a:p>
            <a:pPr lvl="1"/>
            <a:r>
              <a:rPr lang="el-GR" smtClean="0"/>
              <a:t>Σαν εργαλείο προώθησης (marketing) πάλι, έχει πολλές και ενδιαφέρουσες δυνατότητες. </a:t>
            </a:r>
          </a:p>
          <a:p>
            <a:pPr lvl="1"/>
            <a:r>
              <a:rPr lang="el-GR" smtClean="0"/>
              <a:t>Είναι δυνατόν για μια εταιρία να πουλάει προϊόντα και υπηρεσίες σε παγκόσμια κλίμακα, χωρίς την απασχόληση πωλητή. </a:t>
            </a:r>
          </a:p>
        </p:txBody>
      </p:sp>
      <p:sp>
        <p:nvSpPr>
          <p:cNvPr id="28877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A9F6206D-7090-4487-AC06-DCA69F4DD30D}" type="slidenum">
              <a:rPr lang="el-GR"/>
              <a:pPr>
                <a:defRPr/>
              </a:pPr>
              <a:t>266</a:t>
            </a:fld>
            <a:endParaRPr lang="el-GR" dirty="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1 - Τίτλος"/>
          <p:cNvSpPr>
            <a:spLocks noGrp="1"/>
          </p:cNvSpPr>
          <p:nvPr>
            <p:ph type="title"/>
          </p:nvPr>
        </p:nvSpPr>
        <p:spPr/>
        <p:txBody>
          <a:bodyPr/>
          <a:lstStyle/>
          <a:p>
            <a:r>
              <a:rPr lang="el-GR" b="1" i="1" smtClean="0">
                <a:solidFill>
                  <a:srgbClr val="164C6C"/>
                </a:solidFill>
              </a:rPr>
              <a:t> Εφαρμογές του Διαδικτύου</a:t>
            </a:r>
            <a:endParaRPr lang="el-GR" smtClean="0">
              <a:solidFill>
                <a:srgbClr val="164C6C"/>
              </a:solidFill>
            </a:endParaRPr>
          </a:p>
        </p:txBody>
      </p:sp>
      <p:sp>
        <p:nvSpPr>
          <p:cNvPr id="289794" name="2 - Θέση περιεχομένου"/>
          <p:cNvSpPr>
            <a:spLocks noGrp="1"/>
          </p:cNvSpPr>
          <p:nvPr>
            <p:ph sz="quarter" idx="1"/>
          </p:nvPr>
        </p:nvSpPr>
        <p:spPr>
          <a:xfrm>
            <a:off x="301625" y="1527175"/>
            <a:ext cx="8504238" cy="4572000"/>
          </a:xfrm>
        </p:spPr>
        <p:txBody>
          <a:bodyPr/>
          <a:lstStyle/>
          <a:p>
            <a:r>
              <a:rPr lang="el-GR" b="1" i="1" smtClean="0"/>
              <a:t>Χρήση από επιχειρήσεις</a:t>
            </a:r>
          </a:p>
          <a:p>
            <a:pPr lvl="1"/>
            <a:r>
              <a:rPr lang="el-GR" b="1" smtClean="0"/>
              <a:t>Συστήματα κράτησης αεροπορικών θέσεων</a:t>
            </a:r>
          </a:p>
          <a:p>
            <a:pPr lvl="1"/>
            <a:r>
              <a:rPr lang="el-GR" b="1" smtClean="0"/>
              <a:t>Τραπεζικές συναλλαγές</a:t>
            </a:r>
          </a:p>
          <a:p>
            <a:pPr lvl="2"/>
            <a:r>
              <a:rPr lang="el-GR" smtClean="0"/>
              <a:t>Οι περισσότερες Τράπεζες προσφέρουν κάποιας μορφής </a:t>
            </a:r>
            <a:r>
              <a:rPr lang="en-US" smtClean="0"/>
              <a:t>online</a:t>
            </a:r>
            <a:r>
              <a:rPr lang="el-GR" smtClean="0"/>
              <a:t> συναλλαγών. </a:t>
            </a:r>
            <a:endParaRPr lang="el-GR" b="1" smtClean="0"/>
          </a:p>
          <a:p>
            <a:r>
              <a:rPr lang="el-GR" smtClean="0"/>
              <a:t>Ηλεκτρονική διακυβέρνηση </a:t>
            </a:r>
          </a:p>
          <a:p>
            <a:pPr lvl="1"/>
            <a:r>
              <a:rPr lang="el-GR" b="1" smtClean="0"/>
              <a:t>Εγγραφές αυτοκινήτων</a:t>
            </a:r>
          </a:p>
          <a:p>
            <a:pPr lvl="1"/>
            <a:r>
              <a:rPr lang="el-GR" b="1" smtClean="0"/>
              <a:t>Πληρωμή εισφορών</a:t>
            </a:r>
          </a:p>
          <a:p>
            <a:pPr lvl="1"/>
            <a:r>
              <a:rPr lang="el-GR" b="1" smtClean="0"/>
              <a:t>Ηλεκτρονική ψήφος</a:t>
            </a:r>
          </a:p>
          <a:p>
            <a:pPr lvl="2"/>
            <a:r>
              <a:rPr lang="el-GR" smtClean="0"/>
              <a:t>Σε μερικές χώρες, οι κυβερνήσεις, πειραματίζονται με συστήματα αυτόματης ψήφου, σε πολλές περιπτώσεις λόγω του μειωμένου ποσοστού ψηφοφόρων. </a:t>
            </a:r>
            <a:endParaRPr lang="el-GR" b="1" smtClean="0"/>
          </a:p>
          <a:p>
            <a:pPr lvl="1"/>
            <a:endParaRPr lang="el-GR" b="1" i="1" smtClean="0"/>
          </a:p>
          <a:p>
            <a:pPr lvl="1"/>
            <a:endParaRPr lang="el-GR" b="1" i="1" smtClean="0"/>
          </a:p>
          <a:p>
            <a:pPr lvl="1"/>
            <a:endParaRPr lang="el-GR" smtClean="0"/>
          </a:p>
        </p:txBody>
      </p:sp>
      <p:sp>
        <p:nvSpPr>
          <p:cNvPr id="289795"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87906B5B-C0BA-49CD-B154-8CD419554809}" type="slidenum">
              <a:rPr lang="el-GR"/>
              <a:pPr>
                <a:defRPr/>
              </a:pPr>
              <a:t>267</a:t>
            </a:fld>
            <a:endParaRPr lang="el-GR"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1 - Τίτλος"/>
          <p:cNvSpPr>
            <a:spLocks noGrp="1"/>
          </p:cNvSpPr>
          <p:nvPr>
            <p:ph type="title"/>
          </p:nvPr>
        </p:nvSpPr>
        <p:spPr/>
        <p:txBody>
          <a:bodyPr/>
          <a:lstStyle/>
          <a:p>
            <a:r>
              <a:rPr lang="el-GR" b="1" i="1" smtClean="0">
                <a:solidFill>
                  <a:srgbClr val="164C6C"/>
                </a:solidFill>
              </a:rPr>
              <a:t> Εφαρμογές του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lnSpcReduction="10000"/>
          </a:bodyPr>
          <a:lstStyle/>
          <a:p>
            <a:pPr marL="274320" indent="-274320" fontAlgn="auto">
              <a:spcAft>
                <a:spcPts val="0"/>
              </a:spcAft>
              <a:buFont typeface="Wingdings 2"/>
              <a:buChar char=""/>
              <a:defRPr/>
            </a:pPr>
            <a:r>
              <a:rPr lang="el-GR" b="1" i="1" dirty="0" smtClean="0"/>
              <a:t>Χρήση σε νοσοκομεία και το σύστημα υγείας</a:t>
            </a:r>
          </a:p>
          <a:p>
            <a:pPr marL="548640" lvl="1" indent="-274320" fontAlgn="auto">
              <a:spcAft>
                <a:spcPts val="0"/>
              </a:spcAft>
              <a:buFont typeface="Wingdings"/>
              <a:buChar char=""/>
              <a:defRPr/>
            </a:pPr>
            <a:r>
              <a:rPr lang="el-GR" b="1" dirty="0" smtClean="0"/>
              <a:t>Ηλεκτρονική</a:t>
            </a:r>
            <a:r>
              <a:rPr lang="el-GR" dirty="0" smtClean="0"/>
              <a:t> </a:t>
            </a:r>
            <a:r>
              <a:rPr lang="el-GR" b="1" dirty="0" smtClean="0"/>
              <a:t>καρτέλα ασθενούς</a:t>
            </a:r>
          </a:p>
          <a:p>
            <a:pPr marL="822960" lvl="2" fontAlgn="auto">
              <a:spcAft>
                <a:spcPts val="0"/>
              </a:spcAft>
              <a:buClr>
                <a:schemeClr val="accent3"/>
              </a:buClr>
              <a:buFont typeface="Wingdings 2"/>
              <a:buChar char=""/>
              <a:defRPr/>
            </a:pPr>
            <a:r>
              <a:rPr lang="el-GR" dirty="0" smtClean="0"/>
              <a:t>Τα συστήματα ραντεβού και καρτέλας είναι πλήρως μηχανογραφημένα και </a:t>
            </a:r>
            <a:r>
              <a:rPr lang="en-US" dirty="0" smtClean="0"/>
              <a:t>on line</a:t>
            </a:r>
            <a:r>
              <a:rPr lang="el-GR" dirty="0" smtClean="0"/>
              <a:t> στα περισσότερα νοσοκομεία στον κόσμο. </a:t>
            </a:r>
            <a:endParaRPr lang="el-GR" b="1" dirty="0" smtClean="0"/>
          </a:p>
          <a:p>
            <a:pPr marL="548640" lvl="1" indent="-274320" fontAlgn="auto">
              <a:spcAft>
                <a:spcPts val="0"/>
              </a:spcAft>
              <a:buFont typeface="Wingdings"/>
              <a:buChar char=""/>
              <a:defRPr/>
            </a:pPr>
            <a:r>
              <a:rPr lang="el-GR" b="1" dirty="0" smtClean="0"/>
              <a:t>Σύστημα ελέγχου ασθενοφόρων</a:t>
            </a:r>
          </a:p>
          <a:p>
            <a:pPr marL="822960" lvl="2" fontAlgn="auto">
              <a:spcAft>
                <a:spcPts val="0"/>
              </a:spcAft>
              <a:buClr>
                <a:schemeClr val="accent3"/>
              </a:buClr>
              <a:buFont typeface="Wingdings 2"/>
              <a:buChar char=""/>
              <a:defRPr/>
            </a:pPr>
            <a:r>
              <a:rPr lang="el-GR" dirty="0" smtClean="0"/>
              <a:t>Τα ασθενοφόρα ελέγχονται κεντρικά και τα υπολογιστικά συστήματα, έχουν τη δυνατότητα εντοπισμού τους μέσω δορυφόρου. </a:t>
            </a:r>
            <a:endParaRPr lang="el-GR" b="1" dirty="0" smtClean="0"/>
          </a:p>
          <a:p>
            <a:pPr marL="548640" lvl="1" indent="-274320" fontAlgn="auto">
              <a:spcAft>
                <a:spcPts val="0"/>
              </a:spcAft>
              <a:buFont typeface="Wingdings"/>
              <a:buChar char=""/>
              <a:defRPr/>
            </a:pPr>
            <a:r>
              <a:rPr lang="el-GR" b="1" dirty="0" smtClean="0"/>
              <a:t>Διαγνωστικά εργαλεία και ειδικό χειρουργικό υλικό</a:t>
            </a:r>
          </a:p>
          <a:p>
            <a:pPr marL="822960" lvl="2" fontAlgn="auto">
              <a:spcAft>
                <a:spcPts val="0"/>
              </a:spcAft>
              <a:buClr>
                <a:schemeClr val="accent3"/>
              </a:buClr>
              <a:buFont typeface="Wingdings 2"/>
              <a:buChar char=""/>
              <a:defRPr/>
            </a:pPr>
            <a:r>
              <a:rPr lang="el-GR" dirty="0" smtClean="0"/>
              <a:t>Στα χειρουργεία κάποιες εργασίες γίνονται από υπολογιστές, όπως η μέτρηση της αρτηριακής πίεσης, οι κτύποι της καρδιάς </a:t>
            </a:r>
            <a:r>
              <a:rPr lang="el-GR" dirty="0" err="1" smtClean="0"/>
              <a:t>κ.λ.π</a:t>
            </a:r>
            <a:r>
              <a:rPr lang="el-GR" dirty="0" smtClean="0"/>
              <a:t>., ενώ επεμβάσεις έχουν διεξαχθεί από απόσταση με χρήση συστημάτων τηλεματικής.</a:t>
            </a:r>
          </a:p>
          <a:p>
            <a:pPr marL="822960" lvl="2" fontAlgn="auto">
              <a:spcAft>
                <a:spcPts val="0"/>
              </a:spcAft>
              <a:buClr>
                <a:schemeClr val="accent3"/>
              </a:buClr>
              <a:buFont typeface="Wingdings 2"/>
              <a:buChar char=""/>
              <a:defRPr/>
            </a:pPr>
            <a:endParaRPr lang="el-GR" b="1" dirty="0" smtClean="0"/>
          </a:p>
          <a:p>
            <a:pPr marL="274320" indent="-274320" fontAlgn="auto">
              <a:spcAft>
                <a:spcPts val="0"/>
              </a:spcAft>
              <a:buFont typeface="Wingdings 2"/>
              <a:buChar char=""/>
              <a:defRPr/>
            </a:pPr>
            <a:endParaRPr lang="el-GR" dirty="0"/>
          </a:p>
        </p:txBody>
      </p:sp>
      <p:sp>
        <p:nvSpPr>
          <p:cNvPr id="290819"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9685E205-D3C7-496F-97EF-BDD310CE8363}" type="slidenum">
              <a:rPr lang="el-GR"/>
              <a:pPr>
                <a:defRPr/>
              </a:pPr>
              <a:t>268</a:t>
            </a:fld>
            <a:endParaRPr lang="el-GR"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1 - Τίτλος"/>
          <p:cNvSpPr>
            <a:spLocks noGrp="1"/>
          </p:cNvSpPr>
          <p:nvPr>
            <p:ph type="title"/>
          </p:nvPr>
        </p:nvSpPr>
        <p:spPr/>
        <p:txBody>
          <a:bodyPr/>
          <a:lstStyle/>
          <a:p>
            <a:r>
              <a:rPr lang="el-GR" b="1" i="1" smtClean="0">
                <a:solidFill>
                  <a:srgbClr val="164C6C"/>
                </a:solidFill>
              </a:rPr>
              <a:t> Εφαρμογές του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b="1" i="1" dirty="0" smtClean="0"/>
              <a:t>Χρήση στην εκπαίδευση</a:t>
            </a:r>
          </a:p>
          <a:p>
            <a:pPr marL="548640" lvl="1" indent="-274320" fontAlgn="auto">
              <a:spcAft>
                <a:spcPts val="0"/>
              </a:spcAft>
              <a:buFont typeface="Wingdings"/>
              <a:buChar char=""/>
              <a:defRPr/>
            </a:pPr>
            <a:r>
              <a:rPr lang="el-GR" dirty="0" smtClean="0"/>
              <a:t>Εγγραφές σπουδαστών και γραμματειακή υποστήριξη</a:t>
            </a:r>
          </a:p>
          <a:p>
            <a:pPr marL="548640" lvl="1" indent="-274320" fontAlgn="auto">
              <a:spcAft>
                <a:spcPts val="0"/>
              </a:spcAft>
              <a:buFont typeface="Wingdings"/>
              <a:buChar char=""/>
              <a:defRPr/>
            </a:pPr>
            <a:r>
              <a:rPr lang="el-GR" dirty="0" smtClean="0"/>
              <a:t>Εκπαίδευση με χρήση Η/Υ (</a:t>
            </a:r>
            <a:r>
              <a:rPr lang="en-US" dirty="0" smtClean="0"/>
              <a:t>CBT</a:t>
            </a:r>
            <a:r>
              <a:rPr lang="el-GR" dirty="0" smtClean="0"/>
              <a:t>)</a:t>
            </a:r>
          </a:p>
          <a:p>
            <a:pPr marL="548640" lvl="1" indent="-274320" fontAlgn="auto">
              <a:spcAft>
                <a:spcPts val="0"/>
              </a:spcAft>
              <a:buFont typeface="Wingdings"/>
              <a:buChar char=""/>
              <a:defRPr/>
            </a:pPr>
            <a:r>
              <a:rPr lang="el-GR" dirty="0" smtClean="0"/>
              <a:t>Εύρεση στοιχείων σχολικών εργασιών</a:t>
            </a:r>
          </a:p>
          <a:p>
            <a:pPr marL="548640" lvl="1" indent="-274320" fontAlgn="auto">
              <a:spcAft>
                <a:spcPts val="0"/>
              </a:spcAft>
              <a:buFont typeface="Wingdings"/>
              <a:buChar char=""/>
              <a:defRPr/>
            </a:pPr>
            <a:r>
              <a:rPr lang="el-GR" dirty="0" smtClean="0"/>
              <a:t>Εξ αποστάσεως εκπαίδευση</a:t>
            </a:r>
          </a:p>
          <a:p>
            <a:pPr marL="274320" indent="-274320" fontAlgn="auto">
              <a:spcAft>
                <a:spcPts val="0"/>
              </a:spcAft>
              <a:buFont typeface="Wingdings 2"/>
              <a:buChar char=""/>
              <a:defRPr/>
            </a:pPr>
            <a:r>
              <a:rPr lang="el-GR" b="1" i="1" dirty="0" smtClean="0"/>
              <a:t>Τηλεργασία</a:t>
            </a:r>
          </a:p>
          <a:p>
            <a:pPr marL="548640" lvl="1" indent="-274320" fontAlgn="auto">
              <a:spcAft>
                <a:spcPts val="0"/>
              </a:spcAft>
              <a:buFont typeface="Wingdings"/>
              <a:buChar char=""/>
              <a:defRPr/>
            </a:pPr>
            <a:r>
              <a:rPr lang="el-GR" dirty="0" smtClean="0"/>
              <a:t>Αναφέρεται σε ανθρώπους που εργάζονται από το σπίτι συνδεδεμένοι με την υπόλοιπη εταιρία ή οργανισμό μέσω ενός δικτύου υπολογιστών. </a:t>
            </a:r>
          </a:p>
          <a:p>
            <a:pPr marL="548640" lvl="1" indent="-274320" fontAlgn="auto">
              <a:spcAft>
                <a:spcPts val="0"/>
              </a:spcAft>
              <a:buFont typeface="Wingdings"/>
              <a:buChar char=""/>
              <a:defRPr/>
            </a:pPr>
            <a:r>
              <a:rPr lang="el-GR" b="1" i="1" dirty="0" smtClean="0"/>
              <a:t>πλεονεκτήματα </a:t>
            </a:r>
          </a:p>
          <a:p>
            <a:pPr marL="822960" lvl="2" fontAlgn="auto">
              <a:spcAft>
                <a:spcPts val="0"/>
              </a:spcAft>
              <a:buClr>
                <a:schemeClr val="accent3"/>
              </a:buClr>
              <a:buFont typeface="Wingdings 2"/>
              <a:buChar char=""/>
              <a:defRPr/>
            </a:pPr>
            <a:r>
              <a:rPr lang="el-GR" dirty="0" smtClean="0"/>
              <a:t>Μεγαλύτερη δυνατότητα συγκέντρωσης</a:t>
            </a:r>
          </a:p>
          <a:p>
            <a:pPr marL="822960" lvl="2" fontAlgn="auto">
              <a:spcAft>
                <a:spcPts val="0"/>
              </a:spcAft>
              <a:buClr>
                <a:schemeClr val="accent3"/>
              </a:buClr>
              <a:buFont typeface="Wingdings 2"/>
              <a:buChar char=""/>
              <a:defRPr/>
            </a:pPr>
            <a:r>
              <a:rPr lang="el-GR" dirty="0" smtClean="0"/>
              <a:t>Ευέλικτος προγραμματισμός</a:t>
            </a:r>
          </a:p>
          <a:p>
            <a:pPr marL="822960" lvl="2" fontAlgn="auto">
              <a:spcAft>
                <a:spcPts val="0"/>
              </a:spcAft>
              <a:buClr>
                <a:schemeClr val="accent3"/>
              </a:buClr>
              <a:buFont typeface="Wingdings 2"/>
              <a:buChar char=""/>
              <a:defRPr/>
            </a:pPr>
            <a:r>
              <a:rPr lang="el-GR" dirty="0" smtClean="0"/>
              <a:t>Μικρότερος εταιρικός χώρος</a:t>
            </a:r>
          </a:p>
          <a:p>
            <a:pPr marL="548640" lvl="1" indent="-274320" fontAlgn="auto">
              <a:spcAft>
                <a:spcPts val="0"/>
              </a:spcAft>
              <a:buFont typeface="Wingdings"/>
              <a:buChar char=""/>
              <a:defRPr/>
            </a:pPr>
            <a:r>
              <a:rPr lang="el-GR" b="1" i="1" dirty="0" smtClean="0"/>
              <a:t>Μειονεκτήματα</a:t>
            </a:r>
          </a:p>
          <a:p>
            <a:pPr marL="822960" lvl="2" fontAlgn="auto">
              <a:spcAft>
                <a:spcPts val="0"/>
              </a:spcAft>
              <a:buClr>
                <a:schemeClr val="accent3"/>
              </a:buClr>
              <a:buFont typeface="Wingdings 2"/>
              <a:buChar char=""/>
              <a:defRPr/>
            </a:pPr>
            <a:r>
              <a:rPr lang="el-GR" dirty="0" smtClean="0"/>
              <a:t>Έλλειψη ανθρώπινης επαφής</a:t>
            </a:r>
          </a:p>
          <a:p>
            <a:pPr marL="822960" lvl="2" fontAlgn="auto">
              <a:spcAft>
                <a:spcPts val="0"/>
              </a:spcAft>
              <a:buClr>
                <a:schemeClr val="accent3"/>
              </a:buClr>
              <a:buFont typeface="Wingdings 2"/>
              <a:buChar char=""/>
              <a:defRPr/>
            </a:pPr>
            <a:r>
              <a:rPr lang="el-GR" dirty="0" smtClean="0"/>
              <a:t>Αρνητική επιρροή σε ομαδική εργασία</a:t>
            </a:r>
          </a:p>
          <a:p>
            <a:pPr marL="822960" lvl="2" fontAlgn="auto">
              <a:spcAft>
                <a:spcPts val="0"/>
              </a:spcAft>
              <a:buClr>
                <a:schemeClr val="accent3"/>
              </a:buClr>
              <a:buFont typeface="Wingdings 2"/>
              <a:buChar char=""/>
              <a:defRPr/>
            </a:pPr>
            <a:r>
              <a:rPr lang="el-GR" dirty="0" smtClean="0"/>
              <a:t>Αποδυνάμωση του συνδικαλισμού</a:t>
            </a:r>
            <a:endParaRPr lang="el-GR" i="1" dirty="0" smtClean="0"/>
          </a:p>
          <a:p>
            <a:pPr marL="274320" indent="-274320" fontAlgn="auto">
              <a:spcAft>
                <a:spcPts val="0"/>
              </a:spcAft>
              <a:buFont typeface="Wingdings 2"/>
              <a:buChar char=""/>
              <a:defRPr/>
            </a:pPr>
            <a:endParaRPr lang="el-GR" dirty="0"/>
          </a:p>
        </p:txBody>
      </p:sp>
      <p:sp>
        <p:nvSpPr>
          <p:cNvPr id="291843"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661BFD5E-BD0D-4AFF-BB3E-BF85D8CEEAB1}" type="slidenum">
              <a:rPr lang="el-GR"/>
              <a:pPr>
                <a:defRPr/>
              </a:pPr>
              <a:t>269</a:t>
            </a:fld>
            <a:endParaRPr lang="el-G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Είσοδος και έξοδος δεδομένων στην ΚΜΕ</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27</a:t>
            </a:fld>
            <a:endParaRPr lang="el-GR"/>
          </a:p>
        </p:txBody>
      </p:sp>
      <p:sp>
        <p:nvSpPr>
          <p:cNvPr id="6" name="1 - Στρογγυλεμένο ορθογώνιο"/>
          <p:cNvSpPr/>
          <p:nvPr/>
        </p:nvSpPr>
        <p:spPr>
          <a:xfrm>
            <a:off x="3214678" y="1928802"/>
            <a:ext cx="2428892" cy="30003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Κεντρική Μονάδα Επεξεργασίας (</a:t>
            </a:r>
            <a:r>
              <a:rPr lang="en-US" sz="2000" b="1" dirty="0" smtClean="0">
                <a:solidFill>
                  <a:schemeClr val="tx1"/>
                </a:solidFill>
                <a:latin typeface="Times New Roman" pitchFamily="18" charset="0"/>
                <a:cs typeface="Times New Roman" pitchFamily="18" charset="0"/>
              </a:rPr>
              <a:t>CPU</a:t>
            </a:r>
            <a:r>
              <a:rPr lang="el-GR" sz="2000" b="1" dirty="0" smtClean="0">
                <a:solidFill>
                  <a:schemeClr val="tx1"/>
                </a:solidFill>
                <a:latin typeface="Times New Roman" pitchFamily="18" charset="0"/>
                <a:cs typeface="Times New Roman" pitchFamily="18" charset="0"/>
              </a:rPr>
              <a:t>)</a:t>
            </a:r>
            <a:endParaRPr lang="el-GR" sz="2000" b="1" dirty="0">
              <a:solidFill>
                <a:schemeClr val="tx1"/>
              </a:solidFill>
              <a:latin typeface="Times New Roman" pitchFamily="18" charset="0"/>
              <a:cs typeface="Times New Roman" pitchFamily="18" charset="0"/>
            </a:endParaRPr>
          </a:p>
        </p:txBody>
      </p:sp>
      <p:sp>
        <p:nvSpPr>
          <p:cNvPr id="7" name="3 - Στρογγυλεμένο ορθογώνιο"/>
          <p:cNvSpPr/>
          <p:nvPr/>
        </p:nvSpPr>
        <p:spPr>
          <a:xfrm>
            <a:off x="928662" y="2224078"/>
            <a:ext cx="1643074" cy="120492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u="sng" dirty="0" smtClean="0">
                <a:solidFill>
                  <a:schemeClr val="tx1"/>
                </a:solidFill>
                <a:latin typeface="Times New Roman" pitchFamily="18" charset="0"/>
                <a:cs typeface="Times New Roman" pitchFamily="18" charset="0"/>
              </a:rPr>
              <a:t>Εντολές</a:t>
            </a:r>
            <a:r>
              <a:rPr lang="el-GR" dirty="0" smtClean="0">
                <a:solidFill>
                  <a:schemeClr val="tx1"/>
                </a:solidFill>
                <a:latin typeface="Times New Roman" pitchFamily="18" charset="0"/>
                <a:cs typeface="Times New Roman" pitchFamily="18" charset="0"/>
              </a:rPr>
              <a:t> για επεξεργασία δεδομένων</a:t>
            </a:r>
            <a:endParaRPr lang="el-GR" dirty="0">
              <a:solidFill>
                <a:schemeClr val="tx1"/>
              </a:solidFill>
              <a:latin typeface="Times New Roman" pitchFamily="18" charset="0"/>
              <a:cs typeface="Times New Roman" pitchFamily="18" charset="0"/>
            </a:endParaRPr>
          </a:p>
        </p:txBody>
      </p:sp>
      <p:sp>
        <p:nvSpPr>
          <p:cNvPr id="8" name="4 - Στρογγυλεμένο ορθογώνιο"/>
          <p:cNvSpPr/>
          <p:nvPr/>
        </p:nvSpPr>
        <p:spPr>
          <a:xfrm>
            <a:off x="928662" y="3643314"/>
            <a:ext cx="1643074" cy="120492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u="sng" dirty="0" smtClean="0">
                <a:solidFill>
                  <a:schemeClr val="tx1"/>
                </a:solidFill>
                <a:latin typeface="Times New Roman" pitchFamily="18" charset="0"/>
                <a:cs typeface="Times New Roman" pitchFamily="18" charset="0"/>
              </a:rPr>
              <a:t>Είσοδος</a:t>
            </a:r>
            <a:r>
              <a:rPr lang="el-GR" dirty="0" smtClean="0">
                <a:solidFill>
                  <a:schemeClr val="tx1"/>
                </a:solidFill>
                <a:latin typeface="Times New Roman" pitchFamily="18" charset="0"/>
                <a:cs typeface="Times New Roman" pitchFamily="18" charset="0"/>
              </a:rPr>
              <a:t> δεδομένων για επεξεργασία</a:t>
            </a:r>
            <a:endParaRPr lang="el-GR" dirty="0">
              <a:solidFill>
                <a:schemeClr val="tx1"/>
              </a:solidFill>
              <a:latin typeface="Times New Roman" pitchFamily="18" charset="0"/>
              <a:cs typeface="Times New Roman" pitchFamily="18" charset="0"/>
            </a:endParaRPr>
          </a:p>
        </p:txBody>
      </p:sp>
      <p:sp>
        <p:nvSpPr>
          <p:cNvPr id="9" name="5 - Στρογγυλεμένο ορθογώνιο"/>
          <p:cNvSpPr/>
          <p:nvPr/>
        </p:nvSpPr>
        <p:spPr>
          <a:xfrm>
            <a:off x="6286512" y="2643182"/>
            <a:ext cx="1928826" cy="1500198"/>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u="sng" dirty="0" smtClean="0">
                <a:solidFill>
                  <a:schemeClr val="tx1"/>
                </a:solidFill>
                <a:latin typeface="Times New Roman" pitchFamily="18" charset="0"/>
                <a:cs typeface="Times New Roman" pitchFamily="18" charset="0"/>
              </a:rPr>
              <a:t>Έξοδος</a:t>
            </a:r>
            <a:r>
              <a:rPr lang="el-GR" dirty="0" smtClean="0">
                <a:solidFill>
                  <a:schemeClr val="tx1"/>
                </a:solidFill>
                <a:latin typeface="Times New Roman" pitchFamily="18" charset="0"/>
                <a:cs typeface="Times New Roman" pitchFamily="18" charset="0"/>
              </a:rPr>
              <a:t> επεξεργασμένων δεδομένων</a:t>
            </a:r>
            <a:endParaRPr lang="el-GR" dirty="0">
              <a:solidFill>
                <a:schemeClr val="tx1"/>
              </a:solidFill>
              <a:latin typeface="Times New Roman" pitchFamily="18" charset="0"/>
              <a:cs typeface="Times New Roman" pitchFamily="18" charset="0"/>
            </a:endParaRPr>
          </a:p>
        </p:txBody>
      </p:sp>
      <p:cxnSp>
        <p:nvCxnSpPr>
          <p:cNvPr id="10" name="11 - Ευθύγραμμο βέλος σύνδεσης"/>
          <p:cNvCxnSpPr/>
          <p:nvPr/>
        </p:nvCxnSpPr>
        <p:spPr>
          <a:xfrm>
            <a:off x="5643570" y="3286124"/>
            <a:ext cx="642942"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17 - Ευθύγραμμο βέλος σύνδεσης"/>
          <p:cNvCxnSpPr/>
          <p:nvPr/>
        </p:nvCxnSpPr>
        <p:spPr>
          <a:xfrm>
            <a:off x="2571736" y="2855908"/>
            <a:ext cx="642942"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18 - Ευθύγραμμο βέλος σύνδεσης"/>
          <p:cNvCxnSpPr/>
          <p:nvPr/>
        </p:nvCxnSpPr>
        <p:spPr>
          <a:xfrm>
            <a:off x="2571736" y="4143380"/>
            <a:ext cx="642942"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1 - Τίτλος"/>
          <p:cNvSpPr>
            <a:spLocks noGrp="1"/>
          </p:cNvSpPr>
          <p:nvPr>
            <p:ph type="title"/>
          </p:nvPr>
        </p:nvSpPr>
        <p:spPr/>
        <p:txBody>
          <a:bodyPr/>
          <a:lstStyle/>
          <a:p>
            <a:r>
              <a:rPr lang="el-GR" b="1" i="1" smtClean="0">
                <a:solidFill>
                  <a:srgbClr val="164C6C"/>
                </a:solidFill>
              </a:rPr>
              <a:t> Εφαρμογές του Διαδικτύου</a:t>
            </a:r>
            <a:endParaRPr lang="el-GR" smtClean="0">
              <a:solidFill>
                <a:srgbClr val="164C6C"/>
              </a:solidFill>
            </a:endParaRPr>
          </a:p>
        </p:txBody>
      </p:sp>
      <p:sp>
        <p:nvSpPr>
          <p:cNvPr id="3" name="2 - Θέση περιεχομένου"/>
          <p:cNvSpPr>
            <a:spLocks noGrp="1"/>
          </p:cNvSpPr>
          <p:nvPr>
            <p:ph sz="quarter" idx="1"/>
          </p:nvPr>
        </p:nvSpPr>
        <p:spPr>
          <a:xfrm>
            <a:off x="301625" y="1527175"/>
            <a:ext cx="8504238" cy="4572000"/>
          </a:xfrm>
        </p:spPr>
        <p:txBody>
          <a:bodyPr>
            <a:normAutofit fontScale="85000" lnSpcReduction="20000"/>
          </a:bodyPr>
          <a:lstStyle/>
          <a:p>
            <a:pPr marL="274320" indent="-274320" fontAlgn="auto">
              <a:spcAft>
                <a:spcPts val="0"/>
              </a:spcAft>
              <a:buFont typeface="Wingdings 2"/>
              <a:buChar char=""/>
              <a:defRPr/>
            </a:pPr>
            <a:r>
              <a:rPr lang="el-GR" b="1" i="1" dirty="0" smtClean="0"/>
              <a:t>Ηλεκτρονικό ταχυδρομείο (e-</a:t>
            </a:r>
            <a:r>
              <a:rPr lang="el-GR" b="1" i="1" dirty="0" err="1" smtClean="0"/>
              <a:t>mai</a:t>
            </a:r>
            <a:r>
              <a:rPr lang="el-GR" b="1" i="1" dirty="0" smtClean="0"/>
              <a:t>l)</a:t>
            </a:r>
          </a:p>
          <a:p>
            <a:pPr marL="274320" indent="-274320" fontAlgn="auto">
              <a:spcAft>
                <a:spcPts val="0"/>
              </a:spcAft>
              <a:buFont typeface="Wingdings 2"/>
              <a:buChar char=""/>
              <a:defRPr/>
            </a:pPr>
            <a:r>
              <a:rPr lang="el-GR" b="1" i="1" dirty="0" smtClean="0"/>
              <a:t>Ηλεκτρονικό Εμπόριο (e-</a:t>
            </a:r>
            <a:r>
              <a:rPr lang="el-GR" b="1" i="1" dirty="0" err="1" smtClean="0"/>
              <a:t>commerc</a:t>
            </a:r>
            <a:r>
              <a:rPr lang="el-GR" b="1" i="1" dirty="0" smtClean="0"/>
              <a:t>e και e-</a:t>
            </a:r>
            <a:r>
              <a:rPr lang="el-GR" b="1" i="1" dirty="0" err="1" smtClean="0"/>
              <a:t>shopping</a:t>
            </a:r>
            <a:r>
              <a:rPr lang="el-GR" b="1" i="1" dirty="0" smtClean="0"/>
              <a:t>)</a:t>
            </a:r>
          </a:p>
          <a:p>
            <a:pPr marL="548640" lvl="1" indent="-274320" fontAlgn="auto">
              <a:spcAft>
                <a:spcPts val="0"/>
              </a:spcAft>
              <a:buFont typeface="Wingdings"/>
              <a:buChar char=""/>
              <a:defRPr/>
            </a:pPr>
            <a:r>
              <a:rPr lang="el-GR" dirty="0" smtClean="0"/>
              <a:t>Ο όρος Ηλεκτρονικό Εμπόριο είναι συνδεδεμένος με αγορές ή πωλήσεις μέσω </a:t>
            </a:r>
            <a:r>
              <a:rPr lang="en-US" dirty="0" smtClean="0"/>
              <a:t>Internet</a:t>
            </a:r>
            <a:r>
              <a:rPr lang="el-GR" dirty="0" smtClean="0"/>
              <a:t>. </a:t>
            </a:r>
          </a:p>
          <a:p>
            <a:pPr marL="548640" lvl="1" indent="-274320" fontAlgn="auto">
              <a:spcAft>
                <a:spcPts val="0"/>
              </a:spcAft>
              <a:buFont typeface="Wingdings"/>
              <a:buChar char=""/>
              <a:defRPr/>
            </a:pPr>
            <a:r>
              <a:rPr lang="el-GR" b="1" i="1" dirty="0" smtClean="0"/>
              <a:t>Πλεονεκτήματα   </a:t>
            </a:r>
            <a:endParaRPr lang="el-GR" dirty="0" smtClean="0"/>
          </a:p>
          <a:p>
            <a:pPr marL="822960" lvl="2" fontAlgn="auto">
              <a:spcAft>
                <a:spcPts val="0"/>
              </a:spcAft>
              <a:buClr>
                <a:schemeClr val="accent3"/>
              </a:buClr>
              <a:buFont typeface="Wingdings 2"/>
              <a:buChar char=""/>
              <a:defRPr/>
            </a:pPr>
            <a:r>
              <a:rPr lang="el-GR" dirty="0" smtClean="0"/>
              <a:t>Υπηρεσίες διαθέσιμες 24 </a:t>
            </a:r>
            <a:r>
              <a:rPr lang="en-US" dirty="0" smtClean="0"/>
              <a:t>x</a:t>
            </a:r>
            <a:r>
              <a:rPr lang="el-GR" dirty="0" smtClean="0"/>
              <a:t> 7</a:t>
            </a:r>
          </a:p>
          <a:p>
            <a:pPr marL="822960" lvl="2" fontAlgn="auto">
              <a:spcAft>
                <a:spcPts val="0"/>
              </a:spcAft>
              <a:buClr>
                <a:schemeClr val="accent3"/>
              </a:buClr>
              <a:buFont typeface="Wingdings 2"/>
              <a:buChar char=""/>
              <a:defRPr/>
            </a:pPr>
            <a:r>
              <a:rPr lang="el-GR" dirty="0" smtClean="0"/>
              <a:t>Μεγάλος αριθμός αποθεμάτων</a:t>
            </a:r>
          </a:p>
          <a:p>
            <a:pPr marL="822960" lvl="2" fontAlgn="auto">
              <a:spcAft>
                <a:spcPts val="0"/>
              </a:spcAft>
              <a:buClr>
                <a:schemeClr val="accent3"/>
              </a:buClr>
              <a:buFont typeface="Wingdings 2"/>
              <a:buChar char=""/>
              <a:defRPr/>
            </a:pPr>
            <a:r>
              <a:rPr lang="el-GR" dirty="0" smtClean="0"/>
              <a:t>Αναλυτικές πληροφορίες για το προϊόν</a:t>
            </a:r>
          </a:p>
          <a:p>
            <a:pPr marL="822960" lvl="2" fontAlgn="auto">
              <a:spcAft>
                <a:spcPts val="0"/>
              </a:spcAft>
              <a:buClr>
                <a:schemeClr val="accent3"/>
              </a:buClr>
              <a:buFont typeface="Wingdings 2"/>
              <a:buChar char=""/>
              <a:defRPr/>
            </a:pPr>
            <a:r>
              <a:rPr lang="el-GR" dirty="0" smtClean="0"/>
              <a:t>Δυνατότητα σύγκρισης τιμών</a:t>
            </a:r>
          </a:p>
          <a:p>
            <a:pPr marL="822960" lvl="2" fontAlgn="auto">
              <a:spcAft>
                <a:spcPts val="0"/>
              </a:spcAft>
              <a:buClr>
                <a:schemeClr val="accent3"/>
              </a:buClr>
              <a:buFont typeface="Wingdings 2"/>
              <a:buChar char=""/>
              <a:defRPr/>
            </a:pPr>
            <a:r>
              <a:rPr lang="el-GR" dirty="0" smtClean="0"/>
              <a:t>Ισότιμη διανομή σε μεγάλες πόλεις και επαρχία</a:t>
            </a:r>
          </a:p>
          <a:p>
            <a:pPr marL="822960" lvl="2" fontAlgn="auto">
              <a:spcAft>
                <a:spcPts val="0"/>
              </a:spcAft>
              <a:buClr>
                <a:schemeClr val="accent3"/>
              </a:buClr>
              <a:buFont typeface="Wingdings 2"/>
              <a:buChar char=""/>
              <a:defRPr/>
            </a:pPr>
            <a:r>
              <a:rPr lang="el-GR" dirty="0" smtClean="0"/>
              <a:t>Δυνατότητα επιστροφής ελαττωματικού εμπορεύματος</a:t>
            </a:r>
          </a:p>
          <a:p>
            <a:pPr marL="548640" lvl="1" indent="-274320" fontAlgn="auto">
              <a:spcAft>
                <a:spcPts val="0"/>
              </a:spcAft>
              <a:buFont typeface="Wingdings"/>
              <a:buChar char=""/>
              <a:defRPr/>
            </a:pPr>
            <a:r>
              <a:rPr lang="el-GR" b="1" i="1" dirty="0" smtClean="0"/>
              <a:t>Μειονεκτήματα </a:t>
            </a:r>
            <a:endParaRPr lang="el-GR" dirty="0" smtClean="0"/>
          </a:p>
          <a:p>
            <a:pPr marL="822960" lvl="2" fontAlgn="auto">
              <a:spcAft>
                <a:spcPts val="0"/>
              </a:spcAft>
              <a:buClr>
                <a:schemeClr val="accent3"/>
              </a:buClr>
              <a:buFont typeface="Wingdings 2"/>
              <a:buChar char=""/>
              <a:defRPr/>
            </a:pPr>
            <a:r>
              <a:rPr lang="el-GR" dirty="0" smtClean="0"/>
              <a:t>Πιθανότητα υποκλοπής των στοιχείων πιστωτικών καρτών</a:t>
            </a:r>
          </a:p>
          <a:p>
            <a:pPr marL="822960" lvl="2" fontAlgn="auto">
              <a:spcAft>
                <a:spcPts val="0"/>
              </a:spcAft>
              <a:buClr>
                <a:schemeClr val="accent3"/>
              </a:buClr>
              <a:buFont typeface="Wingdings 2"/>
              <a:buChar char=""/>
              <a:defRPr/>
            </a:pPr>
            <a:r>
              <a:rPr lang="el-GR" dirty="0" smtClean="0"/>
              <a:t>Πόσο ασφαλείς είναι οι αγορές μέσω διαδικτύου</a:t>
            </a:r>
          </a:p>
          <a:p>
            <a:pPr marL="822960" lvl="2" fontAlgn="auto">
              <a:spcAft>
                <a:spcPts val="0"/>
              </a:spcAft>
              <a:buClr>
                <a:schemeClr val="accent3"/>
              </a:buClr>
              <a:buFont typeface="Wingdings 2"/>
              <a:buChar char=""/>
              <a:defRPr/>
            </a:pPr>
            <a:r>
              <a:rPr lang="el-GR" dirty="0" smtClean="0"/>
              <a:t>Επιστροφή ελαττωματικών αγαθών</a:t>
            </a:r>
          </a:p>
          <a:p>
            <a:pPr marL="822960" lvl="2" fontAlgn="auto">
              <a:spcAft>
                <a:spcPts val="0"/>
              </a:spcAft>
              <a:buClr>
                <a:schemeClr val="accent3"/>
              </a:buClr>
              <a:buFont typeface="Wingdings 2"/>
              <a:buChar char=""/>
              <a:defRPr/>
            </a:pPr>
            <a:r>
              <a:rPr lang="el-GR" dirty="0" smtClean="0"/>
              <a:t>Αγορές από άλλη χώρα</a:t>
            </a:r>
          </a:p>
          <a:p>
            <a:pPr marL="822960" lvl="2" fontAlgn="auto">
              <a:spcAft>
                <a:spcPts val="0"/>
              </a:spcAft>
              <a:buClr>
                <a:schemeClr val="accent3"/>
              </a:buClr>
              <a:buFont typeface="Wingdings 2"/>
              <a:buChar char=""/>
              <a:defRPr/>
            </a:pPr>
            <a:r>
              <a:rPr lang="el-GR" dirty="0" smtClean="0"/>
              <a:t>Δυνατότητα επικοινωνίας με υπαλλήλους της εταιρίας</a:t>
            </a:r>
            <a:endParaRPr lang="el-GR" i="1" dirty="0" smtClean="0"/>
          </a:p>
          <a:p>
            <a:pPr marL="274320" indent="-274320" fontAlgn="auto">
              <a:spcAft>
                <a:spcPts val="0"/>
              </a:spcAft>
              <a:buFont typeface="Wingdings 2"/>
              <a:buChar char=""/>
              <a:defRPr/>
            </a:pPr>
            <a:endParaRPr lang="el-GR" dirty="0"/>
          </a:p>
        </p:txBody>
      </p:sp>
      <p:sp>
        <p:nvSpPr>
          <p:cNvPr id="292867"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18358504-2A9F-4628-B210-77747E203FCF}" type="slidenum">
              <a:rPr lang="el-GR"/>
              <a:pPr>
                <a:defRPr/>
              </a:pPr>
              <a:t>270</a:t>
            </a:fld>
            <a:endParaRPr lang="el-GR" dirty="0"/>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1 - Τίτλος"/>
          <p:cNvSpPr>
            <a:spLocks noGrp="1"/>
          </p:cNvSpPr>
          <p:nvPr>
            <p:ph type="title"/>
          </p:nvPr>
        </p:nvSpPr>
        <p:spPr/>
        <p:txBody>
          <a:bodyPr/>
          <a:lstStyle/>
          <a:p>
            <a:r>
              <a:rPr lang="el-GR" b="1" i="1" smtClean="0">
                <a:solidFill>
                  <a:srgbClr val="164C6C"/>
                </a:solidFill>
              </a:rPr>
              <a:t> Εφαρμογές του Διαδικτύου</a:t>
            </a:r>
            <a:endParaRPr lang="el-GR" smtClean="0">
              <a:solidFill>
                <a:srgbClr val="164C6C"/>
              </a:solidFill>
            </a:endParaRPr>
          </a:p>
        </p:txBody>
      </p:sp>
      <p:sp>
        <p:nvSpPr>
          <p:cNvPr id="293890" name="2 - Θέση περιεχομένου"/>
          <p:cNvSpPr>
            <a:spLocks noGrp="1"/>
          </p:cNvSpPr>
          <p:nvPr>
            <p:ph sz="quarter" idx="1"/>
          </p:nvPr>
        </p:nvSpPr>
        <p:spPr>
          <a:xfrm>
            <a:off x="301625" y="1527175"/>
            <a:ext cx="8504238" cy="4572000"/>
          </a:xfrm>
        </p:spPr>
        <p:txBody>
          <a:bodyPr/>
          <a:lstStyle/>
          <a:p>
            <a:r>
              <a:rPr lang="el-GR" b="1" i="1" smtClean="0"/>
              <a:t>Ηλεκτρονικές τραπεζικές συναλλαγές (e-banking)</a:t>
            </a:r>
          </a:p>
          <a:p>
            <a:pPr lvl="1"/>
            <a:r>
              <a:rPr lang="el-GR" smtClean="0"/>
              <a:t>Ο όρος </a:t>
            </a:r>
            <a:r>
              <a:rPr lang="en-US" smtClean="0"/>
              <a:t>e</a:t>
            </a:r>
            <a:r>
              <a:rPr lang="el-GR" smtClean="0"/>
              <a:t>-</a:t>
            </a:r>
            <a:r>
              <a:rPr lang="en-US" smtClean="0"/>
              <a:t>banking</a:t>
            </a:r>
            <a:r>
              <a:rPr lang="el-GR" smtClean="0"/>
              <a:t> σχετίζεται με την αυτόματη (</a:t>
            </a:r>
            <a:r>
              <a:rPr lang="en-US" smtClean="0"/>
              <a:t>online</a:t>
            </a:r>
            <a:r>
              <a:rPr lang="el-GR" smtClean="0"/>
              <a:t>) διαχείριση των τραπεζικών καταθέσεων.</a:t>
            </a:r>
          </a:p>
          <a:p>
            <a:pPr lvl="1"/>
            <a:r>
              <a:rPr lang="el-GR" smtClean="0"/>
              <a:t> Αντί για συναλλαγές μέσω τραπεζικών καταστημάτων, οι ίδιες συναλλαγές μπορούν να γίνουν αυτόματα μέσω διαδικτύου. </a:t>
            </a:r>
          </a:p>
          <a:p>
            <a:pPr lvl="1"/>
            <a:r>
              <a:rPr lang="el-GR" smtClean="0"/>
              <a:t>Έτσι, μπορεί κανείς αυτόματα να πληρώσει λογαριασμούς ή να μεταφέρει χρήματα από λογαριασμό σε λογαριασμό. </a:t>
            </a:r>
          </a:p>
          <a:p>
            <a:pPr lvl="1"/>
            <a:r>
              <a:rPr lang="el-GR" smtClean="0"/>
              <a:t>Μερικές τράπεζες που χρησιμοποιούν αυτόματο σύστημα συναλλαγών δεν έχουν καν καταστήματα, αλλά έχουν μεγάλα κέρδη. </a:t>
            </a:r>
          </a:p>
        </p:txBody>
      </p:sp>
      <p:sp>
        <p:nvSpPr>
          <p:cNvPr id="293891" name="3 - Θέση ημερομηνίας"/>
          <p:cNvSpPr>
            <a:spLocks noGrp="1"/>
          </p:cNvSpPr>
          <p:nvPr>
            <p:ph type="dt"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pPr fontAlgn="base">
              <a:spcBef>
                <a:spcPct val="0"/>
              </a:spcBef>
              <a:spcAft>
                <a:spcPct val="0"/>
              </a:spcAft>
            </a:pPr>
            <a:r>
              <a:rPr lang="el-GR">
                <a:cs typeface="Arial" charset="0"/>
              </a:rPr>
              <a:t>Νικόλαος Παπαδάκης</a:t>
            </a:r>
          </a:p>
        </p:txBody>
      </p:sp>
      <p:sp>
        <p:nvSpPr>
          <p:cNvPr id="5" name="4 - Θέση αριθμού διαφάνειας"/>
          <p:cNvSpPr>
            <a:spLocks noGrp="1"/>
          </p:cNvSpPr>
          <p:nvPr>
            <p:ph type="sldNum" sz="quarter" idx="12"/>
          </p:nvPr>
        </p:nvSpPr>
        <p:spPr/>
        <p:txBody>
          <a:bodyPr/>
          <a:lstStyle/>
          <a:p>
            <a:pPr>
              <a:defRPr/>
            </a:pPr>
            <a:fld id="{E06C1E3C-DFBE-4121-B178-6EAF442E38C9}" type="slidenum">
              <a:rPr lang="el-GR"/>
              <a:pPr>
                <a:defRPr/>
              </a:pPr>
              <a:t>271</a:t>
            </a:fld>
            <a:endParaRPr lang="el-GR" dirty="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ChangeArrowheads="1"/>
          </p:cNvSpPr>
          <p:nvPr>
            <p:ph type="title"/>
          </p:nvPr>
        </p:nvSpPr>
        <p:spPr/>
        <p:txBody>
          <a:bodyPr/>
          <a:lstStyle/>
          <a:p>
            <a:r>
              <a:rPr lang="el-GR" smtClean="0">
                <a:solidFill>
                  <a:srgbClr val="164C6C"/>
                </a:solidFill>
              </a:rPr>
              <a:t>Αλγόριθμος</a:t>
            </a:r>
          </a:p>
        </p:txBody>
      </p:sp>
      <p:sp>
        <p:nvSpPr>
          <p:cNvPr id="295938" name="Rectangle 3"/>
          <p:cNvSpPr>
            <a:spLocks noGrp="1" noChangeArrowheads="1"/>
          </p:cNvSpPr>
          <p:nvPr>
            <p:ph type="body" idx="1"/>
          </p:nvPr>
        </p:nvSpPr>
        <p:spPr>
          <a:xfrm>
            <a:off x="301625" y="1527175"/>
            <a:ext cx="8504238" cy="4572000"/>
          </a:xfrm>
        </p:spPr>
        <p:txBody>
          <a:bodyPr/>
          <a:lstStyle/>
          <a:p>
            <a:pPr>
              <a:lnSpc>
                <a:spcPct val="80000"/>
              </a:lnSpc>
            </a:pPr>
            <a:r>
              <a:rPr lang="el-GR" sz="2000" b="1" i="1" smtClean="0"/>
              <a:t>Αλγόριθμος</a:t>
            </a:r>
            <a:r>
              <a:rPr lang="el-GR" sz="2000" smtClean="0"/>
              <a:t> είναι ένα πεπερασμένο σύνολο εντολών οι οποίες εκτελούν κάποιο ιδιαίτερο έργο. </a:t>
            </a:r>
          </a:p>
          <a:p>
            <a:pPr>
              <a:lnSpc>
                <a:spcPct val="80000"/>
              </a:lnSpc>
              <a:buFontTx/>
              <a:buNone/>
            </a:pPr>
            <a:r>
              <a:rPr lang="el-GR" sz="2000" smtClean="0"/>
              <a:t>Κάθε αλγόριθμος πρέπει να ικανοποιεί 5 κριτήρια [Stanat77]:</a:t>
            </a:r>
            <a:endParaRPr lang="el-GR" sz="2000" b="1" i="1" smtClean="0"/>
          </a:p>
          <a:p>
            <a:pPr>
              <a:lnSpc>
                <a:spcPct val="80000"/>
              </a:lnSpc>
              <a:buFontTx/>
              <a:buNone/>
            </a:pPr>
            <a:r>
              <a:rPr lang="en-US" sz="2000" b="1" i="1" smtClean="0"/>
              <a:t>   </a:t>
            </a:r>
            <a:r>
              <a:rPr lang="en-US" sz="2000" b="1" i="1" smtClean="0">
                <a:sym typeface="Wingdings" pitchFamily="2" charset="2"/>
              </a:rPr>
              <a:t></a:t>
            </a:r>
            <a:r>
              <a:rPr lang="el-GR" sz="2000" b="1" i="1" smtClean="0"/>
              <a:t>Είσοδος</a:t>
            </a:r>
            <a:r>
              <a:rPr lang="el-GR" sz="2000" smtClean="0"/>
              <a:t>: Πρέπει να υπάρχουν μηδέν ή περισσότερα  δεδομένα/στοιχεία τα οποία να δίνονται στον αλγόριθμο από το εξωτερικό περιβάλλον (δεδομένα εισόδου).</a:t>
            </a:r>
            <a:endParaRPr lang="el-GR" sz="2000" b="1" i="1" smtClean="0"/>
          </a:p>
          <a:p>
            <a:pPr>
              <a:lnSpc>
                <a:spcPct val="80000"/>
              </a:lnSpc>
              <a:buFontTx/>
              <a:buNone/>
            </a:pPr>
            <a:r>
              <a:rPr lang="en-US" sz="2000" b="1" i="1" smtClean="0"/>
              <a:t>   </a:t>
            </a:r>
            <a:r>
              <a:rPr lang="en-US" sz="2000" b="1" i="1" smtClean="0">
                <a:sym typeface="Wingdings" pitchFamily="2" charset="2"/>
              </a:rPr>
              <a:t></a:t>
            </a:r>
            <a:r>
              <a:rPr lang="el-GR" sz="2000" b="1" i="1" smtClean="0"/>
              <a:t>Έξοδος</a:t>
            </a:r>
            <a:r>
              <a:rPr lang="el-GR" sz="2000" smtClean="0"/>
              <a:t>: Θα πρέπει ο αλγόριθμος να παράγει δεδομένα (αποτελέσματα).</a:t>
            </a:r>
            <a:endParaRPr lang="el-GR" sz="2000" b="1" i="1" smtClean="0"/>
          </a:p>
          <a:p>
            <a:pPr>
              <a:lnSpc>
                <a:spcPct val="80000"/>
              </a:lnSpc>
              <a:buFontTx/>
              <a:buNone/>
            </a:pPr>
            <a:r>
              <a:rPr lang="en-US" sz="2000" b="1" i="1" smtClean="0"/>
              <a:t>  </a:t>
            </a:r>
            <a:r>
              <a:rPr lang="en-US" sz="2000" b="1" i="1" smtClean="0">
                <a:sym typeface="Wingdings" pitchFamily="2" charset="2"/>
              </a:rPr>
              <a:t></a:t>
            </a:r>
            <a:r>
              <a:rPr lang="el-GR" sz="2000" b="1" i="1" smtClean="0"/>
              <a:t>Σαφήνεια</a:t>
            </a:r>
            <a:r>
              <a:rPr lang="el-GR" sz="2000" smtClean="0"/>
              <a:t>: Κάθε εντολή του αλγορίθμου θα πρέπει να είναι σαφής.</a:t>
            </a:r>
            <a:endParaRPr lang="el-GR" sz="2000" b="1" i="1" smtClean="0"/>
          </a:p>
          <a:p>
            <a:pPr>
              <a:lnSpc>
                <a:spcPct val="80000"/>
              </a:lnSpc>
              <a:buFontTx/>
              <a:buNone/>
            </a:pPr>
            <a:r>
              <a:rPr lang="en-US" sz="2000" b="1" i="1" smtClean="0"/>
              <a:t>  </a:t>
            </a:r>
            <a:r>
              <a:rPr lang="en-US" sz="2000" b="1" i="1" smtClean="0">
                <a:sym typeface="Wingdings" pitchFamily="2" charset="2"/>
              </a:rPr>
              <a:t></a:t>
            </a:r>
            <a:r>
              <a:rPr lang="el-GR" sz="2000" b="1" i="1" smtClean="0"/>
              <a:t>Πεπεραστηκότης</a:t>
            </a:r>
            <a:r>
              <a:rPr lang="el-GR" sz="2000" smtClean="0"/>
              <a:t>: Εάν ανιχνεύσουμε τις εντολές ενός αλγορίθμου, σ' όλες τις περιπτώσεις ο αλγόριθμος θα πρέπει να τελειώνει μετά από ένα πεπερασμένο αριθμό βημάτων.</a:t>
            </a:r>
            <a:endParaRPr lang="el-GR" sz="2000" b="1" i="1" smtClean="0"/>
          </a:p>
          <a:p>
            <a:pPr>
              <a:lnSpc>
                <a:spcPct val="80000"/>
              </a:lnSpc>
              <a:buFontTx/>
              <a:buNone/>
            </a:pPr>
            <a:r>
              <a:rPr lang="en-US" sz="2000" b="1" i="1" smtClean="0"/>
              <a:t>   </a:t>
            </a:r>
            <a:r>
              <a:rPr lang="en-US" sz="2000" b="1" i="1" smtClean="0">
                <a:sym typeface="Wingdings" pitchFamily="2" charset="2"/>
              </a:rPr>
              <a:t></a:t>
            </a:r>
            <a:r>
              <a:rPr lang="el-GR" sz="2000" b="1" i="1" smtClean="0"/>
              <a:t>Αποτελεσματικότης</a:t>
            </a:r>
            <a:r>
              <a:rPr lang="el-GR" sz="2000" smtClean="0"/>
              <a:t>: Όλες οι εντολές του αλγορίθμου θα πρέπει να είναι αρκετά βασικές και να εκτελούνται σε πεπερασμένο χρόνο από άνθρωπο με χρήση μολυβιού και χαρτιού.</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r>
              <a:rPr lang="el-GR" smtClean="0">
                <a:solidFill>
                  <a:srgbClr val="164C6C"/>
                </a:solidFill>
              </a:rPr>
              <a:t>Αλγόριθμος</a:t>
            </a:r>
          </a:p>
        </p:txBody>
      </p:sp>
      <p:sp>
        <p:nvSpPr>
          <p:cNvPr id="296962" name="Rectangle 3"/>
          <p:cNvSpPr>
            <a:spLocks noGrp="1" noChangeArrowheads="1"/>
          </p:cNvSpPr>
          <p:nvPr>
            <p:ph type="body" idx="1"/>
          </p:nvPr>
        </p:nvSpPr>
        <p:spPr>
          <a:xfrm>
            <a:off x="301625" y="1527175"/>
            <a:ext cx="8504238" cy="4572000"/>
          </a:xfrm>
        </p:spPr>
        <p:txBody>
          <a:bodyPr/>
          <a:lstStyle/>
          <a:p>
            <a:pPr marL="381000" indent="-381000">
              <a:lnSpc>
                <a:spcPct val="80000"/>
              </a:lnSpc>
            </a:pPr>
            <a:r>
              <a:rPr lang="el-GR" sz="2000" smtClean="0"/>
              <a:t>Ένας αλγόριθμος μπορεί να περιγραφεί με πολλούς τρόπους. </a:t>
            </a:r>
          </a:p>
          <a:p>
            <a:pPr marL="381000" indent="-381000">
              <a:lnSpc>
                <a:spcPct val="80000"/>
              </a:lnSpc>
              <a:buFontTx/>
              <a:buAutoNum type="arabicPeriod"/>
            </a:pPr>
            <a:r>
              <a:rPr lang="el-GR" sz="2000" smtClean="0"/>
              <a:t> Στην γλώσσα την οποία ομιλούμε (όπως η Ελληνική).  Σ' αυτή την περίπτωση θα υπάρχουν ασάφειες επειδή οι ομιλούμενες γλώσσες από την φύση τους είναι ασαφείς. </a:t>
            </a:r>
          </a:p>
          <a:p>
            <a:pPr marL="381000" indent="-381000">
              <a:lnSpc>
                <a:spcPct val="80000"/>
              </a:lnSpc>
              <a:buFontTx/>
              <a:buAutoNum type="arabicPeriod"/>
            </a:pPr>
            <a:r>
              <a:rPr lang="el-GR" sz="2000" smtClean="0"/>
              <a:t>Ένας πιο βελτιωμένος τρόπος είναι το διάγραμμα ροής (flowchart) στο οποίο διαφορετικά σχήματα παριστούν διάφορα είδη πράξεων. Βέλη δείχνουν την ακολουθία εκτέλεσης των πράξεων. Το διάγραμμα ροής έχει το μειονέκτημα ότι όσο μεγαλώνει γίνεται πιο δυσνόητο λόγω των πολλών σχημάτων και βελών. </a:t>
            </a:r>
          </a:p>
          <a:p>
            <a:pPr marL="381000" indent="-381000">
              <a:lnSpc>
                <a:spcPct val="80000"/>
              </a:lnSpc>
              <a:buFontTx/>
              <a:buAutoNum type="arabicPeriod"/>
            </a:pPr>
            <a:r>
              <a:rPr lang="el-GR" sz="2000" smtClean="0"/>
              <a:t>Ένας πιο βελτιωμένος τρόπος περιγραφής των αλγορίθμων είναι ο ψευδοκώδικας. Οι εντολές του ψευδοκώδικα είναι παρόμοιες μ' αυτές των γλωσσών προγραμματισμού, βέβαια το ερώτημα που τίθεται είναι γιατί ένας αλγόριθμος να μην γραφτεί κατευθείαν σε κάποια γλώσσα προγραμματισμού αλλά σε ψευδοκώδικα </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p:txBody>
          <a:bodyPr/>
          <a:lstStyle/>
          <a:p>
            <a:r>
              <a:rPr lang="el-GR" smtClean="0">
                <a:solidFill>
                  <a:srgbClr val="164C6C"/>
                </a:solidFill>
              </a:rPr>
              <a:t>Γλώσσες προγραμματισμού</a:t>
            </a:r>
            <a:endParaRPr lang="en-US" smtClean="0">
              <a:solidFill>
                <a:srgbClr val="164C6C"/>
              </a:solidFill>
            </a:endParaRPr>
          </a:p>
        </p:txBody>
      </p:sp>
      <p:sp>
        <p:nvSpPr>
          <p:cNvPr id="297986" name="Rectangle 3"/>
          <p:cNvSpPr>
            <a:spLocks noGrp="1" noChangeArrowheads="1"/>
          </p:cNvSpPr>
          <p:nvPr>
            <p:ph type="body" idx="1"/>
          </p:nvPr>
        </p:nvSpPr>
        <p:spPr>
          <a:xfrm>
            <a:off x="301625" y="1527175"/>
            <a:ext cx="8504238" cy="4572000"/>
          </a:xfrm>
        </p:spPr>
        <p:txBody>
          <a:bodyPr/>
          <a:lstStyle/>
          <a:p>
            <a:pPr>
              <a:lnSpc>
                <a:spcPct val="90000"/>
              </a:lnSpc>
            </a:pPr>
            <a:r>
              <a:rPr lang="el-GR" sz="2800" smtClean="0"/>
              <a:t>Οι αλγόριθμοι περιγράφουν την λύση των προβλημάτων.</a:t>
            </a:r>
          </a:p>
          <a:p>
            <a:pPr>
              <a:lnSpc>
                <a:spcPct val="90000"/>
              </a:lnSpc>
            </a:pPr>
            <a:r>
              <a:rPr lang="el-GR" sz="2800" smtClean="0"/>
              <a:t> Όμως οι Η/Υ δεν καταλαβαίνουν την φυσική γλώσσα την οποία χρησιμοποιήσαμε για την περιγραφή των αλγορίθμων</a:t>
            </a:r>
          </a:p>
          <a:p>
            <a:pPr>
              <a:lnSpc>
                <a:spcPct val="90000"/>
              </a:lnSpc>
            </a:pPr>
            <a:r>
              <a:rPr lang="el-GR" sz="2800" smtClean="0"/>
              <a:t>Πρέπει να γράψουμε τους αλγορίθμους σε γλώσσα η οποία είναι κατανοητή από των υπολογιστή.</a:t>
            </a:r>
          </a:p>
          <a:p>
            <a:pPr>
              <a:lnSpc>
                <a:spcPct val="90000"/>
              </a:lnSpc>
            </a:pPr>
            <a:r>
              <a:rPr lang="el-GR" sz="2800" smtClean="0"/>
              <a:t>Για τον σκοπό αυτό έχουν κατασκευαστεί πολλές γλώσσες προγραμματισμού.</a:t>
            </a:r>
            <a:endParaRPr lang="en-US" sz="2800" smtClean="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p:txBody>
          <a:bodyPr/>
          <a:lstStyle/>
          <a:p>
            <a:r>
              <a:rPr lang="el-GR" smtClean="0">
                <a:solidFill>
                  <a:srgbClr val="164C6C"/>
                </a:solidFill>
              </a:rPr>
              <a:t>Γλώσσες προγραμματισμού</a:t>
            </a:r>
            <a:endParaRPr lang="en-US" smtClean="0">
              <a:solidFill>
                <a:srgbClr val="164C6C"/>
              </a:solidFill>
            </a:endParaRPr>
          </a:p>
        </p:txBody>
      </p:sp>
      <p:sp>
        <p:nvSpPr>
          <p:cNvPr id="299010" name="Rectangle 3"/>
          <p:cNvSpPr>
            <a:spLocks noGrp="1" noChangeArrowheads="1"/>
          </p:cNvSpPr>
          <p:nvPr>
            <p:ph type="body" idx="1"/>
          </p:nvPr>
        </p:nvSpPr>
        <p:spPr>
          <a:xfrm>
            <a:off x="301625" y="1527175"/>
            <a:ext cx="8504238" cy="4572000"/>
          </a:xfrm>
        </p:spPr>
        <p:txBody>
          <a:bodyPr/>
          <a:lstStyle/>
          <a:p>
            <a:pPr>
              <a:lnSpc>
                <a:spcPct val="90000"/>
              </a:lnSpc>
            </a:pPr>
            <a:r>
              <a:rPr lang="el-GR" sz="2400" smtClean="0"/>
              <a:t>Οι γλώσσες προγραμματισμού σε αντίθεση με την φυσική γλώσσα έχουν αυστηρό συντακτικό. Πχ. στην φυσική γλώσσα τα παρακάτω έχουν την ίδια σημασία τέλος_για, τέλοςγια, τέλος για. </a:t>
            </a:r>
          </a:p>
          <a:p>
            <a:pPr>
              <a:lnSpc>
                <a:spcPct val="90000"/>
              </a:lnSpc>
            </a:pPr>
            <a:r>
              <a:rPr lang="el-GR" sz="2400" smtClean="0"/>
              <a:t>Σε μια γλώσσα προγραμματισμού αυτό δεν ισχύει. Υπάρχει αυστηρό καθορισμός του συντακτικού.</a:t>
            </a:r>
          </a:p>
          <a:p>
            <a:pPr>
              <a:lnSpc>
                <a:spcPct val="90000"/>
              </a:lnSpc>
            </a:pPr>
            <a:r>
              <a:rPr lang="el-GR" sz="2400" smtClean="0"/>
              <a:t>Επίσης στους αλγορίθμους χρησιμοποιούμε τις μεταβλητές χωρίς να τις έχουμε ορίσει. Δηλαδή να καθορίσουμε αν είναι ακέραιες, πραγματικές, πίνακες ακεραίων κτλ. Σε μια γλώσσα προγραμματισμού πριν χρησιμοποιήσουμε μια μεταβλητή πρέπει να έχει οριστεί ο τύπος της μεταβλητής.</a:t>
            </a:r>
            <a:endParaRPr lang="en-US" sz="2400" smtClean="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r>
              <a:rPr lang="el-GR" smtClean="0">
                <a:solidFill>
                  <a:srgbClr val="164C6C"/>
                </a:solidFill>
              </a:rPr>
              <a:t>Γλώσσες προγραμματισμού</a:t>
            </a:r>
            <a:endParaRPr lang="en-US" smtClean="0">
              <a:solidFill>
                <a:srgbClr val="164C6C"/>
              </a:solidFill>
            </a:endParaRPr>
          </a:p>
        </p:txBody>
      </p:sp>
      <p:sp>
        <p:nvSpPr>
          <p:cNvPr id="300034" name="Rectangle 3"/>
          <p:cNvSpPr>
            <a:spLocks noGrp="1" noChangeArrowheads="1"/>
          </p:cNvSpPr>
          <p:nvPr>
            <p:ph type="body" idx="1"/>
          </p:nvPr>
        </p:nvSpPr>
        <p:spPr>
          <a:xfrm>
            <a:off x="301625" y="1527175"/>
            <a:ext cx="8504238" cy="4572000"/>
          </a:xfrm>
        </p:spPr>
        <p:txBody>
          <a:bodyPr/>
          <a:lstStyle/>
          <a:p>
            <a:pPr marL="609600" indent="-609600">
              <a:lnSpc>
                <a:spcPct val="90000"/>
              </a:lnSpc>
            </a:pPr>
            <a:r>
              <a:rPr lang="el-GR" sz="2400" smtClean="0"/>
              <a:t>Οι γλώσσες προγραμματισμού έχουν ένα μεταγλωττιστή ή ένα μεταφραστή. Αυτός μετατρέπει το πρόγραμμα το οποίο γράφουμε σύμφωνα με το συντακτικό της γλώσσα σε ακολουθία από 0 και 1 την οποία μπορεί να εκτελέσει ο υπολογιστής. Η διαδικασία για να γίνει αυτό είναι</a:t>
            </a:r>
          </a:p>
          <a:p>
            <a:pPr marL="609600" indent="-609600">
              <a:lnSpc>
                <a:spcPct val="90000"/>
              </a:lnSpc>
              <a:buFontTx/>
              <a:buAutoNum type="arabicPeriod"/>
            </a:pPr>
            <a:r>
              <a:rPr lang="el-GR" sz="2400" smtClean="0"/>
              <a:t>Έλεγχος για συντακτικά και σημασιολογικά λάθη. </a:t>
            </a:r>
          </a:p>
          <a:p>
            <a:pPr marL="609600" indent="-609600">
              <a:lnSpc>
                <a:spcPct val="90000"/>
              </a:lnSpc>
              <a:buFontTx/>
              <a:buAutoNum type="arabicPeriod"/>
            </a:pPr>
            <a:r>
              <a:rPr lang="el-GR" sz="2400" smtClean="0"/>
              <a:t>Αν υπάρχουν τέτοια λάθη εμφανίζονται τα κατάλληλα μηνύματα και δεν προχωράει η διαδικασία</a:t>
            </a:r>
          </a:p>
          <a:p>
            <a:pPr marL="609600" indent="-609600">
              <a:lnSpc>
                <a:spcPct val="90000"/>
              </a:lnSpc>
              <a:buFontTx/>
              <a:buAutoNum type="arabicPeriod"/>
            </a:pPr>
            <a:r>
              <a:rPr lang="el-GR" sz="2400" smtClean="0"/>
              <a:t>Αλλιώς το πρόγραμμα μετατρέπεται σε ακολουθία από 0 και 1. Αυτή η ακολουθία είναι η γλώσσα μηχανής την οποία καταλαβαίνει ο υπολογιστής. </a:t>
            </a:r>
            <a:endParaRPr lang="en-US" sz="2400" smtClean="0"/>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r>
              <a:rPr lang="el-GR" sz="4000" smtClean="0">
                <a:solidFill>
                  <a:srgbClr val="164C6C"/>
                </a:solidFill>
              </a:rPr>
              <a:t>Επίλυση προβλημάτων με υπολογιστή</a:t>
            </a:r>
            <a:endParaRPr lang="en-US" sz="4000" smtClean="0">
              <a:solidFill>
                <a:srgbClr val="164C6C"/>
              </a:solidFill>
            </a:endParaRPr>
          </a:p>
        </p:txBody>
      </p:sp>
      <p:sp>
        <p:nvSpPr>
          <p:cNvPr id="301058" name="Rectangle 3"/>
          <p:cNvSpPr>
            <a:spLocks noGrp="1" noChangeArrowheads="1"/>
          </p:cNvSpPr>
          <p:nvPr>
            <p:ph type="body" idx="1"/>
          </p:nvPr>
        </p:nvSpPr>
        <p:spPr>
          <a:xfrm>
            <a:off x="301625" y="1527175"/>
            <a:ext cx="8504238" cy="4572000"/>
          </a:xfrm>
        </p:spPr>
        <p:txBody>
          <a:bodyPr/>
          <a:lstStyle/>
          <a:p>
            <a:r>
              <a:rPr lang="el-GR" sz="2800" smtClean="0"/>
              <a:t>Οι υπολογιστές μπορούν να επιλύσουν μόνο τα προβλήματα τα οποία μπορεί να επιλύσει και ο άνθρωπος.</a:t>
            </a:r>
          </a:p>
          <a:p>
            <a:r>
              <a:rPr lang="el-GR" sz="2800" smtClean="0"/>
              <a:t>Ο υπολογιστής δεν μπορεί να έχει την κρίση που έχει ο άνθρωπος. Το μόνο που μπορεί να κάνει είναι να εκτελεί μια ακολουθία από εντολές.</a:t>
            </a:r>
          </a:p>
          <a:p>
            <a:r>
              <a:rPr lang="el-GR" sz="2800" smtClean="0"/>
              <a:t>Ο υπολογιστής όμως μπορεί να κάνει πολλές πράξεις και να αποθηκεύει και να επεξεργάζεται τεράστιο όγκο δεδομένων. </a:t>
            </a:r>
            <a:endParaRPr lang="en-US" sz="2800" smtClean="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r>
              <a:rPr lang="el-GR" sz="4000" smtClean="0">
                <a:solidFill>
                  <a:srgbClr val="164C6C"/>
                </a:solidFill>
              </a:rPr>
              <a:t>Γιατί επιλέγουμε τον υπολογιστή για την επίλυση προβλήματος</a:t>
            </a:r>
            <a:endParaRPr lang="en-US" sz="4000" smtClean="0">
              <a:solidFill>
                <a:srgbClr val="164C6C"/>
              </a:solidFill>
            </a:endParaRPr>
          </a:p>
        </p:txBody>
      </p:sp>
      <p:sp>
        <p:nvSpPr>
          <p:cNvPr id="302082" name="Rectangle 3"/>
          <p:cNvSpPr>
            <a:spLocks noGrp="1" noChangeArrowheads="1"/>
          </p:cNvSpPr>
          <p:nvPr>
            <p:ph type="body" idx="1"/>
          </p:nvPr>
        </p:nvSpPr>
        <p:spPr>
          <a:xfrm>
            <a:off x="301625" y="1527175"/>
            <a:ext cx="8504238" cy="4572000"/>
          </a:xfrm>
        </p:spPr>
        <p:txBody>
          <a:bodyPr/>
          <a:lstStyle/>
          <a:p>
            <a:r>
              <a:rPr lang="el-GR" smtClean="0"/>
              <a:t>Την πολυπλοκότητα των υπολογισμών</a:t>
            </a:r>
          </a:p>
          <a:p>
            <a:r>
              <a:rPr lang="el-GR" smtClean="0"/>
              <a:t>Την επαναληπτικότητα των διαδικασιών</a:t>
            </a:r>
          </a:p>
          <a:p>
            <a:r>
              <a:rPr lang="el-GR" smtClean="0"/>
              <a:t>Την ταχύτητα εκτέλεσης</a:t>
            </a:r>
          </a:p>
          <a:p>
            <a:r>
              <a:rPr lang="el-GR" smtClean="0"/>
              <a:t>Το μεγάλο πλήθος των δεδομένων</a:t>
            </a:r>
            <a:endParaRPr lang="en-US" smtClean="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ChangeArrowheads="1"/>
          </p:cNvSpPr>
          <p:nvPr>
            <p:ph type="title"/>
          </p:nvPr>
        </p:nvSpPr>
        <p:spPr/>
        <p:txBody>
          <a:bodyPr/>
          <a:lstStyle/>
          <a:p>
            <a:r>
              <a:rPr lang="el-GR" smtClean="0">
                <a:solidFill>
                  <a:srgbClr val="164C6C"/>
                </a:solidFill>
              </a:rPr>
              <a:t>Παράδειγμα Αλγορίθμου</a:t>
            </a:r>
            <a:endParaRPr lang="en-US" smtClean="0">
              <a:solidFill>
                <a:srgbClr val="164C6C"/>
              </a:solidFill>
            </a:endParaRPr>
          </a:p>
        </p:txBody>
      </p:sp>
      <p:sp>
        <p:nvSpPr>
          <p:cNvPr id="303106" name="Rectangle 3"/>
          <p:cNvSpPr>
            <a:spLocks noGrp="1" noChangeArrowheads="1"/>
          </p:cNvSpPr>
          <p:nvPr>
            <p:ph type="body" idx="1"/>
          </p:nvPr>
        </p:nvSpPr>
        <p:spPr>
          <a:xfrm>
            <a:off x="301625" y="1527175"/>
            <a:ext cx="8504238" cy="4572000"/>
          </a:xfrm>
        </p:spPr>
        <p:txBody>
          <a:bodyPr/>
          <a:lstStyle/>
          <a:p>
            <a:pPr marL="533400" indent="-533400">
              <a:lnSpc>
                <a:spcPct val="90000"/>
              </a:lnSpc>
            </a:pPr>
            <a:r>
              <a:rPr lang="el-GR" sz="2800" smtClean="0"/>
              <a:t>Θέλουμε να περιγράψομε ένα αλγόριθμο για το πρόβλημα της απόφασης αν ένας αριθμός είναι πρώτος ή όχι.</a:t>
            </a:r>
          </a:p>
          <a:p>
            <a:pPr marL="533400" indent="-533400">
              <a:lnSpc>
                <a:spcPct val="90000"/>
              </a:lnSpc>
              <a:buFontTx/>
              <a:buAutoNum type="arabicPeriod"/>
            </a:pPr>
            <a:r>
              <a:rPr lang="el-GR" sz="2800" smtClean="0"/>
              <a:t>Ξεκίνα από το 2 αν το 2 διαιρεί τον αριθμό τότε δεν είναι πρώτος.</a:t>
            </a:r>
          </a:p>
          <a:p>
            <a:pPr marL="533400" indent="-533400">
              <a:lnSpc>
                <a:spcPct val="90000"/>
              </a:lnSpc>
              <a:buFontTx/>
              <a:buAutoNum type="arabicPeriod"/>
            </a:pPr>
            <a:r>
              <a:rPr lang="el-GR" sz="2800" smtClean="0"/>
              <a:t>Κάνε το ίδιο για το 3</a:t>
            </a:r>
          </a:p>
          <a:p>
            <a:pPr marL="533400" indent="-533400">
              <a:lnSpc>
                <a:spcPct val="90000"/>
              </a:lnSpc>
              <a:buFontTx/>
              <a:buAutoNum type="arabicPeriod"/>
            </a:pPr>
            <a:r>
              <a:rPr lang="el-GR" sz="2800" smtClean="0"/>
              <a:t>Επανέλαβε το βήμα 2 για όλους τους αριθμούς μέχρι να φτάσεις στο ίδιο των αριθμό</a:t>
            </a:r>
          </a:p>
          <a:p>
            <a:pPr marL="533400" indent="-533400">
              <a:lnSpc>
                <a:spcPct val="90000"/>
              </a:lnSpc>
              <a:buFontTx/>
              <a:buAutoNum type="arabicPeriod"/>
            </a:pPr>
            <a:r>
              <a:rPr lang="el-GR" sz="2800" smtClean="0"/>
              <a:t>Αν κανείς αριθμός δεν διαιρεί τον αριθμό τότε είναι πρώτος </a:t>
            </a:r>
            <a:endParaRPr lang="en-US" sz="28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err="1" smtClean="0"/>
              <a:t>Υπομονάδες</a:t>
            </a:r>
            <a:r>
              <a:rPr lang="el-GR" b="1" dirty="0" smtClean="0"/>
              <a:t> της ΚΜΕ</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28</a:t>
            </a:fld>
            <a:endParaRPr lang="el-GR"/>
          </a:p>
        </p:txBody>
      </p:sp>
      <p:sp>
        <p:nvSpPr>
          <p:cNvPr id="5" name="4 - Θέση περιεχομένου"/>
          <p:cNvSpPr>
            <a:spLocks noGrp="1"/>
          </p:cNvSpPr>
          <p:nvPr>
            <p:ph sz="quarter" idx="1"/>
          </p:nvPr>
        </p:nvSpPr>
        <p:spPr>
          <a:xfrm>
            <a:off x="301752" y="1527048"/>
            <a:ext cx="8230688" cy="4572000"/>
          </a:xfrm>
        </p:spPr>
        <p:txBody>
          <a:bodyPr>
            <a:normAutofit/>
          </a:bodyPr>
          <a:lstStyle/>
          <a:p>
            <a:r>
              <a:rPr lang="el-GR" dirty="0" smtClean="0"/>
              <a:t>Η κεντρική μονάδα επεξεργασίας αποτελείται από 3 βασικές </a:t>
            </a:r>
            <a:r>
              <a:rPr lang="el-GR" b="1" dirty="0" err="1" smtClean="0"/>
              <a:t>υπομονάδες</a:t>
            </a:r>
            <a:r>
              <a:rPr lang="el-GR" dirty="0" smtClean="0"/>
              <a:t>:</a:t>
            </a:r>
          </a:p>
          <a:p>
            <a:pPr lvl="1"/>
            <a:r>
              <a:rPr lang="el-GR" b="1" dirty="0" smtClean="0"/>
              <a:t>τη μονάδα ελέγχου</a:t>
            </a:r>
          </a:p>
          <a:p>
            <a:pPr lvl="1"/>
            <a:r>
              <a:rPr lang="el-GR" b="1" dirty="0" smtClean="0"/>
              <a:t>την αριθμητική και λογική μονάδα </a:t>
            </a:r>
          </a:p>
          <a:p>
            <a:pPr lvl="1"/>
            <a:r>
              <a:rPr lang="el-GR" b="1" dirty="0" smtClean="0"/>
              <a:t>τους </a:t>
            </a:r>
            <a:r>
              <a:rPr lang="el-GR" b="1" dirty="0" err="1" smtClean="0"/>
              <a:t>καταχωρητές</a:t>
            </a:r>
            <a:endParaRPr lang="el-GR" b="1" dirty="0" smtClean="0"/>
          </a:p>
          <a:p>
            <a:endParaRPr lang="el-GR" dirty="0" smtClean="0"/>
          </a:p>
          <a:p>
            <a:endParaRPr lang="el-GR"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el-GR" sz="4400">
                <a:solidFill>
                  <a:schemeClr val="tx2"/>
                </a:solidFill>
                <a:latin typeface="Georgia" pitchFamily="18" charset="0"/>
              </a:rPr>
              <a:t>Περί αλγορίθμων </a:t>
            </a:r>
            <a:endParaRPr lang="en-GB" sz="4400">
              <a:solidFill>
                <a:schemeClr val="tx2"/>
              </a:solidFill>
              <a:latin typeface="Georgia" pitchFamily="18" charset="0"/>
            </a:endParaRPr>
          </a:p>
        </p:txBody>
      </p:sp>
      <p:sp>
        <p:nvSpPr>
          <p:cNvPr id="304130" name="Rectangle 3"/>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buFontTx/>
              <a:buChar char="•"/>
            </a:pPr>
            <a:r>
              <a:rPr lang="el-GR" sz="3200">
                <a:latin typeface="Georgia" pitchFamily="18" charset="0"/>
              </a:rPr>
              <a:t>Δίνουμε έναν πιο λεπτομερή ορισμό για το τι είναι αλγόριθμος</a:t>
            </a:r>
            <a:r>
              <a:rPr lang="en-US" sz="3200">
                <a:latin typeface="Georgia" pitchFamily="18" charset="0"/>
              </a:rPr>
              <a:t>:</a:t>
            </a:r>
          </a:p>
          <a:p>
            <a:pPr marL="742950" lvl="1" indent="-285750">
              <a:spcBef>
                <a:spcPct val="20000"/>
              </a:spcBef>
              <a:buClr>
                <a:srgbClr val="336600"/>
              </a:buClr>
              <a:buFont typeface="Wingdings" pitchFamily="2" charset="2"/>
              <a:buChar char="î"/>
            </a:pPr>
            <a:r>
              <a:rPr lang="el-GR" sz="2800">
                <a:latin typeface="Georgia" pitchFamily="18" charset="0"/>
              </a:rPr>
              <a:t>Ο αλγόριθμος είναι μία αλληλουχία</a:t>
            </a:r>
          </a:p>
          <a:p>
            <a:pPr marL="742950" lvl="1" indent="-285750">
              <a:spcBef>
                <a:spcPct val="20000"/>
              </a:spcBef>
              <a:buClr>
                <a:srgbClr val="336600"/>
              </a:buClr>
              <a:buFont typeface="Wingdings" pitchFamily="2" charset="2"/>
              <a:buChar char="î"/>
            </a:pPr>
            <a:r>
              <a:rPr lang="el-GR" sz="2800">
                <a:latin typeface="Georgia" pitchFamily="18" charset="0"/>
              </a:rPr>
              <a:t>από σαφείς και μη διφορούμενες εντολές</a:t>
            </a:r>
          </a:p>
          <a:p>
            <a:pPr marL="742950" lvl="1" indent="-285750">
              <a:spcBef>
                <a:spcPct val="20000"/>
              </a:spcBef>
              <a:buClr>
                <a:srgbClr val="336600"/>
              </a:buClr>
              <a:buFont typeface="Wingdings" pitchFamily="2" charset="2"/>
              <a:buChar char="î"/>
            </a:pPr>
            <a:r>
              <a:rPr lang="el-GR" sz="2800">
                <a:latin typeface="Georgia" pitchFamily="18" charset="0"/>
              </a:rPr>
              <a:t>που όλες δύναται να εκτελεστούν και να περατωθούν </a:t>
            </a:r>
          </a:p>
          <a:p>
            <a:pPr marL="742950" lvl="1" indent="-285750">
              <a:spcBef>
                <a:spcPct val="20000"/>
              </a:spcBef>
              <a:buClr>
                <a:srgbClr val="336600"/>
              </a:buClr>
              <a:buFont typeface="Wingdings" pitchFamily="2" charset="2"/>
              <a:buChar char="î"/>
            </a:pPr>
            <a:r>
              <a:rPr lang="el-GR" sz="2800">
                <a:latin typeface="Georgia" pitchFamily="18" charset="0"/>
              </a:rPr>
              <a:t>ο οποίος όταν εκτελείται παράγει το επιθυμητό αποτέλεσμα</a:t>
            </a:r>
          </a:p>
          <a:p>
            <a:pPr marL="742950" lvl="1" indent="-285750">
              <a:spcBef>
                <a:spcPct val="20000"/>
              </a:spcBef>
              <a:buClr>
                <a:srgbClr val="336600"/>
              </a:buClr>
              <a:buFont typeface="Wingdings" pitchFamily="2" charset="2"/>
              <a:buChar char="î"/>
            </a:pPr>
            <a:r>
              <a:rPr lang="el-GR" sz="2800">
                <a:latin typeface="Georgia" pitchFamily="18" charset="0"/>
              </a:rPr>
              <a:t>και οδηγεί σε τερματισμό της όλης διαδικασίας σε πεπερασμένο χρόνο.</a:t>
            </a:r>
            <a:endParaRPr lang="en-GB" sz="2800">
              <a:latin typeface="Georgia" pitchFamily="18" charset="0"/>
            </a:endParaRP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2"/>
          <p:cNvSpPr>
            <a:spLocks noGrp="1" noChangeArrowheads="1"/>
          </p:cNvSpPr>
          <p:nvPr>
            <p:ph type="title"/>
          </p:nvPr>
        </p:nvSpPr>
        <p:spPr/>
        <p:txBody>
          <a:bodyPr/>
          <a:lstStyle/>
          <a:p>
            <a:r>
              <a:rPr lang="el-GR" smtClean="0">
                <a:solidFill>
                  <a:srgbClr val="164C6C"/>
                </a:solidFill>
              </a:rPr>
              <a:t>Αλγόριθμοι</a:t>
            </a:r>
          </a:p>
        </p:txBody>
      </p:sp>
      <p:sp>
        <p:nvSpPr>
          <p:cNvPr id="305154" name="Rectangle 3"/>
          <p:cNvSpPr>
            <a:spLocks noGrp="1" noChangeArrowheads="1"/>
          </p:cNvSpPr>
          <p:nvPr>
            <p:ph type="body" idx="1"/>
          </p:nvPr>
        </p:nvSpPr>
        <p:spPr>
          <a:xfrm>
            <a:off x="301625" y="1527175"/>
            <a:ext cx="8504238" cy="4572000"/>
          </a:xfrm>
        </p:spPr>
        <p:txBody>
          <a:bodyPr/>
          <a:lstStyle/>
          <a:p>
            <a:pPr marL="609600" indent="-609600">
              <a:lnSpc>
                <a:spcPct val="90000"/>
              </a:lnSpc>
            </a:pPr>
            <a:r>
              <a:rPr lang="el-GR" sz="2800" smtClean="0"/>
              <a:t>Για να μπορεί το κάθε βήμα του αλγορίθμου να είναι σαφή και απλό θα πρέπει να καθορίσουμε ακριβώς τι μπορεί να είναι το κάθε βήμα</a:t>
            </a:r>
          </a:p>
          <a:p>
            <a:pPr marL="609600" indent="-609600">
              <a:lnSpc>
                <a:spcPct val="90000"/>
              </a:lnSpc>
            </a:pPr>
            <a:r>
              <a:rPr lang="el-GR" sz="2800" smtClean="0"/>
              <a:t>Δηλαδή να καθορίσουμε με ακρίβεια ποίες εντολές μπορεί να περιέχει ένας αλγόριθμος.</a:t>
            </a:r>
          </a:p>
          <a:p>
            <a:pPr marL="609600" indent="-609600">
              <a:lnSpc>
                <a:spcPct val="90000"/>
              </a:lnSpc>
            </a:pPr>
            <a:r>
              <a:rPr lang="el-GR" sz="2800" smtClean="0"/>
              <a:t>Επίσης ο αλγόριθμος εκτελεί εντολές</a:t>
            </a:r>
          </a:p>
          <a:p>
            <a:pPr marL="609600" indent="-609600">
              <a:lnSpc>
                <a:spcPct val="90000"/>
              </a:lnSpc>
              <a:buFontTx/>
              <a:buAutoNum type="arabicPeriod"/>
            </a:pPr>
            <a:r>
              <a:rPr lang="el-GR" sz="2800" smtClean="0"/>
              <a:t>Σειριακά</a:t>
            </a:r>
          </a:p>
          <a:p>
            <a:pPr marL="609600" indent="-609600">
              <a:lnSpc>
                <a:spcPct val="90000"/>
              </a:lnSpc>
              <a:buFontTx/>
              <a:buAutoNum type="arabicPeriod"/>
            </a:pPr>
            <a:r>
              <a:rPr lang="el-GR" sz="2800" smtClean="0"/>
              <a:t>Αν ισχύει κάποια συνθήκη</a:t>
            </a:r>
          </a:p>
          <a:p>
            <a:pPr marL="609600" indent="-609600">
              <a:lnSpc>
                <a:spcPct val="90000"/>
              </a:lnSpc>
              <a:buFontTx/>
              <a:buAutoNum type="arabicPeriod"/>
            </a:pPr>
            <a:r>
              <a:rPr lang="el-GR" sz="2800" smtClean="0"/>
              <a:t>Επαναληπτικά</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2"/>
          <p:cNvSpPr>
            <a:spLocks noGrp="1" noChangeArrowheads="1"/>
          </p:cNvSpPr>
          <p:nvPr>
            <p:ph type="title"/>
          </p:nvPr>
        </p:nvSpPr>
        <p:spPr/>
        <p:txBody>
          <a:bodyPr/>
          <a:lstStyle/>
          <a:p>
            <a:r>
              <a:rPr lang="el-GR" sz="4000" smtClean="0">
                <a:solidFill>
                  <a:srgbClr val="164C6C"/>
                </a:solidFill>
              </a:rPr>
              <a:t>Εντολές που χρειαζόμαστε για να περιγράψομε τον αλγόριθμο</a:t>
            </a:r>
            <a:endParaRPr lang="en-US" sz="4000" smtClean="0">
              <a:solidFill>
                <a:srgbClr val="164C6C"/>
              </a:solidFill>
            </a:endParaRPr>
          </a:p>
        </p:txBody>
      </p:sp>
      <p:sp>
        <p:nvSpPr>
          <p:cNvPr id="306178" name="Rectangle 3"/>
          <p:cNvSpPr>
            <a:spLocks noGrp="1" noChangeArrowheads="1"/>
          </p:cNvSpPr>
          <p:nvPr>
            <p:ph type="body" idx="1"/>
          </p:nvPr>
        </p:nvSpPr>
        <p:spPr>
          <a:xfrm>
            <a:off x="301625" y="1527175"/>
            <a:ext cx="8504238" cy="4572000"/>
          </a:xfrm>
        </p:spPr>
        <p:txBody>
          <a:bodyPr/>
          <a:lstStyle/>
          <a:p>
            <a:r>
              <a:rPr lang="el-GR" sz="2800" smtClean="0"/>
              <a:t>Εντολές ανάθεσης</a:t>
            </a:r>
          </a:p>
          <a:p>
            <a:r>
              <a:rPr lang="el-GR" sz="2800" smtClean="0"/>
              <a:t>Αριθμητικές πράξεις</a:t>
            </a:r>
          </a:p>
          <a:p>
            <a:r>
              <a:rPr lang="el-GR" sz="2800" smtClean="0"/>
              <a:t>Λογικές πράξεις</a:t>
            </a:r>
            <a:endParaRPr lang="en-US" sz="2800" smtClean="0"/>
          </a:p>
          <a:p>
            <a:r>
              <a:rPr lang="el-GR" sz="2800" smtClean="0"/>
              <a:t>Εντολές εισόδου εξόδου</a:t>
            </a:r>
          </a:p>
          <a:p>
            <a:r>
              <a:rPr lang="el-GR" sz="2800" smtClean="0"/>
              <a:t>Εντολές αριθμητικών και λογικών πράξεων</a:t>
            </a:r>
          </a:p>
          <a:p>
            <a:r>
              <a:rPr lang="el-GR" sz="2800" smtClean="0"/>
              <a:t>Σειριακή εκτέλεση εντολών</a:t>
            </a:r>
          </a:p>
          <a:p>
            <a:r>
              <a:rPr lang="el-GR" sz="2800" smtClean="0"/>
              <a:t>Εντολές επιλογής</a:t>
            </a:r>
          </a:p>
          <a:p>
            <a:r>
              <a:rPr lang="el-GR" sz="2800" smtClean="0"/>
              <a:t>Επαναληπτικές εντολές </a:t>
            </a:r>
            <a:endParaRPr lang="en-US" sz="2800" smtClean="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idx="4294967295"/>
          </p:nvPr>
        </p:nvSpPr>
        <p:spPr/>
        <p:txBody>
          <a:bodyPr anchor="ctr"/>
          <a:lstStyle/>
          <a:p>
            <a:r>
              <a:rPr lang="el-GR" smtClean="0"/>
              <a:t>Αλγόριθμος</a:t>
            </a:r>
          </a:p>
        </p:txBody>
      </p:sp>
      <p:sp>
        <p:nvSpPr>
          <p:cNvPr id="408579" name="Rectangle 3"/>
          <p:cNvSpPr>
            <a:spLocks noGrp="1" noChangeArrowheads="1"/>
          </p:cNvSpPr>
          <p:nvPr>
            <p:ph type="body" idx="4294967295"/>
          </p:nvPr>
        </p:nvSpPr>
        <p:spPr/>
        <p:txBody>
          <a:bodyPr/>
          <a:lstStyle/>
          <a:p>
            <a:pPr>
              <a:lnSpc>
                <a:spcPct val="80000"/>
              </a:lnSpc>
            </a:pPr>
            <a:r>
              <a:rPr lang="el-GR" sz="1800" b="1" i="1" smtClean="0"/>
              <a:t>Αλγόριθμος</a:t>
            </a:r>
            <a:r>
              <a:rPr lang="el-GR" sz="1800" smtClean="0"/>
              <a:t> είναι ένα πεπερασμένο σύνολο εντολών οι οποίες εκτελούν κάποιο ιδιαίτερο έργο. </a:t>
            </a:r>
          </a:p>
          <a:p>
            <a:pPr>
              <a:lnSpc>
                <a:spcPct val="80000"/>
              </a:lnSpc>
              <a:buFontTx/>
              <a:buNone/>
            </a:pPr>
            <a:r>
              <a:rPr lang="el-GR" sz="1800" smtClean="0"/>
              <a:t>Κάθε αλγόριθμος πρέπει να ικανοποιεί 5 κριτήρια [Stanat77]:</a:t>
            </a:r>
            <a:endParaRPr lang="el-GR" sz="1800" b="1" i="1" smtClean="0"/>
          </a:p>
          <a:p>
            <a:pPr>
              <a:lnSpc>
                <a:spcPct val="80000"/>
              </a:lnSpc>
              <a:buFontTx/>
              <a:buNone/>
            </a:pPr>
            <a:r>
              <a:rPr lang="en-US" sz="1800" b="1" i="1" smtClean="0"/>
              <a:t>   </a:t>
            </a:r>
            <a:r>
              <a:rPr lang="en-US" sz="1800" b="1" i="1" smtClean="0">
                <a:sym typeface="Wingdings" pitchFamily="2" charset="2"/>
              </a:rPr>
              <a:t></a:t>
            </a:r>
            <a:r>
              <a:rPr lang="el-GR" sz="1800" b="1" i="1" smtClean="0"/>
              <a:t>Είσοδος</a:t>
            </a:r>
            <a:r>
              <a:rPr lang="el-GR" sz="1800" smtClean="0"/>
              <a:t>: Πρέπει να υπάρχουν μηδέν ή περισσότερα  δεδομένα/στοιχεία τα οποία να δίνονται στον αλγόριθμο από το εξωτερικό περιβάλλον (δεδομένα εισόδου).</a:t>
            </a:r>
            <a:endParaRPr lang="el-GR" sz="1800" b="1" i="1" smtClean="0"/>
          </a:p>
          <a:p>
            <a:pPr>
              <a:lnSpc>
                <a:spcPct val="80000"/>
              </a:lnSpc>
              <a:buFontTx/>
              <a:buNone/>
            </a:pPr>
            <a:r>
              <a:rPr lang="en-US" sz="1800" b="1" i="1" smtClean="0"/>
              <a:t>   </a:t>
            </a:r>
            <a:r>
              <a:rPr lang="en-US" sz="1800" b="1" i="1" smtClean="0">
                <a:sym typeface="Wingdings" pitchFamily="2" charset="2"/>
              </a:rPr>
              <a:t></a:t>
            </a:r>
            <a:r>
              <a:rPr lang="el-GR" sz="1800" b="1" i="1" smtClean="0"/>
              <a:t>Έξοδος</a:t>
            </a:r>
            <a:r>
              <a:rPr lang="el-GR" sz="1800" smtClean="0"/>
              <a:t>: Θα πρέπει ο αλγόριθμος να παράγει δεδομένα (αποτελέσματα).</a:t>
            </a:r>
            <a:endParaRPr lang="el-GR" sz="1800" b="1" i="1" smtClean="0"/>
          </a:p>
          <a:p>
            <a:pPr>
              <a:lnSpc>
                <a:spcPct val="80000"/>
              </a:lnSpc>
              <a:buFontTx/>
              <a:buNone/>
            </a:pPr>
            <a:r>
              <a:rPr lang="en-US" sz="1800" b="1" i="1" smtClean="0"/>
              <a:t>  </a:t>
            </a:r>
            <a:r>
              <a:rPr lang="en-US" sz="1800" b="1" i="1" smtClean="0">
                <a:sym typeface="Wingdings" pitchFamily="2" charset="2"/>
              </a:rPr>
              <a:t></a:t>
            </a:r>
            <a:r>
              <a:rPr lang="el-GR" sz="1800" b="1" i="1" smtClean="0"/>
              <a:t>Σαφήνεια</a:t>
            </a:r>
            <a:r>
              <a:rPr lang="el-GR" sz="1800" smtClean="0"/>
              <a:t>: Κάθε εντολή του αλγορίθμου θα πρέπει να είναι σαφής.</a:t>
            </a:r>
            <a:endParaRPr lang="el-GR" sz="1800" b="1" i="1" smtClean="0"/>
          </a:p>
          <a:p>
            <a:pPr>
              <a:lnSpc>
                <a:spcPct val="80000"/>
              </a:lnSpc>
              <a:buFontTx/>
              <a:buNone/>
            </a:pPr>
            <a:r>
              <a:rPr lang="en-US" sz="1800" b="1" i="1" smtClean="0"/>
              <a:t>  </a:t>
            </a:r>
            <a:r>
              <a:rPr lang="en-US" sz="1800" b="1" i="1" smtClean="0">
                <a:sym typeface="Wingdings" pitchFamily="2" charset="2"/>
              </a:rPr>
              <a:t></a:t>
            </a:r>
            <a:r>
              <a:rPr lang="el-GR" sz="1800" b="1" i="1" smtClean="0"/>
              <a:t>Πεπεραστηκότης</a:t>
            </a:r>
            <a:r>
              <a:rPr lang="el-GR" sz="1800" smtClean="0"/>
              <a:t>: Εάν ανιχνεύσουμε τις εντολές ενός αλγορίθμου, σ' όλες τις περιπτώσεις ο αλγόριθμος θα πρέπει να τελειώνει μετά από ένα πεπερασμένο αριθμό βημάτων.</a:t>
            </a:r>
            <a:endParaRPr lang="el-GR" sz="1800" b="1" i="1" smtClean="0"/>
          </a:p>
          <a:p>
            <a:pPr>
              <a:lnSpc>
                <a:spcPct val="80000"/>
              </a:lnSpc>
              <a:buFontTx/>
              <a:buNone/>
            </a:pPr>
            <a:r>
              <a:rPr lang="en-US" sz="1800" b="1" i="1" smtClean="0"/>
              <a:t>   </a:t>
            </a:r>
            <a:r>
              <a:rPr lang="en-US" sz="1800" b="1" i="1" smtClean="0">
                <a:sym typeface="Wingdings" pitchFamily="2" charset="2"/>
              </a:rPr>
              <a:t></a:t>
            </a:r>
            <a:r>
              <a:rPr lang="el-GR" sz="1800" b="1" i="1" smtClean="0"/>
              <a:t>Αποτελεσματικότης</a:t>
            </a:r>
            <a:r>
              <a:rPr lang="el-GR" sz="1800" smtClean="0"/>
              <a:t>: Όλες οι εντολές του αλγορίθμου θα πρέπει να είναι αρκετά βασικές και να εκτελούνται σε πεπερασμένο χρόνο από άνθρωπο με χρήση μολυβιού και χαρτιού.</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idx="4294967295"/>
          </p:nvPr>
        </p:nvSpPr>
        <p:spPr/>
        <p:txBody>
          <a:bodyPr anchor="ctr"/>
          <a:lstStyle/>
          <a:p>
            <a:r>
              <a:rPr lang="el-GR" smtClean="0"/>
              <a:t>Αλγόριθμος</a:t>
            </a:r>
          </a:p>
        </p:txBody>
      </p:sp>
      <p:sp>
        <p:nvSpPr>
          <p:cNvPr id="409603" name="Rectangle 3"/>
          <p:cNvSpPr>
            <a:spLocks noGrp="1" noChangeArrowheads="1"/>
          </p:cNvSpPr>
          <p:nvPr>
            <p:ph type="body" idx="4294967295"/>
          </p:nvPr>
        </p:nvSpPr>
        <p:spPr/>
        <p:txBody>
          <a:bodyPr/>
          <a:lstStyle/>
          <a:p>
            <a:pPr marL="381000" indent="-381000">
              <a:lnSpc>
                <a:spcPct val="80000"/>
              </a:lnSpc>
            </a:pPr>
            <a:r>
              <a:rPr lang="el-GR" sz="1800" smtClean="0"/>
              <a:t>Ένας αλγόριθμος μπορεί να περιγραφεί με πολλούς τρόπους. </a:t>
            </a:r>
          </a:p>
          <a:p>
            <a:pPr marL="381000" indent="-381000">
              <a:lnSpc>
                <a:spcPct val="80000"/>
              </a:lnSpc>
              <a:buFontTx/>
              <a:buAutoNum type="arabicPeriod"/>
            </a:pPr>
            <a:r>
              <a:rPr lang="el-GR" sz="1800" smtClean="0"/>
              <a:t> Στην γλώσσα την οποία ομιλούμε (όπως η Ελληνική).  Σ' αυτή την περίπτωση θα υπάρχουν ασάφειες επειδή οι ομιλούμενες γλώσσες από την φύση τους είναι ασαφείς. </a:t>
            </a:r>
          </a:p>
          <a:p>
            <a:pPr marL="381000" indent="-381000">
              <a:lnSpc>
                <a:spcPct val="80000"/>
              </a:lnSpc>
              <a:buFontTx/>
              <a:buAutoNum type="arabicPeriod"/>
            </a:pPr>
            <a:r>
              <a:rPr lang="el-GR" sz="1800" smtClean="0"/>
              <a:t>Ένας πιο βελτιωμένος τρόπος είναι το διάγραμμα ροής (flowchart) στο οποίο διαφορετικά σχήματα παριστούν διάφορα είδη πράξεων. Βέλη δείχνουν την ακολουθία εκτέλεσης των πράξεων. Το διάγραμμα ροής έχει το μειονέκτημα ότι όσο μεγαλώνει γίνεται πιο δυσνόητο λόγω των πολλών σχημάτων και βελών. </a:t>
            </a:r>
          </a:p>
          <a:p>
            <a:pPr marL="381000" indent="-381000">
              <a:lnSpc>
                <a:spcPct val="80000"/>
              </a:lnSpc>
              <a:buFontTx/>
              <a:buAutoNum type="arabicPeriod"/>
            </a:pPr>
            <a:r>
              <a:rPr lang="el-GR" sz="1800" smtClean="0"/>
              <a:t>Ένας πιο βελτιωμένος τρόπος περιγραφής των αλγορίθμων είναι ο ψευδοκώδικας. Οι εντολές του ψευδοκώδικα είναι παρόμοιες μ' αυτές των γλωσσών προγραμματισμού, βέβαια το ερώτημα που τίθεται είναι γιατί ένας αλγόριθμος να μην γραφτεί κατευθείαν σε κάποια γλώσσα προγραμματισμού αλλά σε ψευδοκώδικα </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idx="4294967295"/>
          </p:nvPr>
        </p:nvSpPr>
        <p:spPr/>
        <p:txBody>
          <a:bodyPr anchor="ctr"/>
          <a:lstStyle/>
          <a:p>
            <a:r>
              <a:rPr lang="el-GR" smtClean="0"/>
              <a:t>Γλώσσες προγραμματισμού</a:t>
            </a:r>
            <a:endParaRPr lang="en-US" smtClean="0"/>
          </a:p>
        </p:txBody>
      </p:sp>
      <p:sp>
        <p:nvSpPr>
          <p:cNvPr id="410627" name="Rectangle 3"/>
          <p:cNvSpPr>
            <a:spLocks noGrp="1" noChangeArrowheads="1"/>
          </p:cNvSpPr>
          <p:nvPr>
            <p:ph type="body" idx="4294967295"/>
          </p:nvPr>
        </p:nvSpPr>
        <p:spPr/>
        <p:txBody>
          <a:bodyPr/>
          <a:lstStyle/>
          <a:p>
            <a:pPr>
              <a:lnSpc>
                <a:spcPct val="90000"/>
              </a:lnSpc>
            </a:pPr>
            <a:r>
              <a:rPr lang="el-GR" sz="2300" smtClean="0"/>
              <a:t>Οι αλγόριθμοι περιγράφουν την λύση των προβλημάτων.</a:t>
            </a:r>
          </a:p>
          <a:p>
            <a:pPr>
              <a:lnSpc>
                <a:spcPct val="90000"/>
              </a:lnSpc>
            </a:pPr>
            <a:r>
              <a:rPr lang="el-GR" sz="2300" smtClean="0"/>
              <a:t> Όμως οι Η/Υ δεν καταλαβαίνουν την φυσική γλώσσα την οποία χρησιμοποιήσαμε για την περιγραφή των αλγορίθμων</a:t>
            </a:r>
          </a:p>
          <a:p>
            <a:pPr>
              <a:lnSpc>
                <a:spcPct val="90000"/>
              </a:lnSpc>
            </a:pPr>
            <a:r>
              <a:rPr lang="el-GR" sz="2300" smtClean="0"/>
              <a:t>Πρέπει να γράψουμε τους αλγορίθμους σε γλώσσα η οποία είναι κατανοητή από των υπολογιστή.</a:t>
            </a:r>
          </a:p>
          <a:p>
            <a:pPr>
              <a:lnSpc>
                <a:spcPct val="90000"/>
              </a:lnSpc>
            </a:pPr>
            <a:r>
              <a:rPr lang="el-GR" sz="2300" smtClean="0"/>
              <a:t>Για τον σκοπό αυτό έχουν κατασκευαστεί πολλές γλώσσες προγραμματισμού.</a:t>
            </a:r>
            <a:endParaRPr lang="en-US" sz="2300" smtClean="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idx="4294967295"/>
          </p:nvPr>
        </p:nvSpPr>
        <p:spPr/>
        <p:txBody>
          <a:bodyPr anchor="ctr"/>
          <a:lstStyle/>
          <a:p>
            <a:r>
              <a:rPr lang="el-GR" smtClean="0"/>
              <a:t>Γλώσσες προγραμματισμού</a:t>
            </a:r>
            <a:endParaRPr lang="en-US" smtClean="0"/>
          </a:p>
        </p:txBody>
      </p:sp>
      <p:sp>
        <p:nvSpPr>
          <p:cNvPr id="411651" name="Rectangle 3"/>
          <p:cNvSpPr>
            <a:spLocks noGrp="1" noChangeArrowheads="1"/>
          </p:cNvSpPr>
          <p:nvPr>
            <p:ph type="body" idx="4294967295"/>
          </p:nvPr>
        </p:nvSpPr>
        <p:spPr/>
        <p:txBody>
          <a:bodyPr/>
          <a:lstStyle/>
          <a:p>
            <a:pPr>
              <a:lnSpc>
                <a:spcPct val="90000"/>
              </a:lnSpc>
            </a:pPr>
            <a:r>
              <a:rPr lang="el-GR" sz="2000" smtClean="0"/>
              <a:t>Οι γλώσσες προγραμματισμού σε αντίθεση με την φυσική γλώσσα έχουν αυστηρό συντακτικό. Πχ. στην φυσική γλώσσα τα παρακάτω έχουν την ίδια σημασία τέλος_για, τέλοςγια, τέλος για. </a:t>
            </a:r>
          </a:p>
          <a:p>
            <a:pPr>
              <a:lnSpc>
                <a:spcPct val="90000"/>
              </a:lnSpc>
            </a:pPr>
            <a:r>
              <a:rPr lang="el-GR" sz="2000" smtClean="0"/>
              <a:t>Σε μια γλώσσα προγραμματισμού αυτό δεν ισχύει. Υπάρχει αυστηρό καθορισμός του συντακτικού.</a:t>
            </a:r>
          </a:p>
          <a:p>
            <a:pPr>
              <a:lnSpc>
                <a:spcPct val="90000"/>
              </a:lnSpc>
            </a:pPr>
            <a:r>
              <a:rPr lang="el-GR" sz="2000" smtClean="0"/>
              <a:t>Επίσης στους αλγορίθμους χρησιμοποιούμε τις μεταβλητές χωρίς να τις έχουμε ορίσει. Δηλαδή να καθορίσουμε αν είναι ακέραιες, πραγματικές, πίνακες ακεραίων κτλ. Σε μια γλώσσα προγραμματισμού πριν χρησιμοποιήσουμε μια μεταβλητή πρέπει να έχει οριστεί ο τύπος της μεταβλητής.</a:t>
            </a:r>
            <a:endParaRPr lang="en-US" sz="2000" smtClean="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idx="4294967295"/>
          </p:nvPr>
        </p:nvSpPr>
        <p:spPr/>
        <p:txBody>
          <a:bodyPr anchor="ctr"/>
          <a:lstStyle/>
          <a:p>
            <a:r>
              <a:rPr lang="el-GR" smtClean="0"/>
              <a:t>Γλώσσες προγραμματισμού</a:t>
            </a:r>
            <a:endParaRPr lang="en-US" smtClean="0"/>
          </a:p>
        </p:txBody>
      </p:sp>
      <p:sp>
        <p:nvSpPr>
          <p:cNvPr id="412675" name="Rectangle 3"/>
          <p:cNvSpPr>
            <a:spLocks noGrp="1" noChangeArrowheads="1"/>
          </p:cNvSpPr>
          <p:nvPr>
            <p:ph type="body" idx="4294967295"/>
          </p:nvPr>
        </p:nvSpPr>
        <p:spPr/>
        <p:txBody>
          <a:bodyPr/>
          <a:lstStyle/>
          <a:p>
            <a:pPr marL="609600" indent="-609600">
              <a:lnSpc>
                <a:spcPct val="90000"/>
              </a:lnSpc>
            </a:pPr>
            <a:r>
              <a:rPr lang="el-GR" sz="2000" smtClean="0"/>
              <a:t>Οι γλώσσες προγραμματισμού έχουν ένα μεταγλωττιστή ή ένα μεταφραστή. Αυτός μετατρέπει το πρόγραμμα το οποίο γράφουμε σύμφωνα με το συντακτικό της γλώσσα σε ακολουθία από 0 και 1 την οποία μπορεί να εκτελέσει ο υπολογιστής. Η διαδικασία για να γίνει αυτό είναι</a:t>
            </a:r>
          </a:p>
          <a:p>
            <a:pPr marL="609600" indent="-609600">
              <a:lnSpc>
                <a:spcPct val="90000"/>
              </a:lnSpc>
              <a:buFontTx/>
              <a:buAutoNum type="arabicPeriod"/>
            </a:pPr>
            <a:r>
              <a:rPr lang="el-GR" sz="2000" smtClean="0"/>
              <a:t>Έλεγχος για συντακτικά και σημασιολογικά λάθη. </a:t>
            </a:r>
          </a:p>
          <a:p>
            <a:pPr marL="609600" indent="-609600">
              <a:lnSpc>
                <a:spcPct val="90000"/>
              </a:lnSpc>
              <a:buFontTx/>
              <a:buAutoNum type="arabicPeriod"/>
            </a:pPr>
            <a:r>
              <a:rPr lang="el-GR" sz="2000" smtClean="0"/>
              <a:t>Αν υπάρχουν τέτοια λάθη εμφανίζονται τα κατάλληλα μηνύματα και δεν προχωράει η διαδικασία</a:t>
            </a:r>
          </a:p>
          <a:p>
            <a:pPr marL="609600" indent="-609600">
              <a:lnSpc>
                <a:spcPct val="90000"/>
              </a:lnSpc>
              <a:buFontTx/>
              <a:buAutoNum type="arabicPeriod"/>
            </a:pPr>
            <a:r>
              <a:rPr lang="el-GR" sz="2000" smtClean="0"/>
              <a:t>Αλλιώς το πρόγραμμα μετατρέπεται σε ακολουθία από 0 και 1. Αυτή η ακολουθία είναι η γλώσσα μηχανής την οποία καταλαβαίνει ο υπολογιστής. </a:t>
            </a:r>
            <a:endParaRPr lang="en-US" sz="2000" smtClean="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idx="4294967295"/>
          </p:nvPr>
        </p:nvSpPr>
        <p:spPr/>
        <p:txBody>
          <a:bodyPr anchor="ctr"/>
          <a:lstStyle/>
          <a:p>
            <a:r>
              <a:rPr lang="el-GR" sz="2900" smtClean="0"/>
              <a:t>Επίλυση προβλημάτων με υπολογιστή</a:t>
            </a:r>
            <a:endParaRPr lang="en-US" sz="2900" smtClean="0"/>
          </a:p>
        </p:txBody>
      </p:sp>
      <p:sp>
        <p:nvSpPr>
          <p:cNvPr id="413699" name="Rectangle 3"/>
          <p:cNvSpPr>
            <a:spLocks noGrp="1" noChangeArrowheads="1"/>
          </p:cNvSpPr>
          <p:nvPr>
            <p:ph type="body" idx="4294967295"/>
          </p:nvPr>
        </p:nvSpPr>
        <p:spPr/>
        <p:txBody>
          <a:bodyPr/>
          <a:lstStyle/>
          <a:p>
            <a:r>
              <a:rPr lang="el-GR" sz="2300" smtClean="0"/>
              <a:t>Οι υπολογιστές μπορούν να επιλύσουν μόνο τα προβλήματα τα οποία μπορεί να επιλύσει και ο άνθρωπος.</a:t>
            </a:r>
          </a:p>
          <a:p>
            <a:r>
              <a:rPr lang="el-GR" sz="2300" smtClean="0"/>
              <a:t>Ο υπολογιστής δεν μπορεί να έχει την κρίση που έχει ο άνθρωπος. Το μόνο που μπορεί να κάνει είναι να εκτελεί μια ακολουθία από εντολές.</a:t>
            </a:r>
          </a:p>
          <a:p>
            <a:r>
              <a:rPr lang="el-GR" sz="2300" smtClean="0"/>
              <a:t>Ο υπολογιστής όμως μπορεί να κάνει πολλές πράξεις και να αποθηκεύει και να επεξεργάζεται τεράστιο όγκο δεδομένων. </a:t>
            </a:r>
            <a:endParaRPr lang="en-US" sz="2300" smtClean="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nchor="ctr">
            <a:normAutofit/>
          </a:bodyPr>
          <a:lstStyle/>
          <a:p>
            <a:r>
              <a:rPr lang="el-GR" sz="2500" smtClean="0"/>
              <a:t>Γιατί επιλέγουμε τον υπολογιστή για την επίλυση προβλήματος</a:t>
            </a:r>
            <a:endParaRPr lang="en-US" sz="2500" smtClean="0"/>
          </a:p>
        </p:txBody>
      </p:sp>
      <p:sp>
        <p:nvSpPr>
          <p:cNvPr id="414723" name="Rectangle 3"/>
          <p:cNvSpPr>
            <a:spLocks noGrp="1" noChangeArrowheads="1"/>
          </p:cNvSpPr>
          <p:nvPr>
            <p:ph type="body" idx="4294967295"/>
          </p:nvPr>
        </p:nvSpPr>
        <p:spPr/>
        <p:txBody>
          <a:bodyPr/>
          <a:lstStyle/>
          <a:p>
            <a:r>
              <a:rPr lang="el-GR" smtClean="0"/>
              <a:t>Την πολυπλοκότητα των υπολογισμών</a:t>
            </a:r>
          </a:p>
          <a:p>
            <a:r>
              <a:rPr lang="el-GR" smtClean="0"/>
              <a:t>Την επαναληπτικότητα των διαδικασιών</a:t>
            </a:r>
          </a:p>
          <a:p>
            <a:r>
              <a:rPr lang="el-GR" smtClean="0"/>
              <a:t>Την ταχύτητα εκτέλεσης</a:t>
            </a:r>
          </a:p>
          <a:p>
            <a:r>
              <a:rPr lang="el-GR" smtClean="0"/>
              <a:t>Το μεγάλο πλήθος των δεδομένων</a:t>
            </a:r>
            <a:endParaRPr 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Μονάδα Ελέγχου – ΜΕ (</a:t>
            </a:r>
            <a:r>
              <a:rPr lang="en-US" b="1" dirty="0" smtClean="0"/>
              <a:t>Control Unit</a:t>
            </a:r>
            <a:r>
              <a:rPr lang="el-GR" b="1" dirty="0" smtClean="0"/>
              <a:t>, </a:t>
            </a:r>
            <a:r>
              <a:rPr lang="en-US" b="1" dirty="0" smtClean="0"/>
              <a:t>CU</a:t>
            </a:r>
            <a:r>
              <a:rPr lang="el-GR" b="1" dirty="0" smtClean="0"/>
              <a:t>)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29</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20000"/>
          </a:bodyPr>
          <a:lstStyle/>
          <a:p>
            <a:r>
              <a:rPr lang="el-GR" dirty="0" smtClean="0"/>
              <a:t>Η</a:t>
            </a:r>
            <a:r>
              <a:rPr lang="el-GR" b="1" dirty="0" smtClean="0"/>
              <a:t> Μονάδα Ελέγχου </a:t>
            </a:r>
            <a:r>
              <a:rPr lang="el-GR" dirty="0" smtClean="0"/>
              <a:t>είναι η οργανωτική δύναμη στον υπολογιστή </a:t>
            </a:r>
          </a:p>
          <a:p>
            <a:pPr lvl="1"/>
            <a:r>
              <a:rPr lang="el-GR" dirty="0" smtClean="0"/>
              <a:t>καθώς διευθύνει τη λειτουργία του (ορίζοντας τη διαδοχή των πράξεων) και φροντίζει για το συντονισμό των μερών του</a:t>
            </a:r>
          </a:p>
          <a:p>
            <a:r>
              <a:rPr lang="el-GR" dirty="0" smtClean="0"/>
              <a:t>Συγκεκριμένα, κατά την εκτέλεση του προγράμματος, η μονάδα ελέγχου ανακτά από τη μνήμη τις </a:t>
            </a:r>
            <a:r>
              <a:rPr lang="el-GR" b="1" dirty="0" smtClean="0"/>
              <a:t>εντολές</a:t>
            </a:r>
          </a:p>
          <a:p>
            <a:pPr lvl="1"/>
            <a:r>
              <a:rPr lang="el-GR" dirty="0" smtClean="0"/>
              <a:t>Οι εντολές είναι στην ουσία κωδικοποιημένα ηλεκτρικά σήματα, τα οποία, η μονάδα ελέγχου </a:t>
            </a:r>
          </a:p>
          <a:p>
            <a:pPr lvl="2"/>
            <a:r>
              <a:rPr lang="el-GR" dirty="0" smtClean="0"/>
              <a:t>αφού τα «αποκωδικοποιήσει» και προσδιορίσει τον τύπο τους </a:t>
            </a:r>
          </a:p>
          <a:p>
            <a:pPr lvl="2"/>
            <a:r>
              <a:rPr lang="el-GR" dirty="0" smtClean="0"/>
              <a:t>στη συνέχεια εκπέμπει σήματα ελέγχου προς τις κατάλληλες μονάδες </a:t>
            </a:r>
          </a:p>
          <a:p>
            <a:pPr lvl="1"/>
            <a:r>
              <a:rPr lang="el-GR" dirty="0" smtClean="0"/>
              <a:t>Αυτά τα σήματα ελέγχου μπορεί να σταλούν </a:t>
            </a:r>
          </a:p>
          <a:p>
            <a:pPr lvl="2"/>
            <a:r>
              <a:rPr lang="el-GR" dirty="0" smtClean="0"/>
              <a:t>είτε στη μνήμη για την εξαγωγή πληροφοριών προς τις άλλες μονάδες του υπολογιστή ή τη λήψη πληροφοριών απ’ αυτές και την αποθήκευσή τους στη μνήμη</a:t>
            </a:r>
          </a:p>
          <a:p>
            <a:pPr lvl="2"/>
            <a:r>
              <a:rPr lang="el-GR" dirty="0" smtClean="0"/>
              <a:t>είτε στην αριθμητική και λογική μονάδα για την εκτέλεση των επιθυμητών υπολογισμών</a:t>
            </a:r>
          </a:p>
          <a:p>
            <a:pPr lvl="2"/>
            <a:r>
              <a:rPr lang="el-GR" dirty="0" smtClean="0"/>
              <a:t>είτε, τέλος, στις μονάδες εισόδου/εξόδου για τη μεταφορά πληροφοριών από τον υπολογιστή προς το εξωτερικό του περιβάλλον, και αντιστρόφως</a:t>
            </a:r>
          </a:p>
          <a:p>
            <a:endParaRPr lang="el-GR"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idx="4294967295"/>
          </p:nvPr>
        </p:nvSpPr>
        <p:spPr/>
        <p:txBody>
          <a:bodyPr anchor="ctr"/>
          <a:lstStyle/>
          <a:p>
            <a:r>
              <a:rPr lang="el-GR" smtClean="0"/>
              <a:t>Παράδειγμα Αλγορίθμου</a:t>
            </a:r>
            <a:endParaRPr lang="en-US" smtClean="0"/>
          </a:p>
        </p:txBody>
      </p:sp>
      <p:sp>
        <p:nvSpPr>
          <p:cNvPr id="415747" name="Rectangle 3"/>
          <p:cNvSpPr>
            <a:spLocks noGrp="1" noChangeArrowheads="1"/>
          </p:cNvSpPr>
          <p:nvPr>
            <p:ph type="body" idx="4294967295"/>
          </p:nvPr>
        </p:nvSpPr>
        <p:spPr/>
        <p:txBody>
          <a:bodyPr/>
          <a:lstStyle/>
          <a:p>
            <a:pPr marL="533400" indent="-533400">
              <a:lnSpc>
                <a:spcPct val="90000"/>
              </a:lnSpc>
            </a:pPr>
            <a:r>
              <a:rPr lang="el-GR" sz="2300" smtClean="0"/>
              <a:t>Θέλουμε να περιγράψομε ένα αλγόριθμο για το πρόβλημα της απόφασης αν ένας αριθμός είναι πρώτος ή όχι.</a:t>
            </a:r>
          </a:p>
          <a:p>
            <a:pPr marL="533400" indent="-533400">
              <a:lnSpc>
                <a:spcPct val="90000"/>
              </a:lnSpc>
              <a:buFontTx/>
              <a:buAutoNum type="arabicPeriod"/>
            </a:pPr>
            <a:r>
              <a:rPr lang="el-GR" sz="2300" smtClean="0"/>
              <a:t>Ξεκίνα από το 2 αν το 2 διαιρεί τον αριθμό τότε δεν είναι πρώτος.</a:t>
            </a:r>
          </a:p>
          <a:p>
            <a:pPr marL="533400" indent="-533400">
              <a:lnSpc>
                <a:spcPct val="90000"/>
              </a:lnSpc>
              <a:buFontTx/>
              <a:buAutoNum type="arabicPeriod"/>
            </a:pPr>
            <a:r>
              <a:rPr lang="el-GR" sz="2300" smtClean="0"/>
              <a:t>Κάνε το ίδιο για το 3</a:t>
            </a:r>
          </a:p>
          <a:p>
            <a:pPr marL="533400" indent="-533400">
              <a:lnSpc>
                <a:spcPct val="90000"/>
              </a:lnSpc>
              <a:buFontTx/>
              <a:buAutoNum type="arabicPeriod"/>
            </a:pPr>
            <a:r>
              <a:rPr lang="el-GR" sz="2300" smtClean="0"/>
              <a:t>Επανέλαβε το βήμα 2 για όλους τους αριθμούς μέχρι να φτάσεις στο ίδιο των αριθμό</a:t>
            </a:r>
          </a:p>
          <a:p>
            <a:pPr marL="533400" indent="-533400">
              <a:lnSpc>
                <a:spcPct val="90000"/>
              </a:lnSpc>
              <a:buFontTx/>
              <a:buAutoNum type="arabicPeriod"/>
            </a:pPr>
            <a:r>
              <a:rPr lang="el-GR" sz="2300" smtClean="0"/>
              <a:t>Αν κανείς αριθμός δεν διαιρεί τον αριθμό τότε είναι πρώτος </a:t>
            </a:r>
            <a:endParaRPr lang="en-US" sz="2300" smtClean="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el-GR" sz="4400">
                <a:solidFill>
                  <a:schemeClr val="tx2"/>
                </a:solidFill>
                <a:latin typeface="Calibri" pitchFamily="34" charset="0"/>
              </a:rPr>
              <a:t>Περί αλγορίθμων </a:t>
            </a:r>
            <a:endParaRPr lang="en-GB" sz="4400">
              <a:solidFill>
                <a:schemeClr val="tx2"/>
              </a:solidFill>
              <a:latin typeface="Calibri" pitchFamily="34" charset="0"/>
            </a:endParaRPr>
          </a:p>
        </p:txBody>
      </p:sp>
      <p:sp>
        <p:nvSpPr>
          <p:cNvPr id="416771" name="Rectangle 3"/>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buFontTx/>
              <a:buChar char="•"/>
            </a:pPr>
            <a:r>
              <a:rPr lang="el-GR" sz="3200">
                <a:latin typeface="Calibri" pitchFamily="34" charset="0"/>
              </a:rPr>
              <a:t>Δίνουμε έναν πιο λεπτομερή ορισμό για το τι είναι αλγόριθμος</a:t>
            </a:r>
            <a:r>
              <a:rPr lang="en-US" sz="3200">
                <a:latin typeface="Calibri" pitchFamily="34" charset="0"/>
              </a:rPr>
              <a:t>:</a:t>
            </a:r>
          </a:p>
          <a:p>
            <a:pPr marL="742950" lvl="1" indent="-285750">
              <a:spcBef>
                <a:spcPct val="20000"/>
              </a:spcBef>
              <a:buClr>
                <a:srgbClr val="336600"/>
              </a:buClr>
              <a:buFont typeface="Wingdings" pitchFamily="2" charset="2"/>
              <a:buChar char="î"/>
            </a:pPr>
            <a:r>
              <a:rPr lang="el-GR" sz="2800">
                <a:latin typeface="Calibri" pitchFamily="34" charset="0"/>
              </a:rPr>
              <a:t>Ο αλγόριθμος είναι μία αλληλουχία</a:t>
            </a:r>
          </a:p>
          <a:p>
            <a:pPr marL="742950" lvl="1" indent="-285750">
              <a:spcBef>
                <a:spcPct val="20000"/>
              </a:spcBef>
              <a:buClr>
                <a:srgbClr val="336600"/>
              </a:buClr>
              <a:buFont typeface="Wingdings" pitchFamily="2" charset="2"/>
              <a:buChar char="î"/>
            </a:pPr>
            <a:r>
              <a:rPr lang="el-GR" sz="2800">
                <a:latin typeface="Calibri" pitchFamily="34" charset="0"/>
              </a:rPr>
              <a:t>από σαφείς και μη διφορούμενες εντολές</a:t>
            </a:r>
          </a:p>
          <a:p>
            <a:pPr marL="742950" lvl="1" indent="-285750">
              <a:spcBef>
                <a:spcPct val="20000"/>
              </a:spcBef>
              <a:buClr>
                <a:srgbClr val="336600"/>
              </a:buClr>
              <a:buFont typeface="Wingdings" pitchFamily="2" charset="2"/>
              <a:buChar char="î"/>
            </a:pPr>
            <a:r>
              <a:rPr lang="el-GR" sz="2800">
                <a:latin typeface="Calibri" pitchFamily="34" charset="0"/>
              </a:rPr>
              <a:t>που όλες δύναται να εκτελεστούν και να περατωθούν </a:t>
            </a:r>
          </a:p>
          <a:p>
            <a:pPr marL="742950" lvl="1" indent="-285750">
              <a:spcBef>
                <a:spcPct val="20000"/>
              </a:spcBef>
              <a:buClr>
                <a:srgbClr val="336600"/>
              </a:buClr>
              <a:buFont typeface="Wingdings" pitchFamily="2" charset="2"/>
              <a:buChar char="î"/>
            </a:pPr>
            <a:r>
              <a:rPr lang="el-GR" sz="2800">
                <a:latin typeface="Calibri" pitchFamily="34" charset="0"/>
              </a:rPr>
              <a:t>ο οποίος όταν εκτελείται παράγει το επιθυμητό αποτέλεσμα</a:t>
            </a:r>
          </a:p>
          <a:p>
            <a:pPr marL="742950" lvl="1" indent="-285750">
              <a:spcBef>
                <a:spcPct val="20000"/>
              </a:spcBef>
              <a:buClr>
                <a:srgbClr val="336600"/>
              </a:buClr>
              <a:buFont typeface="Wingdings" pitchFamily="2" charset="2"/>
              <a:buChar char="î"/>
            </a:pPr>
            <a:r>
              <a:rPr lang="el-GR" sz="2800">
                <a:latin typeface="Calibri" pitchFamily="34" charset="0"/>
              </a:rPr>
              <a:t>και οδηγεί σε τερματισμό της όλης διαδικασίας σε πεπερασμένο χρόνο.</a:t>
            </a:r>
            <a:endParaRPr lang="en-GB" sz="2800">
              <a:latin typeface="Calibri" pitchFamily="34" charset="0"/>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idx="4294967295"/>
          </p:nvPr>
        </p:nvSpPr>
        <p:spPr/>
        <p:txBody>
          <a:bodyPr anchor="ctr"/>
          <a:lstStyle/>
          <a:p>
            <a:r>
              <a:rPr lang="el-GR" smtClean="0"/>
              <a:t>Αλγόριθμοι</a:t>
            </a:r>
          </a:p>
        </p:txBody>
      </p:sp>
      <p:sp>
        <p:nvSpPr>
          <p:cNvPr id="417795" name="Rectangle 3"/>
          <p:cNvSpPr>
            <a:spLocks noGrp="1" noChangeArrowheads="1"/>
          </p:cNvSpPr>
          <p:nvPr>
            <p:ph type="body" idx="4294967295"/>
          </p:nvPr>
        </p:nvSpPr>
        <p:spPr/>
        <p:txBody>
          <a:bodyPr/>
          <a:lstStyle/>
          <a:p>
            <a:pPr marL="609600" indent="-609600">
              <a:lnSpc>
                <a:spcPct val="90000"/>
              </a:lnSpc>
            </a:pPr>
            <a:r>
              <a:rPr lang="el-GR" sz="2300" smtClean="0"/>
              <a:t>Για να μπορεί το κάθε βήμα του αλγορίθμου να είναι σαφή και απλό θα πρέπει να καθορίσουμε ακριβώς τι μπορεί να είναι το κάθε βήμα</a:t>
            </a:r>
          </a:p>
          <a:p>
            <a:pPr marL="609600" indent="-609600">
              <a:lnSpc>
                <a:spcPct val="90000"/>
              </a:lnSpc>
            </a:pPr>
            <a:r>
              <a:rPr lang="el-GR" sz="2300" smtClean="0"/>
              <a:t>Δηλαδή να καθορίσουμε με ακρίβεια ποίες εντολές μπορεί να περιέχει ένας αλγόριθμος.</a:t>
            </a:r>
          </a:p>
          <a:p>
            <a:pPr marL="609600" indent="-609600">
              <a:lnSpc>
                <a:spcPct val="90000"/>
              </a:lnSpc>
            </a:pPr>
            <a:r>
              <a:rPr lang="el-GR" sz="2300" smtClean="0"/>
              <a:t>Επίσης ο αλγόριθμος εκτελεί εντολές</a:t>
            </a:r>
          </a:p>
          <a:p>
            <a:pPr marL="609600" indent="-609600">
              <a:lnSpc>
                <a:spcPct val="90000"/>
              </a:lnSpc>
              <a:buFontTx/>
              <a:buAutoNum type="arabicPeriod"/>
            </a:pPr>
            <a:r>
              <a:rPr lang="el-GR" sz="2300" smtClean="0"/>
              <a:t>Σειριακά</a:t>
            </a:r>
          </a:p>
          <a:p>
            <a:pPr marL="609600" indent="-609600">
              <a:lnSpc>
                <a:spcPct val="90000"/>
              </a:lnSpc>
              <a:buFontTx/>
              <a:buAutoNum type="arabicPeriod"/>
            </a:pPr>
            <a:r>
              <a:rPr lang="el-GR" sz="2300" smtClean="0"/>
              <a:t>Αν ισχύει κάποια συνθήκη</a:t>
            </a:r>
          </a:p>
          <a:p>
            <a:pPr marL="609600" indent="-609600">
              <a:lnSpc>
                <a:spcPct val="90000"/>
              </a:lnSpc>
              <a:buFontTx/>
              <a:buAutoNum type="arabicPeriod"/>
            </a:pPr>
            <a:r>
              <a:rPr lang="el-GR" sz="2300" smtClean="0"/>
              <a:t>Επαναληπτικά</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nchor="ctr">
            <a:normAutofit/>
          </a:bodyPr>
          <a:lstStyle/>
          <a:p>
            <a:r>
              <a:rPr lang="el-GR" sz="2500" smtClean="0"/>
              <a:t>Εντολές που χρειαζόμαστε για να περιγράψομε τον αλγόριθμο</a:t>
            </a:r>
            <a:endParaRPr lang="en-US" sz="2500" smtClean="0"/>
          </a:p>
        </p:txBody>
      </p:sp>
      <p:sp>
        <p:nvSpPr>
          <p:cNvPr id="418819" name="Rectangle 3"/>
          <p:cNvSpPr>
            <a:spLocks noGrp="1" noChangeArrowheads="1"/>
          </p:cNvSpPr>
          <p:nvPr>
            <p:ph type="body" idx="4294967295"/>
          </p:nvPr>
        </p:nvSpPr>
        <p:spPr/>
        <p:txBody>
          <a:bodyPr/>
          <a:lstStyle/>
          <a:p>
            <a:r>
              <a:rPr lang="el-GR" sz="2300" smtClean="0"/>
              <a:t>Εντολές ανάθεσης</a:t>
            </a:r>
          </a:p>
          <a:p>
            <a:r>
              <a:rPr lang="el-GR" sz="2300" smtClean="0"/>
              <a:t>Αριθμητικές πράξεις</a:t>
            </a:r>
          </a:p>
          <a:p>
            <a:r>
              <a:rPr lang="el-GR" sz="2300" smtClean="0"/>
              <a:t>Λογικές πράξεις</a:t>
            </a:r>
            <a:endParaRPr lang="en-US" sz="2300" smtClean="0"/>
          </a:p>
          <a:p>
            <a:r>
              <a:rPr lang="el-GR" sz="2300" smtClean="0"/>
              <a:t>Εντολές εισόδου εξόδου</a:t>
            </a:r>
          </a:p>
          <a:p>
            <a:r>
              <a:rPr lang="el-GR" sz="2300" smtClean="0"/>
              <a:t>Εντολές αριθμητικών και λογικών πράξεων</a:t>
            </a:r>
          </a:p>
          <a:p>
            <a:r>
              <a:rPr lang="el-GR" sz="2300" smtClean="0"/>
              <a:t>Σειριακή εκτέλεση εντολών</a:t>
            </a:r>
          </a:p>
          <a:p>
            <a:r>
              <a:rPr lang="el-GR" sz="2300" smtClean="0"/>
              <a:t>Εντολές επιλογής</a:t>
            </a:r>
          </a:p>
          <a:p>
            <a:r>
              <a:rPr lang="el-GR" sz="2300" smtClean="0"/>
              <a:t>Επαναληπτικές εντολές </a:t>
            </a:r>
            <a:endParaRPr lang="en-US" sz="2300" smtClean="0"/>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idx="4294967295"/>
          </p:nvPr>
        </p:nvSpPr>
        <p:spPr/>
        <p:txBody>
          <a:bodyPr anchor="ctr"/>
          <a:lstStyle/>
          <a:p>
            <a:r>
              <a:rPr lang="el-GR" smtClean="0"/>
              <a:t>Μεταβλητές - Σταθερές</a:t>
            </a:r>
          </a:p>
        </p:txBody>
      </p:sp>
      <p:sp>
        <p:nvSpPr>
          <p:cNvPr id="419843" name="Rectangle 3"/>
          <p:cNvSpPr>
            <a:spLocks noGrp="1" noChangeArrowheads="1"/>
          </p:cNvSpPr>
          <p:nvPr>
            <p:ph type="body" idx="4294967295"/>
          </p:nvPr>
        </p:nvSpPr>
        <p:spPr/>
        <p:txBody>
          <a:bodyPr/>
          <a:lstStyle/>
          <a:p>
            <a:r>
              <a:rPr lang="el-GR" smtClean="0"/>
              <a:t>Μεταβλητές είναι αυτές που μπορούν αλλάξουν τιμή κατά την διάρκεια εκτέλεσης ενός προγράμματος. Π.χ α=4    α=8 το α αλλάζει τιμή</a:t>
            </a:r>
          </a:p>
          <a:p>
            <a:r>
              <a:rPr lang="el-GR" smtClean="0"/>
              <a:t>Σταθερές – δεν μπορούν να αλλάξουν τιμή κατά την διάρκεια της εκτέλεσης ενός προγράμματος.</a:t>
            </a:r>
          </a:p>
          <a:p>
            <a:pPr>
              <a:buFontTx/>
              <a:buNone/>
            </a:pPr>
            <a:r>
              <a:rPr lang="el-GR" smtClean="0"/>
              <a:t>  τα 2 ‘α’ ‘β’ είναι σταθερές.</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idx="4294967295"/>
          </p:nvPr>
        </p:nvSpPr>
        <p:spPr/>
        <p:txBody>
          <a:bodyPr anchor="ctr"/>
          <a:lstStyle/>
          <a:p>
            <a:r>
              <a:rPr lang="el-GR" smtClean="0"/>
              <a:t>Μεταβλητές</a:t>
            </a:r>
          </a:p>
        </p:txBody>
      </p:sp>
      <p:sp>
        <p:nvSpPr>
          <p:cNvPr id="420867" name="Rectangle 3"/>
          <p:cNvSpPr>
            <a:spLocks noGrp="1" noChangeArrowheads="1"/>
          </p:cNvSpPr>
          <p:nvPr>
            <p:ph type="body" idx="4294967295"/>
          </p:nvPr>
        </p:nvSpPr>
        <p:spPr/>
        <p:txBody>
          <a:bodyPr/>
          <a:lstStyle/>
          <a:p>
            <a:r>
              <a:rPr lang="el-GR" smtClean="0"/>
              <a:t>Οι μεταβλητές μπορούν να πάρουν οποιαδήποτε τιμή.</a:t>
            </a:r>
          </a:p>
          <a:p>
            <a:pPr>
              <a:buFontTx/>
              <a:buNone/>
            </a:pPr>
            <a:r>
              <a:rPr lang="el-GR" smtClean="0"/>
              <a:t> </a:t>
            </a:r>
            <a:r>
              <a:rPr lang="el-GR" smtClean="0">
                <a:sym typeface="Wingdings" pitchFamily="2" charset="2"/>
              </a:rPr>
              <a:t>Όχι η κάθε μεταβλητή έχει ένα τύπο. π.χ ακέραιο. Σημαίνει ότι μπορεί να πάρει μόνο ακέραιες τιμές. Π.χ. Α=4 Α=54 </a:t>
            </a:r>
          </a:p>
          <a:p>
            <a:pPr>
              <a:buFontTx/>
              <a:buNone/>
            </a:pPr>
            <a:r>
              <a:rPr lang="el-GR" smtClean="0">
                <a:sym typeface="Wingdings" pitchFamily="2" charset="2"/>
              </a:rPr>
              <a:t>Α=‘η’ λάθος το ‘η’ είναι χαρακτήρας.</a:t>
            </a:r>
            <a:endParaRPr lang="el-GR" smtClean="0"/>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8100" y="2879725"/>
            <a:ext cx="4914900" cy="2844800"/>
          </a:xfrm>
          <a:prstGeom prst="roundRect">
            <a:avLst>
              <a:gd name="adj" fmla="val 5981"/>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421891" name="Rectangle 2"/>
          <p:cNvSpPr>
            <a:spLocks noGrp="1" noChangeArrowheads="1"/>
          </p:cNvSpPr>
          <p:nvPr>
            <p:ph type="title" idx="4294967295"/>
          </p:nvPr>
        </p:nvSpPr>
        <p:spPr>
          <a:xfrm>
            <a:off x="612775" y="0"/>
            <a:ext cx="8531225" cy="1219200"/>
          </a:xfrm>
        </p:spPr>
        <p:txBody>
          <a:bodyPr anchor="ctr"/>
          <a:lstStyle/>
          <a:p>
            <a:r>
              <a:rPr lang="el-GR" altLang="en-US" smtClean="0"/>
              <a:t>Προγραμματισμός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B4D2472B-FC2B-4584-B02B-718A688C34D7}" type="slidenum">
              <a:rPr lang="en-US" sz="1200">
                <a:solidFill>
                  <a:schemeClr val="tx1">
                    <a:tint val="75000"/>
                  </a:schemeClr>
                </a:solidFill>
                <a:latin typeface="+mn-lt"/>
                <a:cs typeface="+mn-cs"/>
              </a:rPr>
              <a:pPr fontAlgn="auto">
                <a:spcBef>
                  <a:spcPts val="0"/>
                </a:spcBef>
                <a:spcAft>
                  <a:spcPts val="0"/>
                </a:spcAft>
                <a:defRPr/>
              </a:pPr>
              <a:t>296</a:t>
            </a:fld>
            <a:endParaRPr lang="en-US" sz="1200" dirty="0">
              <a:solidFill>
                <a:schemeClr val="tx1">
                  <a:tint val="75000"/>
                </a:schemeClr>
              </a:solidFill>
              <a:latin typeface="+mn-lt"/>
              <a:cs typeface="+mn-cs"/>
            </a:endParaRPr>
          </a:p>
        </p:txBody>
      </p:sp>
      <p:sp>
        <p:nvSpPr>
          <p:cNvPr id="6" name="Rounded Rectangle 5"/>
          <p:cNvSpPr/>
          <p:nvPr/>
        </p:nvSpPr>
        <p:spPr>
          <a:xfrm>
            <a:off x="79375" y="1676400"/>
            <a:ext cx="2054225" cy="9144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i="1">
                <a:solidFill>
                  <a:schemeClr val="bg1"/>
                </a:solidFill>
              </a:rPr>
              <a:t>υπολογιστικό πρόβλημα</a:t>
            </a:r>
            <a:endParaRPr lang="en-US" i="1">
              <a:solidFill>
                <a:schemeClr val="bg1"/>
              </a:solidFill>
            </a:endParaRPr>
          </a:p>
        </p:txBody>
      </p:sp>
      <p:sp>
        <p:nvSpPr>
          <p:cNvPr id="7" name="Rounded Rectangle 6"/>
          <p:cNvSpPr/>
          <p:nvPr/>
        </p:nvSpPr>
        <p:spPr>
          <a:xfrm>
            <a:off x="76200" y="3073400"/>
            <a:ext cx="2054225" cy="9144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i="1">
                <a:solidFill>
                  <a:schemeClr val="bg1"/>
                </a:solidFill>
              </a:rPr>
              <a:t>αλγόριθμος</a:t>
            </a:r>
            <a:endParaRPr lang="en-US" i="1">
              <a:solidFill>
                <a:schemeClr val="bg1"/>
              </a:solidFill>
            </a:endParaRPr>
          </a:p>
        </p:txBody>
      </p:sp>
      <p:sp>
        <p:nvSpPr>
          <p:cNvPr id="8" name="Rounded Rectangle 7"/>
          <p:cNvSpPr/>
          <p:nvPr/>
        </p:nvSpPr>
        <p:spPr>
          <a:xfrm>
            <a:off x="76200" y="4470400"/>
            <a:ext cx="2054225" cy="9144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i="1">
                <a:solidFill>
                  <a:schemeClr val="bg1"/>
                </a:solidFill>
              </a:rPr>
              <a:t>πρόγραμμα</a:t>
            </a:r>
            <a:endParaRPr lang="en-US" i="1">
              <a:solidFill>
                <a:schemeClr val="bg1"/>
              </a:solidFill>
            </a:endParaRPr>
          </a:p>
        </p:txBody>
      </p:sp>
      <p:sp>
        <p:nvSpPr>
          <p:cNvPr id="9" name="Rounded Rectangle 8"/>
          <p:cNvSpPr/>
          <p:nvPr/>
        </p:nvSpPr>
        <p:spPr>
          <a:xfrm>
            <a:off x="79375" y="5867400"/>
            <a:ext cx="2054225" cy="9144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i="1">
                <a:solidFill>
                  <a:schemeClr val="bg1"/>
                </a:solidFill>
              </a:rPr>
              <a:t>εκτελέσιμο αρχείο</a:t>
            </a:r>
            <a:endParaRPr lang="en-US" i="1">
              <a:solidFill>
                <a:schemeClr val="bg1"/>
              </a:solidFill>
            </a:endParaRPr>
          </a:p>
        </p:txBody>
      </p:sp>
      <p:sp>
        <p:nvSpPr>
          <p:cNvPr id="10" name="Rectangle 9"/>
          <p:cNvSpPr/>
          <p:nvPr/>
        </p:nvSpPr>
        <p:spPr>
          <a:xfrm>
            <a:off x="2209800" y="4248150"/>
            <a:ext cx="2627313" cy="14398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400" dirty="0">
                <a:solidFill>
                  <a:schemeClr val="tx1"/>
                </a:solidFill>
                <a:latin typeface="Courier New" pitchFamily="49" charset="0"/>
                <a:cs typeface="Courier New" pitchFamily="49" charset="0"/>
              </a:rPr>
              <a:t>#include &lt;</a:t>
            </a:r>
            <a:r>
              <a:rPr lang="en-US" sz="1400" dirty="0" err="1">
                <a:solidFill>
                  <a:schemeClr val="tx1"/>
                </a:solidFill>
                <a:latin typeface="Courier New" pitchFamily="49" charset="0"/>
                <a:cs typeface="Courier New" pitchFamily="49" charset="0"/>
              </a:rPr>
              <a:t>stdio.h</a:t>
            </a:r>
            <a:r>
              <a:rPr lang="en-US" sz="1400" dirty="0">
                <a:solidFill>
                  <a:schemeClr val="tx1"/>
                </a:solidFill>
                <a:latin typeface="Courier New" pitchFamily="49" charset="0"/>
                <a:cs typeface="Courier New" pitchFamily="49" charset="0"/>
              </a:rPr>
              <a:t>&gt;</a:t>
            </a:r>
          </a:p>
          <a:p>
            <a:pPr fontAlgn="auto">
              <a:spcBef>
                <a:spcPts val="0"/>
              </a:spcBef>
              <a:spcAft>
                <a:spcPts val="0"/>
              </a:spcAft>
              <a:defRPr/>
            </a:pPr>
            <a:r>
              <a:rPr lang="en-US" sz="1400" dirty="0">
                <a:solidFill>
                  <a:schemeClr val="tx1"/>
                </a:solidFill>
                <a:latin typeface="Courier New" pitchFamily="49" charset="0"/>
                <a:cs typeface="Courier New" pitchFamily="49" charset="0"/>
              </a:rPr>
              <a:t>void main(void) {</a:t>
            </a:r>
          </a:p>
          <a:p>
            <a:pPr fontAlgn="auto">
              <a:spcBef>
                <a:spcPts val="0"/>
              </a:spcBef>
              <a:spcAft>
                <a:spcPts val="0"/>
              </a:spcAft>
              <a:defRPr/>
            </a:pPr>
            <a:r>
              <a:rPr lang="en-US" sz="1400" dirty="0">
                <a:solidFill>
                  <a:schemeClr val="tx1"/>
                </a:solidFill>
                <a:latin typeface="Courier New" pitchFamily="49" charset="0"/>
                <a:cs typeface="Courier New" pitchFamily="49" charset="0"/>
              </a:rPr>
              <a:t>  </a:t>
            </a:r>
            <a:r>
              <a:rPr lang="en-US" sz="1400" dirty="0" err="1">
                <a:solidFill>
                  <a:schemeClr val="tx1"/>
                </a:solidFill>
                <a:latin typeface="Courier New" pitchFamily="49" charset="0"/>
                <a:cs typeface="Courier New" pitchFamily="49" charset="0"/>
              </a:rPr>
              <a:t>int</a:t>
            </a:r>
            <a:r>
              <a:rPr lang="en-US" sz="1400" dirty="0">
                <a:solidFill>
                  <a:schemeClr val="tx1"/>
                </a:solidFill>
                <a:latin typeface="Courier New" pitchFamily="49" charset="0"/>
                <a:cs typeface="Courier New" pitchFamily="49" charset="0"/>
              </a:rPr>
              <a:t> x;</a:t>
            </a:r>
          </a:p>
          <a:p>
            <a:pPr fontAlgn="auto">
              <a:spcBef>
                <a:spcPts val="0"/>
              </a:spcBef>
              <a:spcAft>
                <a:spcPts val="0"/>
              </a:spcAft>
              <a:defRPr/>
            </a:pPr>
            <a:r>
              <a:rPr lang="el-GR" sz="1400" dirty="0">
                <a:solidFill>
                  <a:schemeClr val="tx1"/>
                </a:solidFill>
                <a:latin typeface="Courier New" pitchFamily="49" charset="0"/>
                <a:cs typeface="Courier New" pitchFamily="49" charset="0"/>
              </a:rPr>
              <a:t>  </a:t>
            </a:r>
            <a:r>
              <a:rPr lang="en-US" sz="1400" dirty="0" err="1">
                <a:solidFill>
                  <a:schemeClr val="tx1"/>
                </a:solidFill>
                <a:latin typeface="Courier New" pitchFamily="49" charset="0"/>
                <a:cs typeface="Courier New" pitchFamily="49" charset="0"/>
              </a:rPr>
              <a:t>scanf</a:t>
            </a:r>
            <a:r>
              <a:rPr lang="en-US" sz="1400" dirty="0">
                <a:solidFill>
                  <a:schemeClr val="tx1"/>
                </a:solidFill>
                <a:latin typeface="Courier New" pitchFamily="49" charset="0"/>
                <a:cs typeface="Courier New" pitchFamily="49" charset="0"/>
              </a:rPr>
              <a:t>(“%d”, &amp;x);</a:t>
            </a:r>
            <a:endParaRPr lang="el-GR" sz="1400" dirty="0">
              <a:solidFill>
                <a:schemeClr val="tx1"/>
              </a:solidFill>
              <a:latin typeface="Courier New" pitchFamily="49" charset="0"/>
              <a:cs typeface="Courier New" pitchFamily="49" charset="0"/>
            </a:endParaRPr>
          </a:p>
          <a:p>
            <a:pPr fontAlgn="auto">
              <a:spcBef>
                <a:spcPts val="0"/>
              </a:spcBef>
              <a:spcAft>
                <a:spcPts val="0"/>
              </a:spcAft>
              <a:defRPr/>
            </a:pPr>
            <a:r>
              <a:rPr lang="en-US" sz="1400" dirty="0">
                <a:solidFill>
                  <a:schemeClr val="tx1"/>
                </a:solidFill>
                <a:latin typeface="Courier New" pitchFamily="49" charset="0"/>
                <a:cs typeface="Courier New" pitchFamily="49" charset="0"/>
              </a:rPr>
              <a:t> </a:t>
            </a:r>
            <a:r>
              <a:rPr lang="el-GR" sz="1400" dirty="0">
                <a:solidFill>
                  <a:schemeClr val="tx1"/>
                </a:solidFill>
                <a:latin typeface="Courier New" pitchFamily="49" charset="0"/>
                <a:cs typeface="Courier New" pitchFamily="49" charset="0"/>
              </a:rPr>
              <a:t> </a:t>
            </a:r>
            <a:r>
              <a:rPr lang="en-US" sz="1400" dirty="0" err="1">
                <a:solidFill>
                  <a:schemeClr val="tx1"/>
                </a:solidFill>
                <a:latin typeface="Courier New" pitchFamily="49" charset="0"/>
                <a:cs typeface="Courier New" pitchFamily="49" charset="0"/>
              </a:rPr>
              <a:t>printf</a:t>
            </a:r>
            <a:r>
              <a:rPr lang="en-US" sz="1400" dirty="0">
                <a:solidFill>
                  <a:schemeClr val="tx1"/>
                </a:solidFill>
                <a:latin typeface="Courier New" pitchFamily="49" charset="0"/>
                <a:cs typeface="Courier New" pitchFamily="49" charset="0"/>
              </a:rPr>
              <a:t>(“%d”, x*x);</a:t>
            </a:r>
            <a:endParaRPr lang="el-GR" sz="1400" dirty="0">
              <a:solidFill>
                <a:schemeClr val="tx1"/>
              </a:solidFill>
              <a:latin typeface="Courier New" pitchFamily="49" charset="0"/>
              <a:cs typeface="Courier New" pitchFamily="49" charset="0"/>
            </a:endParaRPr>
          </a:p>
          <a:p>
            <a:pPr fontAlgn="auto">
              <a:spcBef>
                <a:spcPts val="0"/>
              </a:spcBef>
              <a:spcAft>
                <a:spcPts val="0"/>
              </a:spcAft>
              <a:defRPr/>
            </a:pPr>
            <a:r>
              <a:rPr lang="el-GR" sz="1400" dirty="0">
                <a:solidFill>
                  <a:schemeClr val="tx1"/>
                </a:solidFill>
                <a:latin typeface="Courier New" pitchFamily="49" charset="0"/>
                <a:cs typeface="Courier New" pitchFamily="49" charset="0"/>
              </a:rPr>
              <a:t>}</a:t>
            </a:r>
            <a:endParaRPr lang="en-US" sz="1600" dirty="0">
              <a:solidFill>
                <a:schemeClr val="tx1"/>
              </a:solidFill>
              <a:latin typeface="Courier New" pitchFamily="49" charset="0"/>
              <a:cs typeface="Courier New" pitchFamily="49" charset="0"/>
            </a:endParaRPr>
          </a:p>
        </p:txBody>
      </p:sp>
      <p:sp>
        <p:nvSpPr>
          <p:cNvPr id="11" name="Down Arrow 10"/>
          <p:cNvSpPr/>
          <p:nvPr/>
        </p:nvSpPr>
        <p:spPr>
          <a:xfrm>
            <a:off x="838200" y="2627313"/>
            <a:ext cx="484188" cy="395287"/>
          </a:xfrm>
          <a:prstGeom prst="down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12" name="Down Arrow 11"/>
          <p:cNvSpPr/>
          <p:nvPr/>
        </p:nvSpPr>
        <p:spPr>
          <a:xfrm>
            <a:off x="838200" y="4025900"/>
            <a:ext cx="484188" cy="395288"/>
          </a:xfrm>
          <a:prstGeom prst="down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13" name="Down Arrow 12"/>
          <p:cNvSpPr/>
          <p:nvPr/>
        </p:nvSpPr>
        <p:spPr>
          <a:xfrm>
            <a:off x="838200" y="5422900"/>
            <a:ext cx="484188" cy="395288"/>
          </a:xfrm>
          <a:prstGeom prst="down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14" name="Rectangle 13"/>
          <p:cNvSpPr/>
          <p:nvPr/>
        </p:nvSpPr>
        <p:spPr>
          <a:xfrm>
            <a:off x="2209800" y="5867400"/>
            <a:ext cx="2627313" cy="9366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l-GR" sz="1600">
                <a:solidFill>
                  <a:schemeClr val="tx1"/>
                </a:solidFill>
                <a:latin typeface="Courier New" pitchFamily="49" charset="0"/>
                <a:cs typeface="Courier New" pitchFamily="49" charset="0"/>
              </a:rPr>
              <a:t>001010100101011110111010101011010010010011010101010001010100</a:t>
            </a:r>
            <a:endParaRPr lang="en-US" sz="1600">
              <a:solidFill>
                <a:schemeClr val="tx1"/>
              </a:solidFill>
              <a:latin typeface="Courier New" pitchFamily="49" charset="0"/>
              <a:cs typeface="Courier New" pitchFamily="49" charset="0"/>
            </a:endParaRPr>
          </a:p>
        </p:txBody>
      </p:sp>
      <p:sp>
        <p:nvSpPr>
          <p:cNvPr id="15" name="Rectangle 14"/>
          <p:cNvSpPr/>
          <p:nvPr/>
        </p:nvSpPr>
        <p:spPr>
          <a:xfrm>
            <a:off x="2209800" y="2916238"/>
            <a:ext cx="2627313" cy="11525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fontAlgn="auto">
              <a:spcBef>
                <a:spcPts val="0"/>
              </a:spcBef>
              <a:spcAft>
                <a:spcPts val="0"/>
              </a:spcAft>
              <a:buFontTx/>
              <a:buAutoNum type="arabicPeriod"/>
              <a:defRPr/>
            </a:pPr>
            <a:r>
              <a:rPr lang="el-GR" sz="1600" dirty="0">
                <a:solidFill>
                  <a:schemeClr val="tx1"/>
                </a:solidFill>
                <a:latin typeface="Courier New" pitchFamily="49" charset="0"/>
                <a:cs typeface="Courier New" pitchFamily="49" charset="0"/>
              </a:rPr>
              <a:t>Αρχή.</a:t>
            </a:r>
          </a:p>
          <a:p>
            <a:pPr marL="342900" indent="-342900" fontAlgn="auto">
              <a:spcBef>
                <a:spcPts val="0"/>
              </a:spcBef>
              <a:spcAft>
                <a:spcPts val="0"/>
              </a:spcAft>
              <a:buFontTx/>
              <a:buAutoNum type="arabicPeriod"/>
              <a:defRPr/>
            </a:pPr>
            <a:r>
              <a:rPr lang="el-GR" sz="1600" dirty="0">
                <a:solidFill>
                  <a:schemeClr val="tx1"/>
                </a:solidFill>
                <a:latin typeface="Courier New" pitchFamily="49" charset="0"/>
                <a:cs typeface="Courier New" pitchFamily="49" charset="0"/>
              </a:rPr>
              <a:t>Διάβασε </a:t>
            </a:r>
            <a:r>
              <a:rPr lang="en-US" sz="1600" dirty="0">
                <a:solidFill>
                  <a:schemeClr val="tx1"/>
                </a:solidFill>
                <a:latin typeface="Courier New" pitchFamily="49" charset="0"/>
                <a:cs typeface="Courier New" pitchFamily="49" charset="0"/>
              </a:rPr>
              <a:t>x</a:t>
            </a:r>
            <a:r>
              <a:rPr lang="el-GR" sz="1600" dirty="0">
                <a:solidFill>
                  <a:schemeClr val="tx1"/>
                </a:solidFill>
                <a:latin typeface="Courier New" pitchFamily="49" charset="0"/>
                <a:cs typeface="Courier New" pitchFamily="49" charset="0"/>
              </a:rPr>
              <a:t>.</a:t>
            </a:r>
          </a:p>
          <a:p>
            <a:pPr marL="342900" indent="-342900" fontAlgn="auto">
              <a:spcBef>
                <a:spcPts val="0"/>
              </a:spcBef>
              <a:spcAft>
                <a:spcPts val="0"/>
              </a:spcAft>
              <a:buFontTx/>
              <a:buAutoNum type="arabicPeriod"/>
              <a:defRPr/>
            </a:pPr>
            <a:r>
              <a:rPr lang="el-GR" sz="1600" dirty="0">
                <a:solidFill>
                  <a:schemeClr val="tx1"/>
                </a:solidFill>
                <a:latin typeface="Courier New" pitchFamily="49" charset="0"/>
                <a:cs typeface="Courier New" pitchFamily="49" charset="0"/>
              </a:rPr>
              <a:t>Τύπωσε </a:t>
            </a:r>
            <a:r>
              <a:rPr lang="en-US" sz="1600" dirty="0">
                <a:solidFill>
                  <a:schemeClr val="tx1"/>
                </a:solidFill>
                <a:latin typeface="Courier New" pitchFamily="49" charset="0"/>
                <a:cs typeface="Courier New" pitchFamily="49" charset="0"/>
              </a:rPr>
              <a:t>x*x.</a:t>
            </a:r>
          </a:p>
          <a:p>
            <a:pPr marL="342900" indent="-342900" fontAlgn="auto">
              <a:spcBef>
                <a:spcPts val="0"/>
              </a:spcBef>
              <a:spcAft>
                <a:spcPts val="0"/>
              </a:spcAft>
              <a:buFontTx/>
              <a:buAutoNum type="arabicPeriod"/>
              <a:defRPr/>
            </a:pPr>
            <a:r>
              <a:rPr lang="el-GR" sz="1600" dirty="0">
                <a:solidFill>
                  <a:schemeClr val="tx1"/>
                </a:solidFill>
                <a:latin typeface="Courier New" pitchFamily="49" charset="0"/>
                <a:cs typeface="Courier New" pitchFamily="49" charset="0"/>
              </a:rPr>
              <a:t>Τέλος.</a:t>
            </a:r>
            <a:endParaRPr lang="en-US" sz="1600" dirty="0">
              <a:solidFill>
                <a:schemeClr val="tx1"/>
              </a:solidFill>
              <a:latin typeface="Courier New" pitchFamily="49" charset="0"/>
              <a:cs typeface="Courier New" pitchFamily="49" charset="0"/>
            </a:endParaRPr>
          </a:p>
        </p:txBody>
      </p:sp>
      <p:sp>
        <p:nvSpPr>
          <p:cNvPr id="16" name="Rectangle 15"/>
          <p:cNvSpPr/>
          <p:nvPr/>
        </p:nvSpPr>
        <p:spPr>
          <a:xfrm>
            <a:off x="2209800" y="1655763"/>
            <a:ext cx="2627313" cy="10080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l-GR" sz="1600" i="1">
                <a:solidFill>
                  <a:schemeClr val="tx1"/>
                </a:solidFill>
                <a:latin typeface="Courier New" pitchFamily="49" charset="0"/>
                <a:cs typeface="Courier New" pitchFamily="49" charset="0"/>
              </a:rPr>
              <a:t>Δίνεται</a:t>
            </a:r>
            <a:r>
              <a:rPr lang="el-GR" sz="1600">
                <a:solidFill>
                  <a:schemeClr val="tx1"/>
                </a:solidFill>
                <a:latin typeface="Courier New" pitchFamily="49" charset="0"/>
                <a:cs typeface="Courier New" pitchFamily="49" charset="0"/>
              </a:rPr>
              <a:t> ακέραιος </a:t>
            </a:r>
            <a:r>
              <a:rPr lang="en-US" sz="1600">
                <a:solidFill>
                  <a:schemeClr val="tx1"/>
                </a:solidFill>
                <a:latin typeface="Courier New" pitchFamily="49" charset="0"/>
                <a:cs typeface="Courier New" pitchFamily="49" charset="0"/>
              </a:rPr>
              <a:t>x</a:t>
            </a:r>
            <a:r>
              <a:rPr lang="el-GR" sz="1600">
                <a:solidFill>
                  <a:schemeClr val="tx1"/>
                </a:solidFill>
                <a:latin typeface="Courier New" pitchFamily="49" charset="0"/>
                <a:cs typeface="Courier New" pitchFamily="49" charset="0"/>
              </a:rPr>
              <a:t>. </a:t>
            </a:r>
            <a:r>
              <a:rPr lang="el-GR" sz="1600" i="1">
                <a:solidFill>
                  <a:schemeClr val="tx1"/>
                </a:solidFill>
                <a:latin typeface="Courier New" pitchFamily="49" charset="0"/>
                <a:cs typeface="Courier New" pitchFamily="49" charset="0"/>
              </a:rPr>
              <a:t>Να υπολογιστεί </a:t>
            </a:r>
            <a:r>
              <a:rPr lang="el-GR" sz="1600">
                <a:solidFill>
                  <a:schemeClr val="tx1"/>
                </a:solidFill>
                <a:latin typeface="Courier New" pitchFamily="49" charset="0"/>
                <a:cs typeface="Courier New" pitchFamily="49" charset="0"/>
              </a:rPr>
              <a:t>το τετράγωνό του, </a:t>
            </a:r>
            <a:r>
              <a:rPr lang="en-US" sz="1600">
                <a:solidFill>
                  <a:schemeClr val="tx1"/>
                </a:solidFill>
                <a:latin typeface="Courier New" pitchFamily="49" charset="0"/>
                <a:cs typeface="Courier New" pitchFamily="49" charset="0"/>
              </a:rPr>
              <a:t>x</a:t>
            </a:r>
            <a:r>
              <a:rPr lang="en-US" sz="1600" baseline="30000">
                <a:solidFill>
                  <a:schemeClr val="tx1"/>
                </a:solidFill>
                <a:latin typeface="Courier New" pitchFamily="49" charset="0"/>
                <a:cs typeface="Courier New" pitchFamily="49" charset="0"/>
              </a:rPr>
              <a:t>2</a:t>
            </a:r>
            <a:r>
              <a:rPr lang="el-GR" sz="1600">
                <a:solidFill>
                  <a:schemeClr val="tx1"/>
                </a:solidFill>
                <a:latin typeface="Courier New" pitchFamily="49" charset="0"/>
                <a:cs typeface="Courier New" pitchFamily="49" charset="0"/>
              </a:rPr>
              <a:t>.</a:t>
            </a:r>
            <a:endParaRPr lang="en-US" sz="1600">
              <a:solidFill>
                <a:schemeClr val="tx1"/>
              </a:solidFill>
              <a:latin typeface="Courier New" pitchFamily="49" charset="0"/>
              <a:cs typeface="Courier New" pitchFamily="49" charset="0"/>
            </a:endParaRPr>
          </a:p>
        </p:txBody>
      </p:sp>
      <p:sp>
        <p:nvSpPr>
          <p:cNvPr id="19" name="Down Arrow 18"/>
          <p:cNvSpPr/>
          <p:nvPr/>
        </p:nvSpPr>
        <p:spPr>
          <a:xfrm>
            <a:off x="4419600" y="5548313"/>
            <a:ext cx="485775" cy="39528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20" name="Down Arrow 19"/>
          <p:cNvSpPr/>
          <p:nvPr/>
        </p:nvSpPr>
        <p:spPr>
          <a:xfrm>
            <a:off x="4419600" y="3962400"/>
            <a:ext cx="485775" cy="395288"/>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21" name="Down Arrow 20"/>
          <p:cNvSpPr/>
          <p:nvPr/>
        </p:nvSpPr>
        <p:spPr>
          <a:xfrm>
            <a:off x="4419600" y="2590800"/>
            <a:ext cx="485775" cy="395288"/>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sp>
        <p:nvSpPr>
          <p:cNvPr id="36" name="Rectangle 3"/>
          <p:cNvSpPr txBox="1">
            <a:spLocks noChangeArrowheads="1"/>
          </p:cNvSpPr>
          <p:nvPr/>
        </p:nvSpPr>
        <p:spPr>
          <a:xfrm>
            <a:off x="5216525" y="1546225"/>
            <a:ext cx="3856038" cy="1501775"/>
          </a:xfrm>
          <a:prstGeom prst="rect">
            <a:avLst/>
          </a:prstGeom>
          <a:ln w="25400">
            <a:solidFill>
              <a:schemeClr val="accent2"/>
            </a:solidFill>
          </a:ln>
        </p:spPr>
        <p:txBody>
          <a:bodyPr/>
          <a:lstStyle/>
          <a:p>
            <a:pPr fontAlgn="auto">
              <a:lnSpc>
                <a:spcPts val="2800"/>
              </a:lnSpc>
              <a:spcBef>
                <a:spcPts val="4200"/>
              </a:spcBef>
              <a:spcAft>
                <a:spcPts val="0"/>
              </a:spcAft>
              <a:buClr>
                <a:schemeClr val="accent2"/>
              </a:buClr>
              <a:buSzPct val="60000"/>
              <a:buFont typeface="Wingdings"/>
              <a:buNone/>
              <a:defRPr/>
            </a:pPr>
            <a:r>
              <a:rPr kumimoji="1" lang="el-GR" sz="2800" i="1">
                <a:latin typeface="+mn-lt"/>
                <a:cs typeface="+mn-cs"/>
              </a:rPr>
              <a:t>Προγραμματισμός</a:t>
            </a:r>
            <a:r>
              <a:rPr kumimoji="1" lang="el-GR" sz="2800">
                <a:latin typeface="+mn-lt"/>
                <a:cs typeface="+mn-cs"/>
              </a:rPr>
              <a:t>: η </a:t>
            </a:r>
            <a:r>
              <a:rPr kumimoji="1" lang="el-GR" sz="2800" spc="-100">
                <a:latin typeface="+mn-lt"/>
                <a:cs typeface="+mn-cs"/>
              </a:rPr>
              <a:t>διαδικασία</a:t>
            </a:r>
            <a:r>
              <a:rPr kumimoji="1" lang="el-GR" sz="2800">
                <a:latin typeface="+mn-lt"/>
                <a:cs typeface="+mn-cs"/>
              </a:rPr>
              <a:t> </a:t>
            </a:r>
            <a:r>
              <a:rPr kumimoji="1" lang="el-GR" sz="2800" spc="-100">
                <a:latin typeface="+mn-lt"/>
                <a:cs typeface="+mn-cs"/>
              </a:rPr>
              <a:t>του να </a:t>
            </a:r>
            <a:r>
              <a:rPr kumimoji="1" lang="el-GR" sz="2800">
                <a:latin typeface="+mn-lt"/>
                <a:cs typeface="+mn-cs"/>
              </a:rPr>
              <a:t>επινοή-σουμε αλγόριθμο και να συντάξουμε πρόγραμμα.</a:t>
            </a:r>
          </a:p>
        </p:txBody>
      </p:sp>
      <p:sp>
        <p:nvSpPr>
          <p:cNvPr id="49" name="Rectangle 3"/>
          <p:cNvSpPr txBox="1">
            <a:spLocks noChangeArrowheads="1"/>
          </p:cNvSpPr>
          <p:nvPr/>
        </p:nvSpPr>
        <p:spPr>
          <a:xfrm>
            <a:off x="5219700" y="5588000"/>
            <a:ext cx="3852863" cy="1219200"/>
          </a:xfrm>
          <a:prstGeom prst="rect">
            <a:avLst/>
          </a:prstGeom>
          <a:ln>
            <a:solidFill>
              <a:schemeClr val="bg1">
                <a:lumMod val="50000"/>
              </a:schemeClr>
            </a:solidFill>
          </a:ln>
        </p:spPr>
        <p:txBody>
          <a:bodyPr/>
          <a:lstStyle/>
          <a:p>
            <a:pPr fontAlgn="auto">
              <a:lnSpc>
                <a:spcPts val="2800"/>
              </a:lnSpc>
              <a:spcBef>
                <a:spcPts val="600"/>
              </a:spcBef>
              <a:spcAft>
                <a:spcPts val="0"/>
              </a:spcAft>
              <a:buClr>
                <a:schemeClr val="accent2"/>
              </a:buClr>
              <a:buSzPct val="60000"/>
              <a:buFont typeface="Wingdings"/>
              <a:buNone/>
              <a:defRPr/>
            </a:pPr>
            <a:r>
              <a:rPr kumimoji="1" lang="el-GR" sz="2800" i="1">
                <a:latin typeface="+mn-lt"/>
                <a:cs typeface="+mn-cs"/>
              </a:rPr>
              <a:t>Εκτελέσιμο αρχείο</a:t>
            </a:r>
            <a:r>
              <a:rPr kumimoji="1" lang="el-GR" sz="2800">
                <a:latin typeface="+mn-lt"/>
                <a:cs typeface="+mn-cs"/>
              </a:rPr>
              <a:t>: αλγόριθμος σε μορφή κατανοητή από τον Η/Υ.</a:t>
            </a:r>
          </a:p>
        </p:txBody>
      </p:sp>
      <p:sp>
        <p:nvSpPr>
          <p:cNvPr id="64" name="Rectangle 3"/>
          <p:cNvSpPr txBox="1">
            <a:spLocks noChangeArrowheads="1"/>
          </p:cNvSpPr>
          <p:nvPr/>
        </p:nvSpPr>
        <p:spPr>
          <a:xfrm>
            <a:off x="5216525" y="3124200"/>
            <a:ext cx="3851275" cy="1882775"/>
          </a:xfrm>
          <a:prstGeom prst="rect">
            <a:avLst/>
          </a:prstGeom>
          <a:ln>
            <a:solidFill>
              <a:schemeClr val="bg1">
                <a:lumMod val="50000"/>
              </a:schemeClr>
            </a:solidFill>
          </a:ln>
        </p:spPr>
        <p:txBody>
          <a:bodyPr/>
          <a:lstStyle/>
          <a:p>
            <a:pPr fontAlgn="auto">
              <a:lnSpc>
                <a:spcPts val="2800"/>
              </a:lnSpc>
              <a:spcBef>
                <a:spcPts val="4200"/>
              </a:spcBef>
              <a:spcAft>
                <a:spcPts val="0"/>
              </a:spcAft>
              <a:buClr>
                <a:schemeClr val="accent2"/>
              </a:buClr>
              <a:buSzPct val="60000"/>
              <a:buFont typeface="Wingdings"/>
              <a:buNone/>
              <a:defRPr/>
            </a:pPr>
            <a:r>
              <a:rPr kumimoji="1" lang="el-GR" sz="2800" i="1">
                <a:latin typeface="+mn-lt"/>
                <a:cs typeface="+mn-cs"/>
              </a:rPr>
              <a:t>Πρόγραμμα</a:t>
            </a:r>
            <a:r>
              <a:rPr kumimoji="1" lang="el-GR" sz="2800">
                <a:latin typeface="+mn-lt"/>
                <a:cs typeface="+mn-cs"/>
              </a:rPr>
              <a:t>: αλγόριθμος σε </a:t>
            </a:r>
            <a:r>
              <a:rPr kumimoji="1" lang="el-GR" sz="2800" i="1">
                <a:latin typeface="+mn-lt"/>
                <a:cs typeface="+mn-cs"/>
              </a:rPr>
              <a:t>τυπική </a:t>
            </a:r>
            <a:r>
              <a:rPr kumimoji="1" lang="el-GR" sz="2800">
                <a:latin typeface="+mn-lt"/>
                <a:cs typeface="+mn-cs"/>
              </a:rPr>
              <a:t>μορφή (δηλ. μορφή έτοιμη να μετα-φραστεί σε μορφή κατά-νοητή από τον Η/Υ).</a:t>
            </a:r>
          </a:p>
        </p:txBody>
      </p:sp>
      <p:cxnSp>
        <p:nvCxnSpPr>
          <p:cNvPr id="24" name="Straight Arrow Connector 23"/>
          <p:cNvCxnSpPr>
            <a:stCxn id="64" idx="1"/>
            <a:endCxn id="10" idx="3"/>
          </p:cNvCxnSpPr>
          <p:nvPr/>
        </p:nvCxnSpPr>
        <p:spPr>
          <a:xfrm rot="10800000" flipV="1">
            <a:off x="4837113" y="4065588"/>
            <a:ext cx="379412" cy="901700"/>
          </a:xfrm>
          <a:prstGeom prst="bentConnector3">
            <a:avLst>
              <a:gd name="adj1" fmla="val 1976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6" idx="1"/>
            <a:endCxn id="22" idx="3"/>
          </p:cNvCxnSpPr>
          <p:nvPr/>
        </p:nvCxnSpPr>
        <p:spPr>
          <a:xfrm rot="10800000" flipV="1">
            <a:off x="4953000" y="2297113"/>
            <a:ext cx="263525" cy="2005012"/>
          </a:xfrm>
          <a:prstGeom prst="bentConnector3">
            <a:avLst>
              <a:gd name="adj1" fmla="val 69330"/>
            </a:avLst>
          </a:prstGeom>
          <a:ln w="25400">
            <a:solidFill>
              <a:schemeClr val="accent2"/>
            </a:solidFill>
            <a:tailEnd type="non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14" idx="3"/>
          </p:cNvCxnSpPr>
          <p:nvPr/>
        </p:nvCxnSpPr>
        <p:spPr>
          <a:xfrm rot="10800000" flipV="1">
            <a:off x="4837113" y="6197600"/>
            <a:ext cx="382587" cy="138113"/>
          </a:xfrm>
          <a:prstGeom prst="bentConnector3">
            <a:avLst>
              <a:gd name="adj1" fmla="val 36709"/>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71" name="Rectangle 3"/>
          <p:cNvSpPr txBox="1">
            <a:spLocks noChangeArrowheads="1"/>
          </p:cNvSpPr>
          <p:nvPr/>
        </p:nvSpPr>
        <p:spPr>
          <a:xfrm>
            <a:off x="5219700" y="5075238"/>
            <a:ext cx="3852863" cy="433387"/>
          </a:xfrm>
          <a:prstGeom prst="rect">
            <a:avLst/>
          </a:prstGeom>
          <a:ln w="25400">
            <a:solidFill>
              <a:schemeClr val="bg1">
                <a:lumMod val="50000"/>
              </a:schemeClr>
            </a:solidFill>
          </a:ln>
        </p:spPr>
        <p:txBody>
          <a:bodyPr/>
          <a:lstStyle/>
          <a:p>
            <a:pPr fontAlgn="auto">
              <a:lnSpc>
                <a:spcPts val="2800"/>
              </a:lnSpc>
              <a:spcBef>
                <a:spcPts val="600"/>
              </a:spcBef>
              <a:spcAft>
                <a:spcPts val="0"/>
              </a:spcAft>
              <a:buClr>
                <a:schemeClr val="accent2"/>
              </a:buClr>
              <a:buSzPct val="60000"/>
              <a:buFont typeface="Wingdings"/>
              <a:buNone/>
              <a:defRPr/>
            </a:pPr>
            <a:r>
              <a:rPr kumimoji="1" lang="el-GR" sz="2800" i="1">
                <a:latin typeface="+mn-lt"/>
                <a:cs typeface="+mn-cs"/>
              </a:rPr>
              <a:t>Μετάφραση</a:t>
            </a:r>
            <a:r>
              <a:rPr kumimoji="1" lang="en-US" sz="2800" i="1">
                <a:latin typeface="+mn-lt"/>
                <a:cs typeface="+mn-cs"/>
              </a:rPr>
              <a:t> </a:t>
            </a:r>
            <a:r>
              <a:rPr kumimoji="1" lang="en-US" sz="2800" spc="-150">
                <a:latin typeface="+mn-lt"/>
                <a:cs typeface="+mn-cs"/>
              </a:rPr>
              <a:t>(</a:t>
            </a:r>
            <a:r>
              <a:rPr kumimoji="1" lang="en-US" sz="2800" i="1" spc="-80">
                <a:latin typeface="+mn-lt"/>
                <a:cs typeface="+mn-cs"/>
              </a:rPr>
              <a:t>compilation</a:t>
            </a:r>
            <a:r>
              <a:rPr kumimoji="1" lang="en-US" sz="2800">
                <a:latin typeface="+mn-lt"/>
                <a:cs typeface="+mn-cs"/>
              </a:rPr>
              <a:t>)</a:t>
            </a:r>
            <a:endParaRPr kumimoji="1" lang="el-GR" sz="2800">
              <a:latin typeface="+mn-lt"/>
              <a:cs typeface="+mn-cs"/>
            </a:endParaRPr>
          </a:p>
        </p:txBody>
      </p:sp>
      <p:cxnSp>
        <p:nvCxnSpPr>
          <p:cNvPr id="72" name="Straight Arrow Connector 71"/>
          <p:cNvCxnSpPr>
            <a:stCxn id="71" idx="1"/>
            <a:endCxn id="19" idx="3"/>
          </p:cNvCxnSpPr>
          <p:nvPr/>
        </p:nvCxnSpPr>
        <p:spPr>
          <a:xfrm rot="10800000" flipV="1">
            <a:off x="4905375" y="5292725"/>
            <a:ext cx="314325" cy="452438"/>
          </a:xfrm>
          <a:prstGeom prst="bentConnector3">
            <a:avLst>
              <a:gd name="adj1" fmla="val 50000"/>
            </a:avLst>
          </a:prstGeom>
          <a:ln w="25400">
            <a:solidFill>
              <a:schemeClr val="bg1">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animBg="1"/>
      <p:bldP spid="20" grpId="0" animBg="1"/>
      <p:bldP spid="21" grpId="0" animBg="1"/>
      <p:bldP spid="36" grpId="0" animBg="1"/>
      <p:bldP spid="49" grpId="0" animBg="1"/>
      <p:bldP spid="64" grpId="0" animBg="1"/>
      <p:bldP spid="7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idx="4294967295"/>
          </p:nvPr>
        </p:nvSpPr>
        <p:spPr>
          <a:xfrm>
            <a:off x="612775" y="0"/>
            <a:ext cx="8531225" cy="1219200"/>
          </a:xfrm>
        </p:spPr>
        <p:txBody>
          <a:bodyPr anchor="ctr"/>
          <a:lstStyle/>
          <a:p>
            <a:r>
              <a:rPr lang="el-GR" altLang="en-US" smtClean="0"/>
              <a:t>Προγραμματισμός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1CA3751F-C488-46C5-8D62-B840B063B6C3}" type="slidenum">
              <a:rPr lang="en-US" sz="1200">
                <a:solidFill>
                  <a:schemeClr val="tx1">
                    <a:tint val="75000"/>
                  </a:schemeClr>
                </a:solidFill>
                <a:latin typeface="+mn-lt"/>
                <a:cs typeface="+mn-cs"/>
              </a:rPr>
              <a:pPr fontAlgn="auto">
                <a:spcBef>
                  <a:spcPts val="0"/>
                </a:spcBef>
                <a:spcAft>
                  <a:spcPts val="0"/>
                </a:spcAft>
                <a:defRPr/>
              </a:pPr>
              <a:t>297</a:t>
            </a:fld>
            <a:endParaRPr lang="en-US" sz="1200" dirty="0">
              <a:solidFill>
                <a:schemeClr val="tx1">
                  <a:tint val="75000"/>
                </a:schemeClr>
              </a:solidFill>
              <a:latin typeface="+mn-lt"/>
              <a:cs typeface="+mn-cs"/>
            </a:endParaRPr>
          </a:p>
        </p:txBody>
      </p:sp>
      <p:sp>
        <p:nvSpPr>
          <p:cNvPr id="422916" name="Rectangle 3"/>
          <p:cNvSpPr>
            <a:spLocks noGrp="1" noChangeArrowheads="1"/>
          </p:cNvSpPr>
          <p:nvPr>
            <p:ph sz="quarter" idx="4294967295"/>
          </p:nvPr>
        </p:nvSpPr>
        <p:spPr>
          <a:xfrm>
            <a:off x="612775" y="1547813"/>
            <a:ext cx="8531225" cy="5287962"/>
          </a:xfrm>
        </p:spPr>
        <p:txBody>
          <a:bodyPr/>
          <a:lstStyle/>
          <a:p>
            <a:pPr>
              <a:spcBef>
                <a:spcPts val="1800"/>
              </a:spcBef>
            </a:pPr>
            <a:r>
              <a:rPr kumimoji="1" lang="el-GR" sz="2800" smtClean="0"/>
              <a:t>Το σύνολο των γραμματικών και συντακτικών κανόνων που ακολουθούμε κατά την συγγραφή ενός προγράμμα-τος λέγεται </a:t>
            </a:r>
            <a:r>
              <a:rPr kumimoji="1" lang="el-GR" sz="2800" b="1" i="1" smtClean="0"/>
              <a:t>γλώσσα προγραμματισμού </a:t>
            </a:r>
            <a:r>
              <a:rPr kumimoji="1" lang="el-GR" sz="2800" smtClean="0"/>
              <a:t>(</a:t>
            </a:r>
            <a:r>
              <a:rPr kumimoji="1" lang="en-US" sz="2800" i="1" smtClean="0"/>
              <a:t>programming language</a:t>
            </a:r>
            <a:r>
              <a:rPr kumimoji="1" lang="el-GR" sz="2800" smtClean="0"/>
              <a:t>).</a:t>
            </a:r>
          </a:p>
          <a:p>
            <a:pPr>
              <a:spcBef>
                <a:spcPts val="1800"/>
              </a:spcBef>
            </a:pPr>
            <a:r>
              <a:rPr kumimoji="1" lang="en-US" sz="2800" smtClean="0"/>
              <a:t>H</a:t>
            </a:r>
            <a:r>
              <a:rPr kumimoji="1" lang="el-GR" sz="2800" smtClean="0"/>
              <a:t> μετατροπή του προγράμματος σε εκτελέσιμο αρχείο λέγεται </a:t>
            </a:r>
            <a:r>
              <a:rPr kumimoji="1" lang="el-GR" sz="2800" b="1" i="1" smtClean="0"/>
              <a:t>μετάφραση</a:t>
            </a:r>
            <a:r>
              <a:rPr kumimoji="1" lang="el-GR" sz="2800" smtClean="0"/>
              <a:t> (</a:t>
            </a:r>
            <a:r>
              <a:rPr kumimoji="1" lang="en-US" sz="2800" i="1" smtClean="0"/>
              <a:t>compilation</a:t>
            </a:r>
            <a:r>
              <a:rPr kumimoji="1" lang="el-GR" sz="2800" smtClean="0"/>
              <a:t>).  </a:t>
            </a:r>
            <a:endParaRPr kumimoji="1" lang="en-US" sz="2800" smtClean="0"/>
          </a:p>
          <a:p>
            <a:pPr>
              <a:spcBef>
                <a:spcPts val="1800"/>
              </a:spcBef>
            </a:pPr>
            <a:r>
              <a:rPr kumimoji="1" lang="el-GR" sz="2800" smtClean="0"/>
              <a:t>Το ειδικό λογισμικό που επιτελεί την μετάφραση λέγεται </a:t>
            </a:r>
            <a:r>
              <a:rPr kumimoji="1" lang="el-GR" sz="2800" b="1" i="1" smtClean="0"/>
              <a:t>μεταφραστής </a:t>
            </a:r>
            <a:r>
              <a:rPr kumimoji="1" lang="el-GR" sz="2800" smtClean="0"/>
              <a:t>(</a:t>
            </a:r>
            <a:r>
              <a:rPr kumimoji="1" lang="en-US" sz="2800" i="1" smtClean="0"/>
              <a:t>compiler</a:t>
            </a:r>
            <a:r>
              <a:rPr kumimoji="1" lang="el-GR" sz="2800" smtClean="0"/>
              <a:t>)</a:t>
            </a:r>
            <a:r>
              <a:rPr kumimoji="1" lang="en-US" sz="2800" smtClean="0"/>
              <a:t>.</a:t>
            </a:r>
            <a:endParaRPr kumimoji="1" lang="el-GR" sz="2800" smtClean="0"/>
          </a:p>
        </p:txBody>
      </p:sp>
    </p:spTree>
  </p:cSld>
  <p:clrMapOvr>
    <a:masterClrMapping/>
  </p:clrMapOvr>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idx="4294967295"/>
          </p:nvPr>
        </p:nvSpPr>
        <p:spPr>
          <a:xfrm>
            <a:off x="612775" y="0"/>
            <a:ext cx="8531225" cy="1219200"/>
          </a:xfrm>
        </p:spPr>
        <p:txBody>
          <a:bodyPr anchor="ctr"/>
          <a:lstStyle/>
          <a:p>
            <a:r>
              <a:rPr lang="el-GR" altLang="en-US" smtClean="0"/>
              <a:t>Κύκλος ανάπτυξης προγράμματος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1AEF8B5-3CAB-49EA-B821-55B3A8FF4902}" type="slidenum">
              <a:rPr lang="en-US" sz="1200">
                <a:solidFill>
                  <a:schemeClr val="tx1">
                    <a:tint val="75000"/>
                  </a:schemeClr>
                </a:solidFill>
                <a:latin typeface="+mn-lt"/>
                <a:cs typeface="+mn-cs"/>
              </a:rPr>
              <a:pPr fontAlgn="auto">
                <a:spcBef>
                  <a:spcPts val="0"/>
                </a:spcBef>
                <a:spcAft>
                  <a:spcPts val="0"/>
                </a:spcAft>
                <a:defRPr/>
              </a:pPr>
              <a:t>298</a:t>
            </a:fld>
            <a:endParaRPr lang="en-US" sz="1200" dirty="0">
              <a:solidFill>
                <a:schemeClr val="tx1">
                  <a:tint val="75000"/>
                </a:schemeClr>
              </a:solidFill>
              <a:latin typeface="+mn-lt"/>
              <a:cs typeface="+mn-cs"/>
            </a:endParaRPr>
          </a:p>
        </p:txBody>
      </p:sp>
      <p:sp>
        <p:nvSpPr>
          <p:cNvPr id="423940" name="Rectangle 3"/>
          <p:cNvSpPr>
            <a:spLocks noGrp="1" noChangeArrowheads="1"/>
          </p:cNvSpPr>
          <p:nvPr>
            <p:ph sz="quarter" idx="4294967295"/>
          </p:nvPr>
        </p:nvSpPr>
        <p:spPr>
          <a:xfrm>
            <a:off x="612775" y="1547813"/>
            <a:ext cx="8531225" cy="5287962"/>
          </a:xfrm>
        </p:spPr>
        <p:txBody>
          <a:bodyPr/>
          <a:lstStyle/>
          <a:p>
            <a:pPr>
              <a:spcBef>
                <a:spcPts val="1800"/>
              </a:spcBef>
            </a:pPr>
            <a:r>
              <a:rPr kumimoji="1" lang="el-GR" sz="2800" smtClean="0"/>
              <a:t>Γενικά, η πορεία μέχρι το εκτελέσιμο αρχείο είναι πιο σύνθετη από την απλή ακολουθία «</a:t>
            </a:r>
            <a:r>
              <a:rPr kumimoji="1" lang="el-GR" sz="2800" i="1" smtClean="0"/>
              <a:t>προγραμματισμός + μετάφραση</a:t>
            </a:r>
            <a:r>
              <a:rPr kumimoji="1" lang="el-GR" sz="2800" smtClean="0"/>
              <a:t>». Είναι μια διαδικασία που αποτελείται από πολλά στάδια και ενδέχεται να μην τερματίσει ποτέ. </a:t>
            </a:r>
          </a:p>
          <a:p>
            <a:pPr>
              <a:spcBef>
                <a:spcPts val="1800"/>
              </a:spcBef>
            </a:pPr>
            <a:r>
              <a:rPr kumimoji="1" lang="el-GR" sz="2800" smtClean="0"/>
              <a:t>Η διαδικασία αυτή ονομάζεται </a:t>
            </a:r>
            <a:r>
              <a:rPr kumimoji="1" lang="el-GR" sz="2800" b="1" i="1" smtClean="0"/>
              <a:t>κύκλος ανάπτυξης προγράμματος </a:t>
            </a:r>
            <a:r>
              <a:rPr kumimoji="1" lang="el-GR" sz="2800" smtClean="0"/>
              <a:t>(</a:t>
            </a:r>
            <a:r>
              <a:rPr kumimoji="1" lang="en-US" sz="2800" i="1" smtClean="0"/>
              <a:t>program development cycle</a:t>
            </a:r>
            <a:r>
              <a:rPr kumimoji="1" lang="el-GR" sz="2800" smtClean="0"/>
              <a:t>).</a:t>
            </a:r>
          </a:p>
        </p:txBody>
      </p:sp>
    </p:spTree>
  </p:cSld>
  <p:clrMapOvr>
    <a:masterClrMapping/>
  </p:clrMapOv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idx="4294967295"/>
          </p:nvPr>
        </p:nvSpPr>
        <p:spPr>
          <a:xfrm>
            <a:off x="612775" y="0"/>
            <a:ext cx="8531225" cy="1219200"/>
          </a:xfrm>
        </p:spPr>
        <p:txBody>
          <a:bodyPr anchor="ctr"/>
          <a:lstStyle/>
          <a:p>
            <a:r>
              <a:rPr lang="el-GR" altLang="en-US" smtClean="0"/>
              <a:t>Κύκλος ανάπτυξης προγράμματος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D3410719-0723-40CA-AB21-B650465A68A5}" type="slidenum">
              <a:rPr lang="en-US" sz="1200">
                <a:solidFill>
                  <a:schemeClr val="tx1">
                    <a:tint val="75000"/>
                  </a:schemeClr>
                </a:solidFill>
                <a:latin typeface="+mn-lt"/>
                <a:cs typeface="+mn-cs"/>
              </a:rPr>
              <a:pPr fontAlgn="auto">
                <a:spcBef>
                  <a:spcPts val="0"/>
                </a:spcBef>
                <a:spcAft>
                  <a:spcPts val="0"/>
                </a:spcAft>
                <a:defRPr/>
              </a:pPr>
              <a:t>299</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spcBef>
                <a:spcPts val="1800"/>
              </a:spcBef>
              <a:buFont typeface="Wingdings" pitchFamily="2" charset="2"/>
              <a:buNone/>
            </a:pPr>
            <a:r>
              <a:rPr kumimoji="1" lang="el-GR" sz="2600" smtClean="0"/>
              <a:t>Τον κύκλο ανάπτυξης προγράμματος συνιστούν 6 στάδια:</a:t>
            </a:r>
          </a:p>
          <a:p>
            <a:pPr>
              <a:lnSpc>
                <a:spcPct val="80000"/>
              </a:lnSpc>
              <a:spcBef>
                <a:spcPts val="1800"/>
              </a:spcBef>
              <a:buFont typeface="Wingdings" pitchFamily="2" charset="2"/>
              <a:buAutoNum type="arabicPeriod"/>
            </a:pPr>
            <a:r>
              <a:rPr kumimoji="1" lang="el-GR" sz="2600" b="1" i="1" smtClean="0"/>
              <a:t>Περιγραφή</a:t>
            </a:r>
            <a:r>
              <a:rPr kumimoji="1" lang="el-GR" sz="2600" smtClean="0"/>
              <a:t> του προβλήματος και τυχόν περιορισμών.</a:t>
            </a:r>
          </a:p>
          <a:p>
            <a:pPr>
              <a:lnSpc>
                <a:spcPct val="80000"/>
              </a:lnSpc>
              <a:spcBef>
                <a:spcPts val="1800"/>
              </a:spcBef>
              <a:buFont typeface="Wingdings" pitchFamily="2" charset="2"/>
              <a:buAutoNum type="arabicPeriod"/>
            </a:pPr>
            <a:r>
              <a:rPr kumimoji="1" lang="el-GR" sz="2600" b="1" i="1" smtClean="0"/>
              <a:t>Ανάλυση </a:t>
            </a:r>
            <a:r>
              <a:rPr kumimoji="1" lang="el-GR" sz="2600" smtClean="0"/>
              <a:t>του προβλήματος και επιλογή μιας λύσης.</a:t>
            </a:r>
          </a:p>
          <a:p>
            <a:pPr>
              <a:lnSpc>
                <a:spcPct val="80000"/>
              </a:lnSpc>
              <a:spcBef>
                <a:spcPts val="1800"/>
              </a:spcBef>
              <a:buFont typeface="Wingdings" pitchFamily="2" charset="2"/>
              <a:buAutoNum type="arabicPeriod"/>
            </a:pPr>
            <a:r>
              <a:rPr kumimoji="1" lang="el-GR" sz="2600" b="1" i="1" smtClean="0"/>
              <a:t>Σχεδίαση</a:t>
            </a:r>
            <a:r>
              <a:rPr kumimoji="1" lang="el-GR" sz="2600" smtClean="0"/>
              <a:t> της επιλεγμένης λύσης.</a:t>
            </a:r>
          </a:p>
          <a:p>
            <a:pPr>
              <a:lnSpc>
                <a:spcPct val="80000"/>
              </a:lnSpc>
              <a:spcBef>
                <a:spcPts val="1800"/>
              </a:spcBef>
              <a:buFont typeface="Wingdings" pitchFamily="2" charset="2"/>
              <a:buAutoNum type="arabicPeriod"/>
            </a:pPr>
            <a:r>
              <a:rPr kumimoji="1" lang="el-GR" sz="2600" b="1" i="1" smtClean="0"/>
              <a:t>Κωδικοποίηση </a:t>
            </a:r>
            <a:r>
              <a:rPr kumimoji="1" lang="el-GR" sz="2600" smtClean="0"/>
              <a:t>σε γλώσσα προγραμματισμού.</a:t>
            </a:r>
          </a:p>
          <a:p>
            <a:pPr>
              <a:lnSpc>
                <a:spcPct val="80000"/>
              </a:lnSpc>
              <a:spcBef>
                <a:spcPts val="1800"/>
              </a:spcBef>
              <a:buFont typeface="Wingdings" pitchFamily="2" charset="2"/>
              <a:buAutoNum type="arabicPeriod"/>
            </a:pPr>
            <a:r>
              <a:rPr kumimoji="1" lang="el-GR" sz="2600" b="1" i="1" smtClean="0"/>
              <a:t>Έλεγχος  </a:t>
            </a:r>
            <a:r>
              <a:rPr kumimoji="1" lang="el-GR" sz="2600" smtClean="0"/>
              <a:t>του προγράμματος και διόρθωση λαθών.</a:t>
            </a:r>
          </a:p>
          <a:p>
            <a:pPr>
              <a:lnSpc>
                <a:spcPct val="80000"/>
              </a:lnSpc>
              <a:spcBef>
                <a:spcPts val="1800"/>
              </a:spcBef>
              <a:buFont typeface="Wingdings" pitchFamily="2" charset="2"/>
              <a:buAutoNum type="arabicPeriod"/>
            </a:pPr>
            <a:r>
              <a:rPr kumimoji="1" lang="el-GR" sz="2600" b="1" i="1" smtClean="0"/>
              <a:t>Συντήρηση </a:t>
            </a:r>
            <a:r>
              <a:rPr kumimoji="1" lang="el-GR" sz="2600" smtClean="0"/>
              <a:t>του προγράμματος.</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1-</a:t>
            </a:r>
            <a:fld id="{9B98C370-7672-42D2-9D10-F84E1459153E}" type="slidenum">
              <a:rPr lang="en-US"/>
              <a:pPr/>
              <a:t>3</a:t>
            </a:fld>
            <a:endParaRPr lang="en-US"/>
          </a:p>
        </p:txBody>
      </p:sp>
      <p:sp>
        <p:nvSpPr>
          <p:cNvPr id="206850" name="Rectangle 2"/>
          <p:cNvSpPr>
            <a:spLocks noGrp="1" noChangeArrowheads="1"/>
          </p:cNvSpPr>
          <p:nvPr>
            <p:ph type="title"/>
          </p:nvPr>
        </p:nvSpPr>
        <p:spPr/>
        <p:txBody>
          <a:bodyPr/>
          <a:lstStyle/>
          <a:p>
            <a:r>
              <a:rPr lang="el-GR"/>
              <a:t>Στοιχεία Διδάσκοντα</a:t>
            </a:r>
          </a:p>
        </p:txBody>
      </p:sp>
      <p:sp>
        <p:nvSpPr>
          <p:cNvPr id="206851" name="Rectangle 3"/>
          <p:cNvSpPr>
            <a:spLocks noGrp="1" noChangeArrowheads="1"/>
          </p:cNvSpPr>
          <p:nvPr>
            <p:ph type="body" idx="1"/>
          </p:nvPr>
        </p:nvSpPr>
        <p:spPr/>
        <p:txBody>
          <a:bodyPr/>
          <a:lstStyle/>
          <a:p>
            <a:pPr>
              <a:buFontTx/>
              <a:buNone/>
            </a:pPr>
            <a:r>
              <a:rPr lang="el-GR" dirty="0"/>
              <a:t>Δρ Νίκος Παπαδάκης </a:t>
            </a:r>
          </a:p>
          <a:p>
            <a:pPr>
              <a:buFontTx/>
              <a:buNone/>
            </a:pPr>
            <a:r>
              <a:rPr lang="el-GR" dirty="0" smtClean="0"/>
              <a:t>Αναπληρωτής Καθηγητής</a:t>
            </a:r>
            <a:endParaRPr lang="el-GR" dirty="0"/>
          </a:p>
          <a:p>
            <a:pPr>
              <a:buFontTx/>
              <a:buNone/>
            </a:pPr>
            <a:r>
              <a:rPr lang="el-GR" dirty="0" smtClean="0"/>
              <a:t>Τμήμα Μηχανικών Πληροφορικής ΤΕΙ </a:t>
            </a:r>
            <a:r>
              <a:rPr lang="el-GR" dirty="0"/>
              <a:t>Κρήτης</a:t>
            </a:r>
          </a:p>
          <a:p>
            <a:pPr>
              <a:buFontTx/>
              <a:buNone/>
            </a:pPr>
            <a:r>
              <a:rPr lang="en-US" dirty="0"/>
              <a:t>E-mail </a:t>
            </a:r>
            <a:r>
              <a:rPr lang="en-US" dirty="0">
                <a:hlinkClick r:id="rId2"/>
              </a:rPr>
              <a:t>npapadak@cs.teicrete.gr</a:t>
            </a:r>
            <a:endParaRPr lang="en-US" dirty="0"/>
          </a:p>
          <a:p>
            <a:pPr>
              <a:buFontTx/>
              <a:buNone/>
            </a:pPr>
            <a:r>
              <a:rPr lang="el-GR" dirty="0"/>
              <a:t>Γραφείο    </a:t>
            </a:r>
            <a:r>
              <a:rPr lang="el-GR" dirty="0" smtClean="0"/>
              <a:t>2</a:t>
            </a:r>
            <a:r>
              <a:rPr lang="el-GR" baseline="30000" dirty="0" smtClean="0"/>
              <a:t>ος</a:t>
            </a:r>
            <a:r>
              <a:rPr lang="el-GR" dirty="0" smtClean="0"/>
              <a:t> </a:t>
            </a:r>
            <a:r>
              <a:rPr lang="el-GR" dirty="0"/>
              <a:t>όροφος κτίριο απέναντι από την ΣΤΕΓ</a:t>
            </a:r>
          </a:p>
          <a:p>
            <a:pPr>
              <a:buFontTx/>
              <a:buNone/>
            </a:pPr>
            <a:r>
              <a:rPr lang="el-GR" dirty="0"/>
              <a:t>Ώρες Γραφείου </a:t>
            </a:r>
            <a:r>
              <a:rPr lang="el-GR" dirty="0" smtClean="0"/>
              <a:t>Τρίτη 10-1 </a:t>
            </a:r>
            <a:r>
              <a:rPr lang="el-GR" dirty="0" smtClean="0"/>
              <a:t>ή μετά από συνεννόηση με </a:t>
            </a:r>
            <a:r>
              <a:rPr lang="en-US" dirty="0" smtClean="0"/>
              <a:t>e-mail</a:t>
            </a:r>
            <a:r>
              <a:rPr lang="el-GR" dirty="0" smtClean="0"/>
              <a:t>.</a:t>
            </a:r>
            <a:endParaRPr lang="en-US" dirty="0" smtClean="0"/>
          </a:p>
          <a:p>
            <a:pPr>
              <a:buFontTx/>
              <a:buNone/>
            </a:pPr>
            <a:endParaRPr lang="el-GR" dirty="0"/>
          </a:p>
          <a:p>
            <a:pPr>
              <a:buFontTx/>
              <a:buNone/>
            </a:pPr>
            <a:endParaRPr lang="el-G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Μονάδα Ελέγχου – ΜΕ (</a:t>
            </a:r>
            <a:r>
              <a:rPr lang="en-US" b="1" dirty="0" smtClean="0"/>
              <a:t>Control Unit</a:t>
            </a:r>
            <a:r>
              <a:rPr lang="el-GR" b="1" dirty="0" smtClean="0"/>
              <a:t>, </a:t>
            </a:r>
            <a:r>
              <a:rPr lang="en-US" b="1" dirty="0" smtClean="0"/>
              <a:t>CU</a:t>
            </a:r>
            <a:r>
              <a:rPr lang="el-GR" b="1" dirty="0" smtClean="0"/>
              <a:t>)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30</a:t>
            </a:fld>
            <a:endParaRPr lang="el-GR"/>
          </a:p>
        </p:txBody>
      </p:sp>
      <p:sp>
        <p:nvSpPr>
          <p:cNvPr id="6" name="1 - Στρογγυλεμένο ορθογώνιο"/>
          <p:cNvSpPr/>
          <p:nvPr/>
        </p:nvSpPr>
        <p:spPr>
          <a:xfrm>
            <a:off x="4071934" y="1928802"/>
            <a:ext cx="3214710" cy="30003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Μονάδα Ελέγχου</a:t>
            </a:r>
          </a:p>
          <a:p>
            <a:pPr algn="ctr"/>
            <a:r>
              <a:rPr lang="el-GR" sz="2000" b="1" dirty="0" smtClean="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Control Unit</a:t>
            </a:r>
            <a:r>
              <a:rPr lang="el-GR" sz="2000" b="1" dirty="0" smtClean="0">
                <a:solidFill>
                  <a:schemeClr val="tx1"/>
                </a:solidFill>
                <a:latin typeface="Times New Roman" pitchFamily="18" charset="0"/>
                <a:cs typeface="Times New Roman" pitchFamily="18" charset="0"/>
              </a:rPr>
              <a:t>)</a:t>
            </a:r>
            <a:endParaRPr lang="el-GR" sz="2000" b="1" dirty="0">
              <a:solidFill>
                <a:schemeClr val="tx1"/>
              </a:solidFill>
              <a:latin typeface="Times New Roman" pitchFamily="18" charset="0"/>
              <a:cs typeface="Times New Roman" pitchFamily="18" charset="0"/>
            </a:endParaRPr>
          </a:p>
        </p:txBody>
      </p:sp>
      <p:sp>
        <p:nvSpPr>
          <p:cNvPr id="7" name="2 - Ορθογώνιο"/>
          <p:cNvSpPr/>
          <p:nvPr/>
        </p:nvSpPr>
        <p:spPr>
          <a:xfrm>
            <a:off x="4429124" y="3000372"/>
            <a:ext cx="257176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Μετρητής Προγράμματος</a:t>
            </a:r>
          </a:p>
          <a:p>
            <a:pPr algn="ctr"/>
            <a:r>
              <a:rPr lang="en-US" dirty="0" smtClean="0">
                <a:solidFill>
                  <a:schemeClr val="tx1"/>
                </a:solidFill>
                <a:latin typeface="Times New Roman" pitchFamily="18" charset="0"/>
                <a:cs typeface="Times New Roman" pitchFamily="18" charset="0"/>
              </a:rPr>
              <a:t>Program Counter (PC)</a:t>
            </a:r>
            <a:endParaRPr lang="el-GR" dirty="0">
              <a:solidFill>
                <a:schemeClr val="tx1"/>
              </a:solidFill>
              <a:latin typeface="Times New Roman" pitchFamily="18" charset="0"/>
              <a:cs typeface="Times New Roman" pitchFamily="18" charset="0"/>
            </a:endParaRPr>
          </a:p>
        </p:txBody>
      </p:sp>
      <p:sp>
        <p:nvSpPr>
          <p:cNvPr id="8" name="3 - Ορθογώνιο"/>
          <p:cNvSpPr/>
          <p:nvPr/>
        </p:nvSpPr>
        <p:spPr>
          <a:xfrm>
            <a:off x="4429124" y="3857628"/>
            <a:ext cx="257176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err="1" smtClean="0">
                <a:solidFill>
                  <a:schemeClr val="tx1"/>
                </a:solidFill>
                <a:latin typeface="Times New Roman" pitchFamily="18" charset="0"/>
                <a:cs typeface="Times New Roman" pitchFamily="18" charset="0"/>
              </a:rPr>
              <a:t>Καταχωρητής</a:t>
            </a:r>
            <a:r>
              <a:rPr lang="el-GR" dirty="0" smtClean="0">
                <a:solidFill>
                  <a:schemeClr val="tx1"/>
                </a:solidFill>
                <a:latin typeface="Times New Roman" pitchFamily="18" charset="0"/>
                <a:cs typeface="Times New Roman" pitchFamily="18" charset="0"/>
              </a:rPr>
              <a:t> Εντολής</a:t>
            </a:r>
            <a:endParaRPr lang="en-US" dirty="0" smtClean="0">
              <a:solidFill>
                <a:schemeClr val="tx1"/>
              </a:solidFill>
              <a:latin typeface="Times New Roman" pitchFamily="18" charset="0"/>
              <a:cs typeface="Times New Roman" pitchFamily="18" charset="0"/>
            </a:endParaRPr>
          </a:p>
          <a:p>
            <a:pPr algn="ctr"/>
            <a:r>
              <a:rPr lang="en-US" dirty="0" smtClean="0">
                <a:solidFill>
                  <a:schemeClr val="tx1"/>
                </a:solidFill>
                <a:latin typeface="Times New Roman" pitchFamily="18" charset="0"/>
                <a:cs typeface="Times New Roman" pitchFamily="18" charset="0"/>
              </a:rPr>
              <a:t>Instruction Register (IR)</a:t>
            </a:r>
            <a:endParaRPr lang="el-GR" dirty="0">
              <a:solidFill>
                <a:schemeClr val="tx1"/>
              </a:solidFill>
              <a:latin typeface="Times New Roman" pitchFamily="18" charset="0"/>
              <a:cs typeface="Times New Roman" pitchFamily="18" charset="0"/>
            </a:endParaRPr>
          </a:p>
        </p:txBody>
      </p:sp>
      <p:sp>
        <p:nvSpPr>
          <p:cNvPr id="9" name="5 - Στρογγυλεμένο ορθογώνιο"/>
          <p:cNvSpPr/>
          <p:nvPr/>
        </p:nvSpPr>
        <p:spPr>
          <a:xfrm>
            <a:off x="1857356" y="3286124"/>
            <a:ext cx="1643074" cy="14287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Μνήμη</a:t>
            </a:r>
            <a:endParaRPr lang="el-GR" sz="2000" b="1" dirty="0">
              <a:solidFill>
                <a:schemeClr val="tx1"/>
              </a:solidFill>
              <a:latin typeface="Times New Roman" pitchFamily="18" charset="0"/>
              <a:cs typeface="Times New Roman" pitchFamily="18" charset="0"/>
            </a:endParaRPr>
          </a:p>
        </p:txBody>
      </p:sp>
      <p:sp>
        <p:nvSpPr>
          <p:cNvPr id="10" name="6 - Στρογγυλεμένο ορθογώνιο"/>
          <p:cNvSpPr/>
          <p:nvPr/>
        </p:nvSpPr>
        <p:spPr>
          <a:xfrm>
            <a:off x="1857356" y="2000240"/>
            <a:ext cx="1643074" cy="115253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Άλλες Μονάδες</a:t>
            </a:r>
            <a:endParaRPr lang="el-GR" sz="2000" b="1" dirty="0">
              <a:solidFill>
                <a:schemeClr val="tx1"/>
              </a:solidFill>
              <a:latin typeface="Times New Roman" pitchFamily="18" charset="0"/>
              <a:cs typeface="Times New Roman" pitchFamily="18" charset="0"/>
            </a:endParaRPr>
          </a:p>
        </p:txBody>
      </p:sp>
      <p:cxnSp>
        <p:nvCxnSpPr>
          <p:cNvPr id="11" name="8 - Ευθύγραμμο βέλος σύνδεσης"/>
          <p:cNvCxnSpPr>
            <a:endCxn id="7" idx="1"/>
          </p:cNvCxnSpPr>
          <p:nvPr/>
        </p:nvCxnSpPr>
        <p:spPr>
          <a:xfrm flipV="1">
            <a:off x="3500430" y="3321843"/>
            <a:ext cx="928694" cy="392909"/>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2" name="10 - Ευθύγραμμο βέλος σύνδεσης"/>
          <p:cNvCxnSpPr>
            <a:stCxn id="9" idx="3"/>
            <a:endCxn id="8" idx="1"/>
          </p:cNvCxnSpPr>
          <p:nvPr/>
        </p:nvCxnSpPr>
        <p:spPr>
          <a:xfrm>
            <a:off x="3500430" y="4000504"/>
            <a:ext cx="928694" cy="178595"/>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3" name="13 - Ευθύγραμμο βέλος σύνδεσης"/>
          <p:cNvCxnSpPr>
            <a:stCxn id="10" idx="3"/>
          </p:cNvCxnSpPr>
          <p:nvPr/>
        </p:nvCxnSpPr>
        <p:spPr>
          <a:xfrm flipV="1">
            <a:off x="3500430" y="2571744"/>
            <a:ext cx="571504" cy="4762"/>
          </a:xfrm>
          <a:prstGeom prst="straightConnector1">
            <a:avLst/>
          </a:prstGeom>
          <a:ln>
            <a:headEnd type="arrow"/>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idx="4294967295"/>
          </p:nvPr>
        </p:nvSpPr>
        <p:spPr>
          <a:xfrm>
            <a:off x="612775" y="0"/>
            <a:ext cx="8531225" cy="1219200"/>
          </a:xfrm>
        </p:spPr>
        <p:txBody>
          <a:bodyPr anchor="ctr"/>
          <a:lstStyle/>
          <a:p>
            <a:r>
              <a:rPr lang="el-GR" altLang="en-US" smtClean="0"/>
              <a:t>Στάδιο 1: Περιγραφή</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DC1D9DA-4F2B-455F-A923-5D9F60C608B7}" type="slidenum">
              <a:rPr lang="en-US" sz="1200">
                <a:solidFill>
                  <a:schemeClr val="tx1">
                    <a:tint val="75000"/>
                  </a:schemeClr>
                </a:solidFill>
                <a:latin typeface="+mn-lt"/>
                <a:cs typeface="+mn-cs"/>
              </a:rPr>
              <a:pPr fontAlgn="auto">
                <a:spcBef>
                  <a:spcPts val="0"/>
                </a:spcBef>
                <a:spcAft>
                  <a:spcPts val="0"/>
                </a:spcAft>
                <a:defRPr/>
              </a:pPr>
              <a:t>300</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buFont typeface="Wingdings" pitchFamily="2" charset="2"/>
              <a:buNone/>
            </a:pPr>
            <a:r>
              <a:rPr kumimoji="1" lang="el-GR" sz="2300" smtClean="0"/>
              <a:t>Τις περισσότερες φορές, το υπολογιστικό πρόβλημα δεν μας δίνεται στην απλή μορφή «</a:t>
            </a:r>
            <a:r>
              <a:rPr kumimoji="1" lang="el-GR" sz="2300" i="1" smtClean="0"/>
              <a:t>Δίνεται… . Να βρεθεί… .</a:t>
            </a:r>
            <a:r>
              <a:rPr kumimoji="1" lang="el-GR" sz="2300" smtClean="0"/>
              <a:t>». </a:t>
            </a:r>
          </a:p>
          <a:p>
            <a:pPr>
              <a:lnSpc>
                <a:spcPct val="80000"/>
              </a:lnSpc>
              <a:buFont typeface="Wingdings" pitchFamily="2" charset="2"/>
              <a:buNone/>
            </a:pPr>
            <a:r>
              <a:rPr kumimoji="1" lang="el-GR" sz="2300" smtClean="0"/>
              <a:t>Αντιθέτως, αυτό που έχουμε μπροστά μας είναι ένα πρόβλημα του πραγματικού κόσμου.  Πρέπει οι ίδιοι να διακρίνουμε ποια συστατικά αυτού του προβλήματος είναι σημαντικά και να τα καταγράψουμε με σαφήνεια.</a:t>
            </a:r>
          </a:p>
          <a:p>
            <a:pPr>
              <a:lnSpc>
                <a:spcPct val="80000"/>
              </a:lnSpc>
              <a:buFont typeface="Wingdings 2" pitchFamily="18" charset="2"/>
              <a:buChar char="¤"/>
            </a:pPr>
            <a:r>
              <a:rPr kumimoji="1" lang="el-GR" sz="2300" smtClean="0"/>
              <a:t>Ποια είναι τα δεδομένα (</a:t>
            </a:r>
            <a:r>
              <a:rPr kumimoji="1" lang="el-GR" sz="2300" b="1" i="1" smtClean="0"/>
              <a:t>είσοδος</a:t>
            </a:r>
            <a:r>
              <a:rPr kumimoji="1" lang="el-GR" sz="2300" smtClean="0"/>
              <a:t>, </a:t>
            </a:r>
            <a:r>
              <a:rPr kumimoji="1" lang="en-US" sz="2300" i="1" smtClean="0"/>
              <a:t>input</a:t>
            </a:r>
            <a:r>
              <a:rPr kumimoji="1" lang="el-GR" sz="2300" smtClean="0"/>
              <a:t>);</a:t>
            </a:r>
          </a:p>
          <a:p>
            <a:pPr>
              <a:lnSpc>
                <a:spcPct val="80000"/>
              </a:lnSpc>
              <a:buFont typeface="Wingdings 2" pitchFamily="18" charset="2"/>
              <a:buChar char="¤"/>
            </a:pPr>
            <a:r>
              <a:rPr kumimoji="1" lang="el-GR" sz="2300" smtClean="0"/>
              <a:t>Ποια αποτέλεσματα πρέπει να προκύψουν (</a:t>
            </a:r>
            <a:r>
              <a:rPr kumimoji="1" lang="el-GR" sz="2300" b="1" i="1" smtClean="0"/>
              <a:t>έξοδος</a:t>
            </a:r>
            <a:r>
              <a:rPr kumimoji="1" lang="el-GR" sz="2300" smtClean="0"/>
              <a:t>, </a:t>
            </a:r>
            <a:r>
              <a:rPr kumimoji="1" lang="en-US" sz="2300" i="1" smtClean="0"/>
              <a:t>output</a:t>
            </a:r>
            <a:r>
              <a:rPr kumimoji="1" lang="el-GR" sz="2300" smtClean="0"/>
              <a:t>);</a:t>
            </a:r>
          </a:p>
          <a:p>
            <a:pPr>
              <a:lnSpc>
                <a:spcPct val="80000"/>
              </a:lnSpc>
              <a:buFont typeface="Wingdings 2" pitchFamily="18" charset="2"/>
              <a:buChar char="¤"/>
            </a:pPr>
            <a:r>
              <a:rPr kumimoji="1" lang="el-GR" sz="2300" smtClean="0"/>
              <a:t>Εκτός από τον προφανή περιορισμό (να προκύπτουν πάντα τα σωστά αποτελέσματα που αντιστοιχούν στα δεδομένα), μήπως πρέπει να ικανοποιούνται και άλλοι, πρόσθετοι περιορισμοί;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idx="4294967295"/>
          </p:nvPr>
        </p:nvSpPr>
        <p:spPr>
          <a:xfrm>
            <a:off x="612775" y="0"/>
            <a:ext cx="8531225" cy="1219200"/>
          </a:xfrm>
        </p:spPr>
        <p:txBody>
          <a:bodyPr anchor="ctr"/>
          <a:lstStyle/>
          <a:p>
            <a:r>
              <a:rPr lang="el-GR" altLang="en-US" smtClean="0"/>
              <a:t>Στάδιο 1: Περιγραφή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A59224D8-52BD-47CA-A830-7BC8CC4E7CFA}" type="slidenum">
              <a:rPr lang="en-US" sz="1200">
                <a:solidFill>
                  <a:schemeClr val="tx1">
                    <a:tint val="75000"/>
                  </a:schemeClr>
                </a:solidFill>
                <a:latin typeface="+mn-lt"/>
                <a:cs typeface="+mn-cs"/>
              </a:rPr>
              <a:pPr fontAlgn="auto">
                <a:spcBef>
                  <a:spcPts val="0"/>
                </a:spcBef>
                <a:spcAft>
                  <a:spcPts val="0"/>
                </a:spcAft>
                <a:defRPr/>
              </a:pPr>
              <a:t>301</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90000"/>
              </a:lnSpc>
              <a:buFont typeface="Wingdings" pitchFamily="2" charset="2"/>
              <a:buNone/>
            </a:pPr>
            <a:r>
              <a:rPr kumimoji="1" lang="el-GR" sz="2300" i="1" u="sng" smtClean="0"/>
              <a:t>Παράδειγμα:</a:t>
            </a:r>
            <a:r>
              <a:rPr kumimoji="1" lang="el-GR" sz="2300" smtClean="0"/>
              <a:t>  Μόλις τελείωσε το εξάμηνο, και θέλουμε να μάθουμε ποιος ήταν ο μέγιστος βαθμός στο ΕΠΛ00</a:t>
            </a:r>
            <a:r>
              <a:rPr kumimoji="1" lang="en-US" sz="2300" smtClean="0"/>
              <a:t>1</a:t>
            </a:r>
            <a:r>
              <a:rPr kumimoji="1" lang="el-GR" sz="2300" smtClean="0"/>
              <a:t>. </a:t>
            </a:r>
          </a:p>
          <a:p>
            <a:pPr>
              <a:lnSpc>
                <a:spcPct val="90000"/>
              </a:lnSpc>
              <a:buFont typeface="Wingdings" pitchFamily="2" charset="2"/>
              <a:buNone/>
            </a:pPr>
            <a:r>
              <a:rPr kumimoji="1" lang="el-GR" sz="2300" i="1" smtClean="0"/>
              <a:t>Ποιο ακριβώς είναι το υπολογιστικό πρόβλημα;</a:t>
            </a:r>
          </a:p>
          <a:p>
            <a:pPr>
              <a:lnSpc>
                <a:spcPct val="90000"/>
              </a:lnSpc>
              <a:buFont typeface="Wingdings 2" pitchFamily="18" charset="2"/>
              <a:buChar char="¤"/>
            </a:pPr>
            <a:r>
              <a:rPr kumimoji="1" lang="el-GR" sz="2300" b="1" i="1" smtClean="0"/>
              <a:t>Είσοδος</a:t>
            </a:r>
            <a:r>
              <a:rPr kumimoji="1" lang="el-GR" sz="2300" smtClean="0"/>
              <a:t>: </a:t>
            </a:r>
          </a:p>
          <a:p>
            <a:pPr>
              <a:lnSpc>
                <a:spcPct val="90000"/>
              </a:lnSpc>
              <a:buFont typeface="Wingdings" pitchFamily="2" charset="2"/>
              <a:buNone/>
            </a:pPr>
            <a:r>
              <a:rPr kumimoji="1" lang="el-GR" sz="2300" smtClean="0"/>
              <a:t>Ο κατάλογος όλων των φοιτητών &amp; των βαθμών τους.</a:t>
            </a:r>
          </a:p>
          <a:p>
            <a:pPr>
              <a:lnSpc>
                <a:spcPct val="90000"/>
              </a:lnSpc>
              <a:spcBef>
                <a:spcPct val="0"/>
              </a:spcBef>
              <a:buFont typeface="Wingdings" pitchFamily="2" charset="2"/>
              <a:buNone/>
            </a:pPr>
            <a:r>
              <a:rPr kumimoji="1" lang="el-GR" sz="2300" smtClean="0"/>
              <a:t>Ο κατάλογος όλων των βαθμών.</a:t>
            </a:r>
          </a:p>
          <a:p>
            <a:pPr>
              <a:lnSpc>
                <a:spcPct val="90000"/>
              </a:lnSpc>
              <a:buFont typeface="Wingdings 2" pitchFamily="18" charset="2"/>
              <a:buChar char="¤"/>
            </a:pPr>
            <a:r>
              <a:rPr kumimoji="1" lang="el-GR" sz="2300" b="1" i="1" smtClean="0"/>
              <a:t>Έξοδος</a:t>
            </a:r>
            <a:r>
              <a:rPr kumimoji="1" lang="el-GR" sz="2300" smtClean="0"/>
              <a:t>: </a:t>
            </a:r>
          </a:p>
          <a:p>
            <a:pPr>
              <a:lnSpc>
                <a:spcPct val="90000"/>
              </a:lnSpc>
              <a:buFont typeface="Wingdings" pitchFamily="2" charset="2"/>
              <a:buNone/>
            </a:pPr>
            <a:r>
              <a:rPr kumimoji="1" lang="el-GR" sz="2300" smtClean="0"/>
              <a:t>Το όνομα του φοιτητή με τον μεγαλύτερο βαθμό.</a:t>
            </a:r>
          </a:p>
          <a:p>
            <a:pPr>
              <a:lnSpc>
                <a:spcPct val="90000"/>
              </a:lnSpc>
              <a:spcBef>
                <a:spcPct val="0"/>
              </a:spcBef>
              <a:buFont typeface="Wingdings" pitchFamily="2" charset="2"/>
              <a:buNone/>
            </a:pPr>
            <a:r>
              <a:rPr kumimoji="1" lang="el-GR" sz="2300" smtClean="0"/>
              <a:t>Ο μεγαλύτερος από όλους τους βαθμούς.</a:t>
            </a:r>
          </a:p>
          <a:p>
            <a:pPr>
              <a:lnSpc>
                <a:spcPct val="90000"/>
              </a:lnSpc>
              <a:buFont typeface="Wingdings 2" pitchFamily="18" charset="2"/>
              <a:buChar char="¤"/>
            </a:pPr>
            <a:r>
              <a:rPr kumimoji="1" lang="el-GR" sz="2300" b="1" i="1" smtClean="0"/>
              <a:t>Περιορισμοί</a:t>
            </a:r>
            <a:r>
              <a:rPr kumimoji="1" lang="el-GR" sz="2300" smtClean="0"/>
              <a:t>: </a:t>
            </a:r>
          </a:p>
          <a:p>
            <a:pPr>
              <a:lnSpc>
                <a:spcPct val="90000"/>
              </a:lnSpc>
              <a:buFont typeface="Wingdings" pitchFamily="2" charset="2"/>
              <a:buNone/>
            </a:pPr>
            <a:r>
              <a:rPr kumimoji="1" lang="el-GR" sz="2300" smtClean="0"/>
              <a:t>Το πρόγραμμα θα πρέπει να λειτουργεί γρήγορα.</a:t>
            </a:r>
          </a:p>
        </p:txBody>
      </p:sp>
      <p:cxnSp>
        <p:nvCxnSpPr>
          <p:cNvPr id="7" name="Straight Connector 6"/>
          <p:cNvCxnSpPr/>
          <p:nvPr/>
        </p:nvCxnSpPr>
        <p:spPr>
          <a:xfrm>
            <a:off x="1041400" y="3429000"/>
            <a:ext cx="7696200" cy="1588"/>
          </a:xfrm>
          <a:prstGeom prst="line">
            <a:avLst/>
          </a:prstGeom>
          <a:ln w="15875">
            <a:solidFill>
              <a:schemeClr val="tx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66800" y="4646613"/>
            <a:ext cx="7086600" cy="1587"/>
          </a:xfrm>
          <a:prstGeom prst="line">
            <a:avLst/>
          </a:prstGeom>
          <a:ln w="15875">
            <a:solidFill>
              <a:schemeClr val="tx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idx="4294967295"/>
          </p:nvPr>
        </p:nvSpPr>
        <p:spPr>
          <a:xfrm>
            <a:off x="612775" y="0"/>
            <a:ext cx="8531225" cy="1219200"/>
          </a:xfrm>
        </p:spPr>
        <p:txBody>
          <a:bodyPr anchor="ctr"/>
          <a:lstStyle/>
          <a:p>
            <a:r>
              <a:rPr lang="el-GR" altLang="en-US" smtClean="0"/>
              <a:t>Στάδιο 1: Περιγραφή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04EDFA6-02A8-4C85-B2BA-0543ECDC32D3}" type="slidenum">
              <a:rPr lang="en-US" sz="1200">
                <a:solidFill>
                  <a:schemeClr val="tx1">
                    <a:tint val="75000"/>
                  </a:schemeClr>
                </a:solidFill>
                <a:latin typeface="+mn-lt"/>
                <a:cs typeface="+mn-cs"/>
              </a:rPr>
              <a:pPr fontAlgn="auto">
                <a:spcBef>
                  <a:spcPts val="0"/>
                </a:spcBef>
                <a:spcAft>
                  <a:spcPts val="0"/>
                </a:spcAft>
                <a:defRPr/>
              </a:pPr>
              <a:t>302</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buFont typeface="Wingdings" pitchFamily="2" charset="2"/>
              <a:buNone/>
            </a:pPr>
            <a:r>
              <a:rPr kumimoji="1" lang="el-GR" sz="2600" i="1" u="sng" smtClean="0"/>
              <a:t>Παράδειγμα:</a:t>
            </a:r>
            <a:r>
              <a:rPr kumimoji="1" lang="el-GR" sz="2600" smtClean="0"/>
              <a:t>  Μόλις τελείωσε το εξάμηνο, και θέλουμε να μάθουμε ποιος ήταν ο μέγιστος βαθμός στο ΕΠΛ002. </a:t>
            </a:r>
          </a:p>
          <a:p>
            <a:pPr>
              <a:lnSpc>
                <a:spcPct val="80000"/>
              </a:lnSpc>
              <a:buFont typeface="Wingdings" pitchFamily="2" charset="2"/>
              <a:buNone/>
            </a:pPr>
            <a:r>
              <a:rPr kumimoji="1" lang="el-GR" sz="2600" i="1" smtClean="0"/>
              <a:t>Ποιο ακριβώς είναι το υπολογιστικό πρόβλημα;</a:t>
            </a:r>
          </a:p>
          <a:p>
            <a:pPr>
              <a:lnSpc>
                <a:spcPct val="80000"/>
              </a:lnSpc>
              <a:buFont typeface="Wingdings 2" pitchFamily="18" charset="2"/>
              <a:buChar char="¤"/>
            </a:pPr>
            <a:r>
              <a:rPr kumimoji="1" lang="el-GR" sz="2600" b="1" i="1" smtClean="0"/>
              <a:t>Είσοδος</a:t>
            </a:r>
            <a:r>
              <a:rPr kumimoji="1" lang="el-GR" sz="2600" smtClean="0"/>
              <a:t>: </a:t>
            </a:r>
          </a:p>
          <a:p>
            <a:pPr>
              <a:lnSpc>
                <a:spcPct val="80000"/>
              </a:lnSpc>
              <a:buFont typeface="Wingdings" pitchFamily="2" charset="2"/>
              <a:buNone/>
            </a:pPr>
            <a:r>
              <a:rPr kumimoji="1" lang="el-GR" sz="2600" smtClean="0"/>
              <a:t>Μια ακολουθία </a:t>
            </a:r>
            <a:r>
              <a:rPr kumimoji="1" lang="el-GR" sz="2600" i="1" smtClean="0"/>
              <a:t>μη αρνητικών </a:t>
            </a:r>
            <a:r>
              <a:rPr kumimoji="1" lang="el-GR" sz="2600" smtClean="0"/>
              <a:t>αριθμών </a:t>
            </a:r>
            <a:r>
              <a:rPr kumimoji="1" lang="en-US" sz="2600" smtClean="0"/>
              <a:t>x</a:t>
            </a:r>
            <a:r>
              <a:rPr kumimoji="1" lang="en-US" sz="2600" baseline="-25000" smtClean="0"/>
              <a:t>1</a:t>
            </a:r>
            <a:r>
              <a:rPr kumimoji="1" lang="el-GR" sz="2600" smtClean="0"/>
              <a:t>, </a:t>
            </a:r>
            <a:r>
              <a:rPr kumimoji="1" lang="en-US" sz="2600" smtClean="0"/>
              <a:t>x</a:t>
            </a:r>
            <a:r>
              <a:rPr kumimoji="1" lang="en-US" sz="2600" baseline="-25000" smtClean="0"/>
              <a:t>2</a:t>
            </a:r>
            <a:r>
              <a:rPr kumimoji="1" lang="el-GR" sz="2600" smtClean="0"/>
              <a:t>, …, </a:t>
            </a:r>
            <a:r>
              <a:rPr kumimoji="1" lang="en-US" sz="2600" smtClean="0"/>
              <a:t>x</a:t>
            </a:r>
            <a:r>
              <a:rPr kumimoji="1" lang="en-US" sz="2600" baseline="-25000" smtClean="0"/>
              <a:t>N</a:t>
            </a:r>
            <a:endParaRPr kumimoji="1" lang="el-GR" sz="2600" smtClean="0"/>
          </a:p>
          <a:p>
            <a:pPr>
              <a:lnSpc>
                <a:spcPct val="80000"/>
              </a:lnSpc>
              <a:spcBef>
                <a:spcPct val="0"/>
              </a:spcBef>
              <a:buFont typeface="Wingdings" pitchFamily="2" charset="2"/>
              <a:buNone/>
            </a:pPr>
            <a:r>
              <a:rPr kumimoji="1" lang="el-GR" sz="2600" smtClean="0"/>
              <a:t>από το πληκτρολόγιο (σήμα τέλους: αριθμός &lt; 0).</a:t>
            </a:r>
          </a:p>
          <a:p>
            <a:pPr>
              <a:lnSpc>
                <a:spcPct val="80000"/>
              </a:lnSpc>
              <a:buFont typeface="Wingdings 2" pitchFamily="18" charset="2"/>
              <a:buChar char="¤"/>
            </a:pPr>
            <a:r>
              <a:rPr kumimoji="1" lang="el-GR" sz="2600" b="1" i="1" smtClean="0"/>
              <a:t>Έξοδος</a:t>
            </a:r>
            <a:r>
              <a:rPr kumimoji="1" lang="el-GR" sz="2600" smtClean="0"/>
              <a:t>: </a:t>
            </a:r>
          </a:p>
          <a:p>
            <a:pPr>
              <a:lnSpc>
                <a:spcPct val="80000"/>
              </a:lnSpc>
              <a:buFont typeface="Wingdings" pitchFamily="2" charset="2"/>
              <a:buNone/>
            </a:pPr>
            <a:r>
              <a:rPr kumimoji="1" lang="el-GR" sz="2600" smtClean="0"/>
              <a:t>Ο μεγαλύτερος από τους δεδομένους αριθμούς, δηλ. </a:t>
            </a:r>
          </a:p>
          <a:p>
            <a:pPr>
              <a:lnSpc>
                <a:spcPct val="80000"/>
              </a:lnSpc>
              <a:spcBef>
                <a:spcPct val="0"/>
              </a:spcBef>
              <a:buFont typeface="Wingdings" pitchFamily="2" charset="2"/>
              <a:buNone/>
            </a:pPr>
            <a:r>
              <a:rPr kumimoji="1" lang="el-GR" sz="2600" smtClean="0"/>
              <a:t>ο  </a:t>
            </a:r>
            <a:r>
              <a:rPr kumimoji="1" lang="en-US" sz="2600" smtClean="0"/>
              <a:t>max(x</a:t>
            </a:r>
            <a:r>
              <a:rPr kumimoji="1" lang="en-US" sz="2600" baseline="-25000" smtClean="0"/>
              <a:t>1</a:t>
            </a:r>
            <a:r>
              <a:rPr kumimoji="1" lang="el-GR" sz="2600" smtClean="0"/>
              <a:t>, </a:t>
            </a:r>
            <a:r>
              <a:rPr kumimoji="1" lang="en-US" sz="2600" smtClean="0"/>
              <a:t>x</a:t>
            </a:r>
            <a:r>
              <a:rPr kumimoji="1" lang="en-US" sz="2600" baseline="-25000" smtClean="0"/>
              <a:t>2</a:t>
            </a:r>
            <a:r>
              <a:rPr kumimoji="1" lang="el-GR" sz="2600" smtClean="0"/>
              <a:t>, …, </a:t>
            </a:r>
            <a:r>
              <a:rPr kumimoji="1" lang="en-US" sz="2600" smtClean="0"/>
              <a:t>x</a:t>
            </a:r>
            <a:r>
              <a:rPr kumimoji="1" lang="en-US" sz="2600" baseline="-25000" smtClean="0"/>
              <a:t>N</a:t>
            </a:r>
            <a:r>
              <a:rPr kumimoji="1" lang="en-US" sz="2600" smtClean="0"/>
              <a:t>)</a:t>
            </a:r>
            <a:r>
              <a:rPr kumimoji="1" lang="el-GR" sz="2600" smtClean="0"/>
              <a:t>,  τυπωμένος στην οθόνη.</a:t>
            </a:r>
          </a:p>
          <a:p>
            <a:pPr>
              <a:lnSpc>
                <a:spcPct val="80000"/>
              </a:lnSpc>
              <a:buFont typeface="Wingdings 2" pitchFamily="18" charset="2"/>
              <a:buChar char="¤"/>
            </a:pPr>
            <a:r>
              <a:rPr kumimoji="1" lang="el-GR" sz="2600" b="1" i="1" smtClean="0"/>
              <a:t>Περιορισμοί</a:t>
            </a:r>
            <a:r>
              <a:rPr kumimoji="1" lang="el-GR" sz="2600" smtClean="0"/>
              <a:t>: </a:t>
            </a:r>
          </a:p>
          <a:p>
            <a:pPr>
              <a:lnSpc>
                <a:spcPct val="80000"/>
              </a:lnSpc>
              <a:buFont typeface="Wingdings" pitchFamily="2" charset="2"/>
              <a:buNone/>
            </a:pPr>
            <a:r>
              <a:rPr kumimoji="1" lang="el-GR" sz="2600" smtClean="0"/>
              <a:t>Το πρόγραμμα θα πρέπει να λειτουργεί γρήγορα.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2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idx="4294967295"/>
          </p:nvPr>
        </p:nvSpPr>
        <p:spPr>
          <a:xfrm>
            <a:off x="612775" y="0"/>
            <a:ext cx="8531225" cy="1219200"/>
          </a:xfrm>
        </p:spPr>
        <p:txBody>
          <a:bodyPr anchor="ctr"/>
          <a:lstStyle/>
          <a:p>
            <a:r>
              <a:rPr lang="el-GR" altLang="en-US" smtClean="0"/>
              <a:t>Στάδιο 2: Ανάλυση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64C9C5F9-7738-4147-96E0-A27ADB25706B}" type="slidenum">
              <a:rPr lang="en-US" sz="1200">
                <a:solidFill>
                  <a:schemeClr val="tx1">
                    <a:tint val="75000"/>
                  </a:schemeClr>
                </a:solidFill>
                <a:latin typeface="+mn-lt"/>
                <a:cs typeface="+mn-cs"/>
              </a:rPr>
              <a:pPr fontAlgn="auto">
                <a:spcBef>
                  <a:spcPts val="0"/>
                </a:spcBef>
                <a:spcAft>
                  <a:spcPts val="0"/>
                </a:spcAft>
                <a:defRPr/>
              </a:pPr>
              <a:t>303</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90000"/>
              </a:lnSpc>
              <a:spcBef>
                <a:spcPts val="1800"/>
              </a:spcBef>
              <a:buFont typeface="Wingdings" pitchFamily="2" charset="2"/>
              <a:buNone/>
            </a:pPr>
            <a:r>
              <a:rPr kumimoji="1" lang="el-GR" sz="2300" smtClean="0"/>
              <a:t>Τώρα που το υπολογιστικό πρόβλημα είναι απολύτως σαφές, προσπαθούμε να επινοήσουμε κάποια λύση. </a:t>
            </a:r>
          </a:p>
          <a:p>
            <a:pPr>
              <a:lnSpc>
                <a:spcPct val="90000"/>
              </a:lnSpc>
              <a:buFont typeface="Wingdings" pitchFamily="2" charset="2"/>
              <a:buNone/>
            </a:pPr>
            <a:r>
              <a:rPr kumimoji="1" lang="el-GR" sz="2300" i="1" u="sng" smtClean="0"/>
              <a:t>Θυμηθείτε</a:t>
            </a:r>
            <a:r>
              <a:rPr kumimoji="1" lang="el-GR" sz="2300" smtClean="0"/>
              <a:t>:</a:t>
            </a:r>
            <a:r>
              <a:rPr kumimoji="1" lang="el-GR" sz="2300" i="1" smtClean="0"/>
              <a:t> </a:t>
            </a:r>
            <a:r>
              <a:rPr kumimoji="1" lang="el-GR" sz="2300" smtClean="0"/>
              <a:t>λύση υπολογιστικού προβλήματος = αλγόριθμος που λύνει το υπολογιστικό πρόβλημα. </a:t>
            </a:r>
          </a:p>
          <a:p>
            <a:pPr>
              <a:lnSpc>
                <a:spcPct val="90000"/>
              </a:lnSpc>
              <a:buFont typeface="Wingdings" pitchFamily="2" charset="2"/>
              <a:buNone/>
            </a:pPr>
            <a:r>
              <a:rPr kumimoji="1" lang="el-GR" sz="2300" i="1" u="sng" smtClean="0"/>
              <a:t>Προσέξτε</a:t>
            </a:r>
            <a:r>
              <a:rPr kumimoji="1" lang="el-GR" sz="2300" smtClean="0"/>
              <a:t>:  Ίσως υπάρχουν πολλές λύσεις, δηλαδή πολλοί αλγόριθμοι που λύνουν το ίδιο πρόβλημα!</a:t>
            </a:r>
          </a:p>
          <a:p>
            <a:pPr>
              <a:lnSpc>
                <a:spcPct val="90000"/>
              </a:lnSpc>
              <a:spcBef>
                <a:spcPts val="1800"/>
              </a:spcBef>
              <a:buFont typeface="Wingdings" pitchFamily="2" charset="2"/>
              <a:buNone/>
            </a:pPr>
            <a:r>
              <a:rPr kumimoji="1" lang="el-GR" sz="2300" smtClean="0"/>
              <a:t>Για κάθε λύση που σκεφτόμαστε, προσπαθούμε να βεβαιωθούμε ότι σε κάθε είσοδο θα παράγει τη σωστή έξοδο και ότι θα ικανοποιεί τους περιορισμούς.</a:t>
            </a:r>
          </a:p>
          <a:p>
            <a:pPr>
              <a:lnSpc>
                <a:spcPct val="90000"/>
              </a:lnSpc>
              <a:spcBef>
                <a:spcPts val="1800"/>
              </a:spcBef>
              <a:buFont typeface="Wingdings" pitchFamily="2" charset="2"/>
              <a:buNone/>
            </a:pPr>
            <a:r>
              <a:rPr kumimoji="1" lang="el-GR" sz="2300" smtClean="0"/>
              <a:t>Διερευνούμε το ενδεχόμενο να υπάρχουν περισσότερες από μία λύσεις.  Αν όντως επινοήσουμε περισσότερες από μία, τότε πρέπει να επιλέξουμε τη βέλτιστη.</a:t>
            </a:r>
          </a:p>
          <a:p>
            <a:pPr>
              <a:lnSpc>
                <a:spcPct val="90000"/>
              </a:lnSpc>
              <a:spcBef>
                <a:spcPts val="1800"/>
              </a:spcBef>
              <a:buFont typeface="Wingdings" pitchFamily="2" charset="2"/>
              <a:buNone/>
            </a:pPr>
            <a:endParaRPr kumimoji="1" lang="el-GR" sz="2300" smtClean="0"/>
          </a:p>
          <a:p>
            <a:pPr>
              <a:lnSpc>
                <a:spcPct val="90000"/>
              </a:lnSpc>
              <a:spcBef>
                <a:spcPts val="1800"/>
              </a:spcBef>
              <a:buFont typeface="Wingdings" pitchFamily="2" charset="2"/>
              <a:buNone/>
            </a:pPr>
            <a:endParaRPr kumimoji="1" lang="el-GR" sz="23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idx="4294967295"/>
          </p:nvPr>
        </p:nvSpPr>
        <p:spPr>
          <a:xfrm>
            <a:off x="612775" y="0"/>
            <a:ext cx="8531225" cy="1219200"/>
          </a:xfrm>
        </p:spPr>
        <p:txBody>
          <a:bodyPr anchor="ctr"/>
          <a:lstStyle/>
          <a:p>
            <a:r>
              <a:rPr lang="el-GR" altLang="en-US" smtClean="0"/>
              <a:t>Στάδιο 2: Ανάλυση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A0CFCCB5-0AE0-4907-AA5E-7D6693AAF8D1}" type="slidenum">
              <a:rPr lang="en-US" sz="1200">
                <a:solidFill>
                  <a:schemeClr val="tx1">
                    <a:tint val="75000"/>
                  </a:schemeClr>
                </a:solidFill>
                <a:latin typeface="+mn-lt"/>
                <a:cs typeface="+mn-cs"/>
              </a:rPr>
              <a:pPr fontAlgn="auto">
                <a:spcBef>
                  <a:spcPts val="0"/>
                </a:spcBef>
                <a:spcAft>
                  <a:spcPts val="0"/>
                </a:spcAft>
                <a:defRPr/>
              </a:pPr>
              <a:t>304</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spcBef>
                <a:spcPts val="1800"/>
              </a:spcBef>
            </a:pPr>
            <a:r>
              <a:rPr kumimoji="1" lang="el-GR" sz="2300" smtClean="0"/>
              <a:t>Στο παράδειγμά μας, μια λύση είναι η εξής:</a:t>
            </a:r>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pPr>
            <a:endParaRPr kumimoji="1" lang="el-GR" sz="2300" smtClean="0"/>
          </a:p>
          <a:p>
            <a:pPr>
              <a:lnSpc>
                <a:spcPct val="80000"/>
              </a:lnSpc>
            </a:pPr>
            <a:r>
              <a:rPr kumimoji="1" lang="el-GR" sz="2300" smtClean="0"/>
              <a:t>Είναι αυτή η μέθοδος πράγματι λύση;  Παράγει το σωστό αποτέλεσμα για οποιεσδήποτε τιμές των </a:t>
            </a:r>
            <a:r>
              <a:rPr kumimoji="1" lang="en-US" sz="2300" smtClean="0"/>
              <a:t>x</a:t>
            </a:r>
            <a:r>
              <a:rPr kumimoji="1" lang="en-US" sz="2300" baseline="-25000" smtClean="0"/>
              <a:t>1</a:t>
            </a:r>
            <a:r>
              <a:rPr kumimoji="1" lang="el-GR" sz="2300" smtClean="0"/>
              <a:t>, </a:t>
            </a:r>
            <a:r>
              <a:rPr kumimoji="1" lang="en-US" sz="2300" smtClean="0"/>
              <a:t>x</a:t>
            </a:r>
            <a:r>
              <a:rPr kumimoji="1" lang="en-US" sz="2300" baseline="-25000" smtClean="0"/>
              <a:t>2</a:t>
            </a:r>
            <a:r>
              <a:rPr kumimoji="1" lang="el-GR" sz="2300" smtClean="0"/>
              <a:t>, …, </a:t>
            </a:r>
            <a:r>
              <a:rPr kumimoji="1" lang="en-US" sz="2300" smtClean="0"/>
              <a:t>x</a:t>
            </a:r>
            <a:r>
              <a:rPr kumimoji="1" lang="en-US" sz="2300" baseline="-25000" smtClean="0"/>
              <a:t>N</a:t>
            </a:r>
            <a:r>
              <a:rPr kumimoji="1" lang="el-GR" sz="2300" baseline="-25000" smtClean="0"/>
              <a:t> </a:t>
            </a:r>
            <a:r>
              <a:rPr kumimoji="1" lang="el-GR" sz="2300" smtClean="0"/>
              <a:t>;</a:t>
            </a:r>
          </a:p>
          <a:p>
            <a:pPr algn="r">
              <a:lnSpc>
                <a:spcPct val="80000"/>
              </a:lnSpc>
              <a:spcBef>
                <a:spcPts val="1200"/>
              </a:spcBef>
            </a:pPr>
            <a:r>
              <a:rPr kumimoji="1" lang="el-GR" sz="2300" i="1" smtClean="0"/>
              <a:t>Ναι.</a:t>
            </a:r>
          </a:p>
        </p:txBody>
      </p:sp>
      <p:sp>
        <p:nvSpPr>
          <p:cNvPr id="6" name="Rounded Rectangle 5"/>
          <p:cNvSpPr/>
          <p:nvPr/>
        </p:nvSpPr>
        <p:spPr>
          <a:xfrm>
            <a:off x="685800" y="2286000"/>
            <a:ext cx="8382000" cy="2362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ts val="2800"/>
              </a:lnSpc>
              <a:spcBef>
                <a:spcPts val="1800"/>
              </a:spcBef>
              <a:spcAft>
                <a:spcPts val="0"/>
              </a:spcAft>
              <a:buClr>
                <a:schemeClr val="accent2"/>
              </a:buClr>
              <a:defRPr/>
            </a:pPr>
            <a:r>
              <a:rPr kumimoji="1" lang="el-GR" sz="2800" i="1">
                <a:solidFill>
                  <a:schemeClr val="tx1"/>
                </a:solidFill>
              </a:rPr>
              <a:t>Διαβάζουμε τους </a:t>
            </a:r>
            <a:r>
              <a:rPr kumimoji="1" lang="en-US" sz="2800" i="1">
                <a:solidFill>
                  <a:schemeClr val="tx1"/>
                </a:solidFill>
              </a:rPr>
              <a:t>x</a:t>
            </a:r>
            <a:r>
              <a:rPr kumimoji="1" lang="en-US" sz="2800" i="1" baseline="-25000">
                <a:solidFill>
                  <a:schemeClr val="tx1"/>
                </a:solidFill>
              </a:rPr>
              <a:t>1</a:t>
            </a:r>
            <a:r>
              <a:rPr kumimoji="1" lang="el-GR" sz="2800" i="1">
                <a:solidFill>
                  <a:schemeClr val="tx1"/>
                </a:solidFill>
              </a:rPr>
              <a:t>, </a:t>
            </a:r>
            <a:r>
              <a:rPr kumimoji="1" lang="en-US" sz="2800" i="1">
                <a:solidFill>
                  <a:schemeClr val="tx1"/>
                </a:solidFill>
              </a:rPr>
              <a:t>x</a:t>
            </a:r>
            <a:r>
              <a:rPr kumimoji="1" lang="en-US" sz="2800" i="1" baseline="-25000">
                <a:solidFill>
                  <a:schemeClr val="tx1"/>
                </a:solidFill>
              </a:rPr>
              <a:t>2</a:t>
            </a:r>
            <a:r>
              <a:rPr kumimoji="1" lang="el-GR" sz="2800" i="1">
                <a:solidFill>
                  <a:schemeClr val="tx1"/>
                </a:solidFill>
              </a:rPr>
              <a:t>, …, </a:t>
            </a:r>
            <a:r>
              <a:rPr kumimoji="1" lang="en-US" sz="2800" i="1">
                <a:solidFill>
                  <a:schemeClr val="tx1"/>
                </a:solidFill>
              </a:rPr>
              <a:t>x</a:t>
            </a:r>
            <a:r>
              <a:rPr kumimoji="1" lang="en-US" sz="2800" i="1" baseline="-25000">
                <a:solidFill>
                  <a:schemeClr val="tx1"/>
                </a:solidFill>
              </a:rPr>
              <a:t>N</a:t>
            </a:r>
            <a:r>
              <a:rPr kumimoji="1" lang="el-GR" sz="2800" i="1">
                <a:solidFill>
                  <a:schemeClr val="tx1"/>
                </a:solidFill>
              </a:rPr>
              <a:t> από το πληκτρολόγιο και τους αποθηκεύουμε.  Έπειτα, για κάθε   </a:t>
            </a:r>
            <a:r>
              <a:rPr kumimoji="1" lang="en-US" sz="2800" i="1">
                <a:solidFill>
                  <a:schemeClr val="tx1"/>
                </a:solidFill>
              </a:rPr>
              <a:t>x</a:t>
            </a:r>
            <a:r>
              <a:rPr kumimoji="1" lang="en-US" sz="2800" i="1" baseline="-25000">
                <a:solidFill>
                  <a:schemeClr val="tx1"/>
                </a:solidFill>
              </a:rPr>
              <a:t>i</a:t>
            </a:r>
            <a:r>
              <a:rPr kumimoji="1" lang="el-GR" sz="2800" i="1">
                <a:solidFill>
                  <a:schemeClr val="tx1"/>
                </a:solidFill>
              </a:rPr>
              <a:t>   ελέγχουμε μήπως είναι μέγιστος, δηλαδή:  </a:t>
            </a:r>
          </a:p>
          <a:p>
            <a:pPr fontAlgn="auto">
              <a:lnSpc>
                <a:spcPts val="2800"/>
              </a:lnSpc>
              <a:spcBef>
                <a:spcPts val="0"/>
              </a:spcBef>
              <a:spcAft>
                <a:spcPts val="0"/>
              </a:spcAft>
              <a:buClr>
                <a:schemeClr val="accent2"/>
              </a:buClr>
              <a:defRPr/>
            </a:pPr>
            <a:r>
              <a:rPr kumimoji="1" lang="el-GR" sz="2800" i="1">
                <a:solidFill>
                  <a:schemeClr val="tx1"/>
                </a:solidFill>
              </a:rPr>
              <a:t>Διατρέχουμε τους άλλους και ελέγχουμε αν είναι όλοι  ≤ </a:t>
            </a:r>
            <a:r>
              <a:rPr kumimoji="1" lang="en-US" sz="2800" i="1">
                <a:solidFill>
                  <a:schemeClr val="tx1"/>
                </a:solidFill>
              </a:rPr>
              <a:t>x</a:t>
            </a:r>
            <a:r>
              <a:rPr kumimoji="1" lang="en-US" sz="2800" i="1" baseline="-25000">
                <a:solidFill>
                  <a:schemeClr val="tx1"/>
                </a:solidFill>
              </a:rPr>
              <a:t>i</a:t>
            </a:r>
            <a:r>
              <a:rPr kumimoji="1" lang="el-GR" sz="2800" i="1" baseline="-25000">
                <a:solidFill>
                  <a:schemeClr val="tx1"/>
                </a:solidFill>
              </a:rPr>
              <a:t> </a:t>
            </a:r>
            <a:r>
              <a:rPr kumimoji="1" lang="el-GR" sz="2800" i="1">
                <a:solidFill>
                  <a:schemeClr val="tx1"/>
                </a:solidFill>
              </a:rPr>
              <a:t>.  Αν ναι, τότε τυπώνουμε τον  </a:t>
            </a:r>
            <a:r>
              <a:rPr kumimoji="1" lang="en-US" sz="2800" i="1">
                <a:solidFill>
                  <a:schemeClr val="tx1"/>
                </a:solidFill>
              </a:rPr>
              <a:t>x</a:t>
            </a:r>
            <a:r>
              <a:rPr kumimoji="1" lang="en-US" sz="2800" i="1" baseline="-25000">
                <a:solidFill>
                  <a:schemeClr val="tx1"/>
                </a:solidFill>
              </a:rPr>
              <a:t>i</a:t>
            </a:r>
            <a:r>
              <a:rPr kumimoji="1" lang="el-GR" sz="2800" i="1">
                <a:solidFill>
                  <a:schemeClr val="tx1"/>
                </a:solidFill>
              </a:rPr>
              <a:t>  στην οθόνη, και τερματίζουμε. </a:t>
            </a:r>
            <a:endParaRPr kumimoji="1" lang="en-US" sz="2800" i="1">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spcBef>
                <a:spcPts val="1800"/>
              </a:spcBef>
            </a:pPr>
            <a:r>
              <a:rPr kumimoji="1" lang="el-GR" sz="2300" smtClean="0"/>
              <a:t>Μια άλλη λύση είναι η εξής:</a:t>
            </a:r>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spcBef>
                <a:spcPts val="1800"/>
              </a:spcBef>
            </a:pPr>
            <a:endParaRPr kumimoji="1" lang="el-GR" sz="2300" smtClean="0"/>
          </a:p>
          <a:p>
            <a:pPr>
              <a:lnSpc>
                <a:spcPct val="80000"/>
              </a:lnSpc>
            </a:pPr>
            <a:endParaRPr kumimoji="1" lang="el-GR" sz="2300" smtClean="0"/>
          </a:p>
          <a:p>
            <a:pPr>
              <a:lnSpc>
                <a:spcPct val="80000"/>
              </a:lnSpc>
            </a:pPr>
            <a:r>
              <a:rPr kumimoji="1" lang="el-GR" sz="2300" smtClean="0"/>
              <a:t>Είναι αυτή η μέθοδος πράγματι λύση;  Παράγει το σωστό αποτέλεσμα για οποιεσδήποτε τιμές των </a:t>
            </a:r>
            <a:r>
              <a:rPr kumimoji="1" lang="en-US" sz="2300" smtClean="0"/>
              <a:t>x</a:t>
            </a:r>
            <a:r>
              <a:rPr kumimoji="1" lang="en-US" sz="2300" baseline="-25000" smtClean="0"/>
              <a:t>1</a:t>
            </a:r>
            <a:r>
              <a:rPr kumimoji="1" lang="el-GR" sz="2300" smtClean="0"/>
              <a:t>, </a:t>
            </a:r>
            <a:r>
              <a:rPr kumimoji="1" lang="en-US" sz="2300" smtClean="0"/>
              <a:t>x</a:t>
            </a:r>
            <a:r>
              <a:rPr kumimoji="1" lang="en-US" sz="2300" baseline="-25000" smtClean="0"/>
              <a:t>2</a:t>
            </a:r>
            <a:r>
              <a:rPr kumimoji="1" lang="el-GR" sz="2300" smtClean="0"/>
              <a:t>, …, </a:t>
            </a:r>
            <a:r>
              <a:rPr kumimoji="1" lang="en-US" sz="2300" smtClean="0"/>
              <a:t>x</a:t>
            </a:r>
            <a:r>
              <a:rPr kumimoji="1" lang="en-US" sz="2300" baseline="-25000" smtClean="0"/>
              <a:t>N</a:t>
            </a:r>
            <a:r>
              <a:rPr kumimoji="1" lang="el-GR" sz="2300" baseline="-25000" smtClean="0"/>
              <a:t> </a:t>
            </a:r>
            <a:r>
              <a:rPr kumimoji="1" lang="el-GR" sz="2300" smtClean="0"/>
              <a:t>;  </a:t>
            </a:r>
          </a:p>
          <a:p>
            <a:pPr algn="r">
              <a:lnSpc>
                <a:spcPct val="80000"/>
              </a:lnSpc>
              <a:spcBef>
                <a:spcPts val="1200"/>
              </a:spcBef>
            </a:pPr>
            <a:r>
              <a:rPr kumimoji="1" lang="el-GR" sz="2300" i="1" smtClean="0"/>
              <a:t>Ναι.</a:t>
            </a:r>
          </a:p>
        </p:txBody>
      </p:sp>
      <p:sp>
        <p:nvSpPr>
          <p:cNvPr id="431107" name="Rectangle 2"/>
          <p:cNvSpPr>
            <a:spLocks noGrp="1" noChangeArrowheads="1"/>
          </p:cNvSpPr>
          <p:nvPr>
            <p:ph type="title" idx="4294967295"/>
          </p:nvPr>
        </p:nvSpPr>
        <p:spPr>
          <a:xfrm>
            <a:off x="612775" y="0"/>
            <a:ext cx="8531225" cy="1219200"/>
          </a:xfrm>
        </p:spPr>
        <p:txBody>
          <a:bodyPr anchor="ctr"/>
          <a:lstStyle/>
          <a:p>
            <a:r>
              <a:rPr lang="el-GR" altLang="en-US" smtClean="0"/>
              <a:t>Στάδιο 2: Ανάλυση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49D25CFD-2DFC-49F9-8748-467B64446E5A}" type="slidenum">
              <a:rPr lang="en-US" sz="1200">
                <a:solidFill>
                  <a:schemeClr val="tx1">
                    <a:tint val="75000"/>
                  </a:schemeClr>
                </a:solidFill>
                <a:latin typeface="+mn-lt"/>
                <a:cs typeface="+mn-cs"/>
              </a:rPr>
              <a:pPr fontAlgn="auto">
                <a:spcBef>
                  <a:spcPts val="0"/>
                </a:spcBef>
                <a:spcAft>
                  <a:spcPts val="0"/>
                </a:spcAft>
                <a:defRPr/>
              </a:pPr>
              <a:t>305</a:t>
            </a:fld>
            <a:endParaRPr lang="en-US" sz="1200" dirty="0">
              <a:solidFill>
                <a:schemeClr val="tx1">
                  <a:tint val="75000"/>
                </a:schemeClr>
              </a:solidFill>
              <a:latin typeface="+mn-lt"/>
              <a:cs typeface="+mn-cs"/>
            </a:endParaRPr>
          </a:p>
        </p:txBody>
      </p:sp>
      <p:sp>
        <p:nvSpPr>
          <p:cNvPr id="7" name="Rounded Rectangle 6"/>
          <p:cNvSpPr/>
          <p:nvPr/>
        </p:nvSpPr>
        <p:spPr>
          <a:xfrm>
            <a:off x="685800" y="2362200"/>
            <a:ext cx="8382000" cy="2057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ts val="2800"/>
              </a:lnSpc>
              <a:spcBef>
                <a:spcPts val="0"/>
              </a:spcBef>
              <a:spcAft>
                <a:spcPts val="0"/>
              </a:spcAft>
              <a:buClr>
                <a:schemeClr val="accent2"/>
              </a:buClr>
              <a:defRPr/>
            </a:pPr>
            <a:r>
              <a:rPr kumimoji="1" lang="el-GR" sz="2800" i="1">
                <a:solidFill>
                  <a:schemeClr val="tx1"/>
                </a:solidFill>
              </a:rPr>
              <a:t>Διαβάζουμε τους </a:t>
            </a:r>
            <a:r>
              <a:rPr kumimoji="1" lang="en-US" sz="2800" i="1">
                <a:solidFill>
                  <a:schemeClr val="tx1"/>
                </a:solidFill>
              </a:rPr>
              <a:t>x</a:t>
            </a:r>
            <a:r>
              <a:rPr kumimoji="1" lang="en-US" sz="2800" i="1" baseline="-25000">
                <a:solidFill>
                  <a:schemeClr val="tx1"/>
                </a:solidFill>
              </a:rPr>
              <a:t>1</a:t>
            </a:r>
            <a:r>
              <a:rPr kumimoji="1" lang="el-GR" sz="2800" i="1">
                <a:solidFill>
                  <a:schemeClr val="tx1"/>
                </a:solidFill>
              </a:rPr>
              <a:t>, </a:t>
            </a:r>
            <a:r>
              <a:rPr kumimoji="1" lang="en-US" sz="2800" i="1">
                <a:solidFill>
                  <a:schemeClr val="tx1"/>
                </a:solidFill>
              </a:rPr>
              <a:t>x</a:t>
            </a:r>
            <a:r>
              <a:rPr kumimoji="1" lang="en-US" sz="2800" i="1" baseline="-25000">
                <a:solidFill>
                  <a:schemeClr val="tx1"/>
                </a:solidFill>
              </a:rPr>
              <a:t>2</a:t>
            </a:r>
            <a:r>
              <a:rPr kumimoji="1" lang="el-GR" sz="2800" i="1">
                <a:solidFill>
                  <a:schemeClr val="tx1"/>
                </a:solidFill>
              </a:rPr>
              <a:t>, …, </a:t>
            </a:r>
            <a:r>
              <a:rPr kumimoji="1" lang="en-US" sz="2800" i="1">
                <a:solidFill>
                  <a:schemeClr val="tx1"/>
                </a:solidFill>
              </a:rPr>
              <a:t>x</a:t>
            </a:r>
            <a:r>
              <a:rPr kumimoji="1" lang="en-US" sz="2800" i="1" baseline="-25000">
                <a:solidFill>
                  <a:schemeClr val="tx1"/>
                </a:solidFill>
              </a:rPr>
              <a:t>N</a:t>
            </a:r>
            <a:r>
              <a:rPr kumimoji="1" lang="el-GR" sz="2800" i="1">
                <a:solidFill>
                  <a:schemeClr val="tx1"/>
                </a:solidFill>
              </a:rPr>
              <a:t> από το πληκτρολόγιο και ανά πάσα στιγμή παρακολουθούμε ποιος ήταν μέγιστος από τους μέχρι τώρα διαβασμένους.  Στο τέλος τυπώνουμε στην οθόνη όποιον θυμόμαστε ως μέγιστο.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idx="4294967295"/>
          </p:nvPr>
        </p:nvSpPr>
        <p:spPr>
          <a:xfrm>
            <a:off x="612775" y="0"/>
            <a:ext cx="8531225" cy="1219200"/>
          </a:xfrm>
        </p:spPr>
        <p:txBody>
          <a:bodyPr anchor="ctr"/>
          <a:lstStyle/>
          <a:p>
            <a:r>
              <a:rPr lang="el-GR" altLang="en-US" smtClean="0"/>
              <a:t>Στάδιο 2: Ανάλυση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3762C381-D918-4B49-AFCB-95D14E4810FF}" type="slidenum">
              <a:rPr lang="en-US" sz="1200">
                <a:solidFill>
                  <a:schemeClr val="tx1">
                    <a:tint val="75000"/>
                  </a:schemeClr>
                </a:solidFill>
                <a:latin typeface="+mn-lt"/>
                <a:cs typeface="+mn-cs"/>
              </a:rPr>
              <a:pPr fontAlgn="auto">
                <a:spcBef>
                  <a:spcPts val="0"/>
                </a:spcBef>
                <a:spcAft>
                  <a:spcPts val="0"/>
                </a:spcAft>
                <a:defRPr/>
              </a:pPr>
              <a:t>306</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lstStyle/>
          <a:p>
            <a:pPr>
              <a:spcBef>
                <a:spcPts val="1800"/>
              </a:spcBef>
            </a:pPr>
            <a:r>
              <a:rPr kumimoji="1" lang="el-GR" sz="2800" smtClean="0"/>
              <a:t>Ποια από τις δύο λύσεις είναι καλύτερη;</a:t>
            </a:r>
          </a:p>
          <a:p>
            <a:pPr>
              <a:spcBef>
                <a:spcPts val="1800"/>
              </a:spcBef>
            </a:pPr>
            <a:r>
              <a:rPr kumimoji="1" lang="el-GR" sz="2800" smtClean="0"/>
              <a:t>Η δεύτερη λύση διατρέχει τους αριθμούς μόνο 1 φορά. </a:t>
            </a:r>
          </a:p>
          <a:p>
            <a:pPr>
              <a:spcBef>
                <a:spcPts val="1800"/>
              </a:spcBef>
            </a:pPr>
            <a:r>
              <a:rPr kumimoji="1" lang="el-GR" sz="2800" smtClean="0"/>
              <a:t>Αντιθέτως, η πρώτη λύση ενδέχεται να τους διατρέχει πολλές φορές. (Στη χειρότερη περίπτωση, αν ο μέγιστος έχει δοθεί τελευταίος, οι αριθμοί διατρέχονται </a:t>
            </a:r>
            <a:r>
              <a:rPr kumimoji="1" lang="en-US" sz="2800" smtClean="0"/>
              <a:t>N </a:t>
            </a:r>
            <a:r>
              <a:rPr kumimoji="1" lang="el-GR" sz="2800" smtClean="0"/>
              <a:t>φορές!)</a:t>
            </a:r>
          </a:p>
          <a:p>
            <a:pPr>
              <a:spcBef>
                <a:spcPts val="1800"/>
              </a:spcBef>
            </a:pPr>
            <a:r>
              <a:rPr kumimoji="1" lang="el-GR" sz="2800" smtClean="0"/>
              <a:t>Άρα η δεύτερη λύση είναι ταχύτερη. Επομένως πρέπει να επιλέξουμε αυτήν.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idx="4294967295"/>
          </p:nvPr>
        </p:nvSpPr>
        <p:spPr>
          <a:xfrm>
            <a:off x="612775" y="0"/>
            <a:ext cx="8531225" cy="1219200"/>
          </a:xfrm>
        </p:spPr>
        <p:txBody>
          <a:bodyPr anchor="ctr"/>
          <a:lstStyle/>
          <a:p>
            <a:r>
              <a:rPr lang="el-GR" altLang="en-US" smtClean="0"/>
              <a:t>Στάδιο 3: Σχεδίαση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E0C04098-BAB3-452C-A081-C914B55B53D1}" type="slidenum">
              <a:rPr lang="en-US" sz="1200">
                <a:solidFill>
                  <a:schemeClr val="tx1">
                    <a:tint val="75000"/>
                  </a:schemeClr>
                </a:solidFill>
                <a:latin typeface="+mn-lt"/>
                <a:cs typeface="+mn-cs"/>
              </a:rPr>
              <a:pPr fontAlgn="auto">
                <a:spcBef>
                  <a:spcPts val="0"/>
                </a:spcBef>
                <a:spcAft>
                  <a:spcPts val="0"/>
                </a:spcAft>
                <a:defRPr/>
              </a:pPr>
              <a:t>307</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90000"/>
              </a:lnSpc>
              <a:spcBef>
                <a:spcPts val="1800"/>
              </a:spcBef>
              <a:buFont typeface="Wingdings" pitchFamily="2" charset="2"/>
              <a:buNone/>
            </a:pPr>
            <a:r>
              <a:rPr kumimoji="1" lang="el-GR" sz="2300" smtClean="0"/>
              <a:t>Τώρα που γνωρίζουμε ποια λύση θέλουμε να υλοποιή-σουμε, αναπτύσσουμε τον αλγόριθμο λεπτομερώς:</a:t>
            </a:r>
          </a:p>
          <a:p>
            <a:pPr>
              <a:lnSpc>
                <a:spcPct val="90000"/>
              </a:lnSpc>
              <a:spcBef>
                <a:spcPts val="1800"/>
              </a:spcBef>
              <a:buFont typeface="Wingdings" pitchFamily="2" charset="2"/>
              <a:buAutoNum type="arabicPeriod"/>
            </a:pPr>
            <a:r>
              <a:rPr kumimoji="1" lang="el-GR" sz="2300" smtClean="0"/>
              <a:t>Μετατρέπουμε την λύση που έχουμε περιγράψει σε </a:t>
            </a:r>
            <a:r>
              <a:rPr kumimoji="1" lang="el-GR" sz="2300" b="1" i="1" smtClean="0"/>
              <a:t>διαγραμμα ροής</a:t>
            </a:r>
            <a:r>
              <a:rPr kumimoji="1" lang="el-GR" sz="2300" smtClean="0"/>
              <a:t> (</a:t>
            </a:r>
            <a:r>
              <a:rPr kumimoji="1" lang="en-US" sz="2300" i="1" smtClean="0"/>
              <a:t>flow chart</a:t>
            </a:r>
            <a:r>
              <a:rPr kumimoji="1" lang="el-GR" sz="2300" smtClean="0"/>
              <a:t>).  Αυτό αναπαριστά σχη-ματικά τη ροή του ελέγχου στον αλγόριθμό μας.  </a:t>
            </a:r>
          </a:p>
          <a:p>
            <a:pPr>
              <a:lnSpc>
                <a:spcPct val="90000"/>
              </a:lnSpc>
              <a:spcBef>
                <a:spcPts val="1800"/>
              </a:spcBef>
              <a:buFont typeface="Wingdings" pitchFamily="2" charset="2"/>
              <a:buAutoNum type="arabicPeriod"/>
            </a:pPr>
            <a:r>
              <a:rPr kumimoji="1" lang="el-GR" sz="2300" smtClean="0"/>
              <a:t>Μετατρέπουμε το διάγραμμα ροής σε </a:t>
            </a:r>
            <a:r>
              <a:rPr kumimoji="1" lang="el-GR" sz="2300" b="1" i="1" smtClean="0"/>
              <a:t>ψευδοκώδικα </a:t>
            </a:r>
            <a:r>
              <a:rPr kumimoji="1" lang="el-GR" sz="2300" smtClean="0"/>
              <a:t>(</a:t>
            </a:r>
            <a:r>
              <a:rPr kumimoji="1" lang="en-US" sz="2300" i="1" smtClean="0"/>
              <a:t>pseudocode</a:t>
            </a:r>
            <a:r>
              <a:rPr kumimoji="1" lang="el-GR" sz="2300" smtClean="0"/>
              <a:t>).  Αυτός αναπαριστά τον αλγόριθμό μας ως ακολουθία βημάτων, καθένα από τα οποία περι-γράφεται μέσω ενός μείγματος λέξεων της ελληνικής ή της αγγλικής γλώσσας και κάποιων εντολών που είναι κοινές σε πολλές γλώσσες προγραμματισμού.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3048000" y="1566863"/>
            <a:ext cx="6016625" cy="5062537"/>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34179" name="Rectangle 2"/>
          <p:cNvSpPr>
            <a:spLocks noGrp="1" noChangeArrowheads="1"/>
          </p:cNvSpPr>
          <p:nvPr>
            <p:ph type="title" idx="4294967295"/>
          </p:nvPr>
        </p:nvSpPr>
        <p:spPr>
          <a:xfrm>
            <a:off x="612775" y="0"/>
            <a:ext cx="8531225" cy="1219200"/>
          </a:xfrm>
        </p:spPr>
        <p:txBody>
          <a:bodyPr anchor="ctr"/>
          <a:lstStyle/>
          <a:p>
            <a:r>
              <a:rPr lang="el-GR" altLang="en-US" smtClean="0"/>
              <a:t>Στάδιο 3: Σχεδίαση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C9F6FC3D-9003-440F-83AE-9D7662DE955C}" type="slidenum">
              <a:rPr lang="en-US" sz="1200">
                <a:solidFill>
                  <a:schemeClr val="tx1">
                    <a:tint val="75000"/>
                  </a:schemeClr>
                </a:solidFill>
                <a:latin typeface="+mn-lt"/>
                <a:cs typeface="+mn-cs"/>
              </a:rPr>
              <a:pPr fontAlgn="auto">
                <a:spcBef>
                  <a:spcPts val="0"/>
                </a:spcBef>
                <a:spcAft>
                  <a:spcPts val="0"/>
                </a:spcAft>
                <a:defRPr/>
              </a:pPr>
              <a:t>308</a:t>
            </a:fld>
            <a:endParaRPr lang="en-US" sz="1200" dirty="0">
              <a:solidFill>
                <a:schemeClr val="tx1">
                  <a:tint val="75000"/>
                </a:schemeClr>
              </a:solidFill>
              <a:latin typeface="+mn-lt"/>
              <a:cs typeface="+mn-cs"/>
            </a:endParaRPr>
          </a:p>
        </p:txBody>
      </p:sp>
      <p:sp>
        <p:nvSpPr>
          <p:cNvPr id="6" name="Flowchart: Terminator 5"/>
          <p:cNvSpPr/>
          <p:nvPr/>
        </p:nvSpPr>
        <p:spPr>
          <a:xfrm>
            <a:off x="4637088"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7" name="Flowchart: Process 6"/>
          <p:cNvSpPr/>
          <p:nvPr/>
        </p:nvSpPr>
        <p:spPr>
          <a:xfrm>
            <a:off x="4465638" y="2247900"/>
            <a:ext cx="1258887"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-1</a:t>
            </a:r>
          </a:p>
        </p:txBody>
      </p:sp>
      <p:sp>
        <p:nvSpPr>
          <p:cNvPr id="8" name="Flowchart: Decision 7"/>
          <p:cNvSpPr/>
          <p:nvPr/>
        </p:nvSpPr>
        <p:spPr>
          <a:xfrm>
            <a:off x="4176713" y="5715000"/>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x≥0</a:t>
            </a:r>
          </a:p>
        </p:txBody>
      </p:sp>
      <p:sp>
        <p:nvSpPr>
          <p:cNvPr id="9" name="Flowchart: Manual Input 8"/>
          <p:cNvSpPr/>
          <p:nvPr/>
        </p:nvSpPr>
        <p:spPr>
          <a:xfrm>
            <a:off x="4429125" y="339725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0" name="Flowchart: Decision 9"/>
          <p:cNvSpPr/>
          <p:nvPr/>
        </p:nvSpPr>
        <p:spPr>
          <a:xfrm>
            <a:off x="4176713" y="4098925"/>
            <a:ext cx="1836737" cy="827088"/>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max&lt;x</a:t>
            </a:r>
          </a:p>
        </p:txBody>
      </p:sp>
      <p:sp>
        <p:nvSpPr>
          <p:cNvPr id="11" name="Flowchart: Process 10"/>
          <p:cNvSpPr/>
          <p:nvPr/>
        </p:nvSpPr>
        <p:spPr>
          <a:xfrm>
            <a:off x="5524500" y="4800600"/>
            <a:ext cx="1260475"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x</a:t>
            </a:r>
          </a:p>
        </p:txBody>
      </p:sp>
      <p:sp>
        <p:nvSpPr>
          <p:cNvPr id="12" name="Flowchart: Terminator 11"/>
          <p:cNvSpPr/>
          <p:nvPr/>
        </p:nvSpPr>
        <p:spPr>
          <a:xfrm>
            <a:off x="7935913" y="60960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7870825" y="4689475"/>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a:t>
            </a:r>
          </a:p>
        </p:txBody>
      </p:sp>
      <p:cxnSp>
        <p:nvCxnSpPr>
          <p:cNvPr id="15" name="Straight Arrow Connector 14"/>
          <p:cNvCxnSpPr>
            <a:stCxn id="6" idx="2"/>
            <a:endCxn id="7" idx="0"/>
          </p:cNvCxnSpPr>
          <p:nvPr/>
        </p:nvCxnSpPr>
        <p:spPr>
          <a:xfrm rot="5400000">
            <a:off x="4960938" y="2112963"/>
            <a:ext cx="26828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22" idx="0"/>
          </p:cNvCxnSpPr>
          <p:nvPr/>
        </p:nvCxnSpPr>
        <p:spPr>
          <a:xfrm rot="5400000">
            <a:off x="4960144" y="2742407"/>
            <a:ext cx="2698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2" name="Flowchart: Connector 21"/>
          <p:cNvSpPr/>
          <p:nvPr/>
        </p:nvSpPr>
        <p:spPr>
          <a:xfrm>
            <a:off x="4979988" y="2878138"/>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24" name="Straight Arrow Connector 23"/>
          <p:cNvCxnSpPr>
            <a:stCxn id="22" idx="4"/>
            <a:endCxn id="9" idx="0"/>
          </p:cNvCxnSpPr>
          <p:nvPr/>
        </p:nvCxnSpPr>
        <p:spPr>
          <a:xfrm rot="5400000">
            <a:off x="4938713" y="3282950"/>
            <a:ext cx="31273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10" idx="0"/>
          </p:cNvCxnSpPr>
          <p:nvPr/>
        </p:nvCxnSpPr>
        <p:spPr>
          <a:xfrm rot="5400000">
            <a:off x="4960144" y="3963194"/>
            <a:ext cx="2698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3"/>
            <a:endCxn id="13" idx="0"/>
          </p:cNvCxnSpPr>
          <p:nvPr/>
        </p:nvCxnSpPr>
        <p:spPr>
          <a:xfrm flipV="1">
            <a:off x="6013450" y="4689475"/>
            <a:ext cx="2379663" cy="1439863"/>
          </a:xfrm>
          <a:prstGeom prst="bentConnector4">
            <a:avLst>
              <a:gd name="adj1" fmla="val 62510"/>
              <a:gd name="adj2" fmla="val 115888"/>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1"/>
            <a:endCxn id="22" idx="2"/>
          </p:cNvCxnSpPr>
          <p:nvPr/>
        </p:nvCxnSpPr>
        <p:spPr>
          <a:xfrm rot="10800000" flipH="1">
            <a:off x="4176713" y="3001963"/>
            <a:ext cx="803275" cy="3127375"/>
          </a:xfrm>
          <a:prstGeom prst="bentConnector3">
            <a:avLst>
              <a:gd name="adj1" fmla="val -60047"/>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2" idx="0"/>
          </p:cNvCxnSpPr>
          <p:nvPr/>
        </p:nvCxnSpPr>
        <p:spPr>
          <a:xfrm rot="5400000">
            <a:off x="8027194" y="5730082"/>
            <a:ext cx="7334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3"/>
            <a:endCxn id="11" idx="0"/>
          </p:cNvCxnSpPr>
          <p:nvPr/>
        </p:nvCxnSpPr>
        <p:spPr>
          <a:xfrm>
            <a:off x="6013450" y="4511675"/>
            <a:ext cx="141288" cy="28892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1"/>
            <a:endCxn id="52" idx="2"/>
          </p:cNvCxnSpPr>
          <p:nvPr/>
        </p:nvCxnSpPr>
        <p:spPr>
          <a:xfrm rot="10800000" flipH="1" flipV="1">
            <a:off x="4176713" y="4511675"/>
            <a:ext cx="803275" cy="809625"/>
          </a:xfrm>
          <a:prstGeom prst="bentConnector3">
            <a:avLst>
              <a:gd name="adj1" fmla="val -2844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2" name="Flowchart: Connector 51"/>
          <p:cNvSpPr/>
          <p:nvPr/>
        </p:nvSpPr>
        <p:spPr>
          <a:xfrm>
            <a:off x="4979988" y="5195888"/>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55" name="Straight Arrow Connector 54"/>
          <p:cNvCxnSpPr>
            <a:stCxn id="11" idx="2"/>
            <a:endCxn id="52" idx="6"/>
          </p:cNvCxnSpPr>
          <p:nvPr/>
        </p:nvCxnSpPr>
        <p:spPr>
          <a:xfrm rot="5400000">
            <a:off x="5601494" y="4768057"/>
            <a:ext cx="160337" cy="94615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4"/>
            <a:endCxn id="8" idx="0"/>
          </p:cNvCxnSpPr>
          <p:nvPr/>
        </p:nvCxnSpPr>
        <p:spPr>
          <a:xfrm rot="5400000">
            <a:off x="4960144" y="5580857"/>
            <a:ext cx="2698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34202" name="Rectangle 3"/>
          <p:cNvSpPr>
            <a:spLocks noGrp="1" noChangeArrowheads="1"/>
          </p:cNvSpPr>
          <p:nvPr>
            <p:ph sz="quarter" idx="4294967295"/>
          </p:nvPr>
        </p:nvSpPr>
        <p:spPr>
          <a:xfrm>
            <a:off x="612775" y="1547813"/>
            <a:ext cx="2435225" cy="5287962"/>
          </a:xfrm>
        </p:spPr>
        <p:txBody>
          <a:bodyPr anchor="b"/>
          <a:lstStyle/>
          <a:p>
            <a:pPr algn="r">
              <a:spcBef>
                <a:spcPts val="1800"/>
              </a:spcBef>
            </a:pPr>
            <a:r>
              <a:rPr kumimoji="1" lang="el-GR" sz="2800" i="1" smtClean="0"/>
              <a:t>Διάγραμμα ροής για τη δεύτερη λύση.</a:t>
            </a:r>
          </a:p>
          <a:p>
            <a:pPr algn="r">
              <a:spcBef>
                <a:spcPts val="1800"/>
              </a:spcBef>
            </a:pPr>
            <a:endParaRPr kumimoji="1" lang="el-GR" sz="2800" i="1" smtClean="0"/>
          </a:p>
        </p:txBody>
      </p:sp>
      <p:sp>
        <p:nvSpPr>
          <p:cNvPr id="434203" name="TextBox 125"/>
          <p:cNvSpPr txBox="1">
            <a:spLocks noChangeArrowheads="1"/>
          </p:cNvSpPr>
          <p:nvPr/>
        </p:nvSpPr>
        <p:spPr bwMode="auto">
          <a:xfrm>
            <a:off x="3886200" y="579120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34204" name="TextBox 126"/>
          <p:cNvSpPr txBox="1">
            <a:spLocks noChangeArrowheads="1"/>
          </p:cNvSpPr>
          <p:nvPr/>
        </p:nvSpPr>
        <p:spPr bwMode="auto">
          <a:xfrm>
            <a:off x="5945188" y="579120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34205" name="TextBox 127"/>
          <p:cNvSpPr txBox="1">
            <a:spLocks noChangeArrowheads="1"/>
          </p:cNvSpPr>
          <p:nvPr/>
        </p:nvSpPr>
        <p:spPr bwMode="auto">
          <a:xfrm>
            <a:off x="5922963" y="4171950"/>
            <a:ext cx="341312"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34206" name="TextBox 129"/>
          <p:cNvSpPr txBox="1">
            <a:spLocks noChangeArrowheads="1"/>
          </p:cNvSpPr>
          <p:nvPr/>
        </p:nvSpPr>
        <p:spPr bwMode="auto">
          <a:xfrm>
            <a:off x="3890963" y="417195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Tree>
  </p:cSld>
  <p:clrMapOvr>
    <a:masterClrMapping/>
  </p:clrMapOv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3048000" y="1566863"/>
            <a:ext cx="6016625" cy="5062537"/>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max </a:t>
            </a:r>
            <a:r>
              <a:rPr lang="en-US" i="1">
                <a:solidFill>
                  <a:schemeClr val="bg1"/>
                </a:solidFill>
                <a:latin typeface="Arial Narrow" pitchFamily="34" charset="0"/>
                <a:cs typeface="Arial"/>
              </a:rPr>
              <a:t>←</a:t>
            </a:r>
            <a:r>
              <a:rPr lang="en-US" i="1">
                <a:solidFill>
                  <a:schemeClr val="bg1"/>
                </a:solidFill>
                <a:latin typeface="Arial Narrow" pitchFamily="34" charset="0"/>
              </a:rPr>
              <a:t> -1</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Αν  </a:t>
            </a:r>
            <a:r>
              <a:rPr lang="en-US" i="1">
                <a:solidFill>
                  <a:schemeClr val="bg1"/>
                </a:solidFill>
                <a:latin typeface="Arial Narrow" pitchFamily="34" charset="0"/>
              </a:rPr>
              <a:t>max &lt; x   </a:t>
            </a:r>
            <a:r>
              <a:rPr lang="el-GR" i="1">
                <a:solidFill>
                  <a:schemeClr val="bg1"/>
                </a:solidFill>
                <a:latin typeface="Arial Narrow" pitchFamily="34" charset="0"/>
              </a:rPr>
              <a:t>τότε   </a:t>
            </a:r>
            <a:r>
              <a:rPr lang="en-US" i="1">
                <a:solidFill>
                  <a:schemeClr val="bg1"/>
                </a:solidFill>
                <a:latin typeface="Arial Narrow" pitchFamily="34" charset="0"/>
              </a:rPr>
              <a:t>max </a:t>
            </a:r>
            <a:r>
              <a:rPr lang="en-US" i="1">
                <a:solidFill>
                  <a:schemeClr val="bg1"/>
                </a:solidFill>
                <a:latin typeface="Arial Narrow" pitchFamily="34" charset="0"/>
                <a:cs typeface="Arial"/>
              </a:rPr>
              <a:t>←</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 0</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max</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35203" name="Rectangle 2"/>
          <p:cNvSpPr>
            <a:spLocks noGrp="1" noChangeArrowheads="1"/>
          </p:cNvSpPr>
          <p:nvPr>
            <p:ph type="title" idx="4294967295"/>
          </p:nvPr>
        </p:nvSpPr>
        <p:spPr>
          <a:xfrm>
            <a:off x="612775" y="0"/>
            <a:ext cx="8531225" cy="1219200"/>
          </a:xfrm>
        </p:spPr>
        <p:txBody>
          <a:bodyPr anchor="ctr"/>
          <a:lstStyle/>
          <a:p>
            <a:r>
              <a:rPr lang="el-GR" altLang="en-US" smtClean="0"/>
              <a:t>Στάδιο 3: Σχεδίαση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1AC8C70B-048B-4065-A822-F4E02E5E3F19}" type="slidenum">
              <a:rPr lang="en-US" sz="1200">
                <a:solidFill>
                  <a:schemeClr val="tx1">
                    <a:tint val="75000"/>
                  </a:schemeClr>
                </a:solidFill>
                <a:latin typeface="+mn-lt"/>
                <a:cs typeface="+mn-cs"/>
              </a:rPr>
              <a:pPr fontAlgn="auto">
                <a:spcBef>
                  <a:spcPts val="0"/>
                </a:spcBef>
                <a:spcAft>
                  <a:spcPts val="0"/>
                </a:spcAft>
                <a:defRPr/>
              </a:pPr>
              <a:t>309</a:t>
            </a:fld>
            <a:endParaRPr lang="en-US" sz="1200" dirty="0">
              <a:solidFill>
                <a:schemeClr val="tx1">
                  <a:tint val="75000"/>
                </a:schemeClr>
              </a:solidFill>
              <a:latin typeface="+mn-lt"/>
              <a:cs typeface="+mn-cs"/>
            </a:endParaRPr>
          </a:p>
        </p:txBody>
      </p:sp>
      <p:sp>
        <p:nvSpPr>
          <p:cNvPr id="435205" name="Rectangle 3"/>
          <p:cNvSpPr>
            <a:spLocks noGrp="1" noChangeArrowheads="1"/>
          </p:cNvSpPr>
          <p:nvPr>
            <p:ph sz="quarter" idx="4294967295"/>
          </p:nvPr>
        </p:nvSpPr>
        <p:spPr>
          <a:xfrm>
            <a:off x="612775" y="1547813"/>
            <a:ext cx="2435225" cy="5287962"/>
          </a:xfrm>
        </p:spPr>
        <p:txBody>
          <a:bodyPr anchor="b"/>
          <a:lstStyle/>
          <a:p>
            <a:pPr algn="r">
              <a:spcBef>
                <a:spcPts val="1800"/>
              </a:spcBef>
            </a:pPr>
            <a:r>
              <a:rPr kumimoji="1" lang="el-GR" sz="2800" i="1" smtClean="0"/>
              <a:t>Ψευδοκώδικας για τη δεύτερη λύση.</a:t>
            </a:r>
          </a:p>
          <a:p>
            <a:pPr algn="r">
              <a:spcBef>
                <a:spcPts val="1800"/>
              </a:spcBef>
            </a:pPr>
            <a:endParaRPr kumimoji="1" lang="el-GR" sz="2800" i="1" smtClean="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Αριθμητική και Λογική Μονάδα - Α/Λ (</a:t>
            </a:r>
            <a:r>
              <a:rPr lang="en-US" b="1" dirty="0" smtClean="0"/>
              <a:t>Arithmetic and Logical Unit</a:t>
            </a:r>
            <a:r>
              <a:rPr lang="el-GR" b="1" dirty="0" smtClean="0"/>
              <a:t>, </a:t>
            </a:r>
            <a:r>
              <a:rPr lang="en-US" b="1" dirty="0" smtClean="0"/>
              <a:t>ALU</a:t>
            </a:r>
            <a:r>
              <a:rPr lang="el-GR" b="1" dirty="0" smtClean="0"/>
              <a:t>)</a:t>
            </a:r>
            <a:r>
              <a:rPr lang="el-GR" dirty="0" smtClean="0"/>
              <a:t> </a:t>
            </a:r>
            <a:r>
              <a:rPr lang="el-GR" b="1" dirty="0" smtClean="0"/>
              <a:t>(1/2)</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31</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92500" lnSpcReduction="10000"/>
          </a:bodyPr>
          <a:lstStyle/>
          <a:p>
            <a:r>
              <a:rPr lang="el-GR" dirty="0" smtClean="0"/>
              <a:t>Η</a:t>
            </a:r>
            <a:r>
              <a:rPr lang="el-GR" b="1" dirty="0" smtClean="0"/>
              <a:t> Αριθμητική και Λογική Μονάδα </a:t>
            </a:r>
            <a:r>
              <a:rPr lang="el-GR" dirty="0" smtClean="0"/>
              <a:t>είναι η μονάδα που εκτελεί όλες τις πράξεις και τους υπολογισμούς που απαιτούνται για την εκτέλεση των εντολών</a:t>
            </a:r>
          </a:p>
          <a:p>
            <a:r>
              <a:rPr lang="el-GR" dirty="0" smtClean="0"/>
              <a:t>Συγκεκριμένα, εκτελεί </a:t>
            </a:r>
          </a:p>
          <a:p>
            <a:pPr lvl="1"/>
            <a:r>
              <a:rPr lang="el-GR" b="1" dirty="0" smtClean="0"/>
              <a:t>αριθμητικές πράξεις </a:t>
            </a:r>
          </a:p>
          <a:p>
            <a:pPr lvl="2"/>
            <a:r>
              <a:rPr lang="el-GR" dirty="0" smtClean="0"/>
              <a:t>όπως πρόσθεση (+), αφαίρεση (-), πολλαπλασιασμό (*), διαίρεση (/),  </a:t>
            </a:r>
          </a:p>
          <a:p>
            <a:pPr lvl="1"/>
            <a:r>
              <a:rPr lang="el-GR" b="1" dirty="0" smtClean="0"/>
              <a:t>λογικές πράξεις</a:t>
            </a:r>
          </a:p>
          <a:p>
            <a:pPr lvl="2"/>
            <a:r>
              <a:rPr lang="el-GR" dirty="0" smtClean="0"/>
              <a:t>όπως σύζευξη (</a:t>
            </a:r>
            <a:r>
              <a:rPr lang="en-US" dirty="0" smtClean="0"/>
              <a:t>AND</a:t>
            </a:r>
            <a:r>
              <a:rPr lang="el-GR" dirty="0" smtClean="0"/>
              <a:t>), διάζευξη (</a:t>
            </a:r>
            <a:r>
              <a:rPr lang="en-US" dirty="0" smtClean="0"/>
              <a:t>OR</a:t>
            </a:r>
            <a:r>
              <a:rPr lang="el-GR" dirty="0" smtClean="0"/>
              <a:t>), άρνηση (</a:t>
            </a:r>
            <a:r>
              <a:rPr lang="en-US" dirty="0" smtClean="0"/>
              <a:t>NOT</a:t>
            </a:r>
            <a:r>
              <a:rPr lang="el-GR" dirty="0" smtClean="0"/>
              <a:t>)</a:t>
            </a:r>
          </a:p>
          <a:p>
            <a:pPr lvl="2"/>
            <a:r>
              <a:rPr lang="el-GR" dirty="0" smtClean="0"/>
              <a:t>Οι λογικές πράξεις είναι αυτές που διαπιστώνουν αν μία (λογική) παράσταση είναι αληθής ή ψευδής</a:t>
            </a:r>
          </a:p>
          <a:p>
            <a:pPr lvl="1"/>
            <a:r>
              <a:rPr lang="el-GR" b="1" dirty="0" smtClean="0"/>
              <a:t>συγκρίσεις </a:t>
            </a:r>
          </a:p>
          <a:p>
            <a:pPr lvl="2"/>
            <a:r>
              <a:rPr lang="el-GR" dirty="0" smtClean="0"/>
              <a:t>π.χ. </a:t>
            </a:r>
            <a:r>
              <a:rPr lang="en-US" dirty="0" smtClean="0"/>
              <a:t>x</a:t>
            </a:r>
            <a:r>
              <a:rPr lang="el-GR" dirty="0" smtClean="0"/>
              <a:t>&lt;5</a:t>
            </a:r>
          </a:p>
          <a:p>
            <a:pPr lvl="1"/>
            <a:r>
              <a:rPr lang="el-GR" b="1" dirty="0" smtClean="0"/>
              <a:t>υπολογισμούς διευθύνσεων</a:t>
            </a:r>
            <a:r>
              <a:rPr lang="el-GR" dirty="0" smtClean="0"/>
              <a:t> (για προσπέλαση στη μνήμη)</a:t>
            </a:r>
          </a:p>
          <a:p>
            <a:endParaRPr lang="el-GR"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idx="4294967295"/>
          </p:nvPr>
        </p:nvSpPr>
        <p:spPr>
          <a:xfrm>
            <a:off x="612775" y="0"/>
            <a:ext cx="8531225" cy="1219200"/>
          </a:xfrm>
        </p:spPr>
        <p:txBody>
          <a:bodyPr anchor="ctr"/>
          <a:lstStyle/>
          <a:p>
            <a:r>
              <a:rPr lang="el-GR" altLang="en-US" smtClean="0"/>
              <a:t>Στάδιο 3: Σχεδίαση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A845398A-6FF1-4374-A970-2A7C06C51A3E}" type="slidenum">
              <a:rPr lang="en-US" sz="1200">
                <a:solidFill>
                  <a:schemeClr val="tx1">
                    <a:tint val="75000"/>
                  </a:schemeClr>
                </a:solidFill>
                <a:latin typeface="+mn-lt"/>
                <a:cs typeface="+mn-cs"/>
              </a:rPr>
              <a:pPr fontAlgn="auto">
                <a:spcBef>
                  <a:spcPts val="0"/>
                </a:spcBef>
                <a:spcAft>
                  <a:spcPts val="0"/>
                </a:spcAft>
                <a:defRPr/>
              </a:pPr>
              <a:t>310</a:t>
            </a:fld>
            <a:endParaRPr lang="en-US" sz="1200" dirty="0">
              <a:solidFill>
                <a:schemeClr val="tx1">
                  <a:tint val="75000"/>
                </a:schemeClr>
              </a:solidFill>
              <a:latin typeface="+mn-lt"/>
              <a:cs typeface="+mn-cs"/>
            </a:endParaRPr>
          </a:p>
        </p:txBody>
      </p:sp>
      <p:sp>
        <p:nvSpPr>
          <p:cNvPr id="36867" name="Rectangle 3"/>
          <p:cNvSpPr>
            <a:spLocks noGrp="1" noChangeArrowheads="1"/>
          </p:cNvSpPr>
          <p:nvPr>
            <p:ph sz="quarter" idx="4294967295"/>
          </p:nvPr>
        </p:nvSpPr>
        <p:spPr>
          <a:xfrm>
            <a:off x="612775" y="1547813"/>
            <a:ext cx="8531225" cy="433387"/>
          </a:xfrm>
        </p:spPr>
        <p:txBody>
          <a:bodyPr>
            <a:normAutofit/>
          </a:bodyPr>
          <a:lstStyle/>
          <a:p>
            <a:pPr>
              <a:lnSpc>
                <a:spcPct val="80000"/>
              </a:lnSpc>
              <a:spcBef>
                <a:spcPts val="1800"/>
              </a:spcBef>
            </a:pPr>
            <a:r>
              <a:rPr kumimoji="1" lang="el-GR" sz="2300" smtClean="0"/>
              <a:t>Βασικά σύμβολα σε διάγραμμα ροής:</a:t>
            </a:r>
          </a:p>
        </p:txBody>
      </p:sp>
      <p:sp>
        <p:nvSpPr>
          <p:cNvPr id="436229" name="TextBox 15"/>
          <p:cNvSpPr txBox="1">
            <a:spLocks noChangeArrowheads="1"/>
          </p:cNvSpPr>
          <p:nvPr/>
        </p:nvSpPr>
        <p:spPr bwMode="auto">
          <a:xfrm>
            <a:off x="6626225" y="2814638"/>
            <a:ext cx="1200150" cy="460375"/>
          </a:xfrm>
          <a:prstGeom prst="rect">
            <a:avLst/>
          </a:prstGeom>
          <a:noFill/>
          <a:ln w="9525">
            <a:noFill/>
            <a:miter lim="800000"/>
            <a:headEnd/>
            <a:tailEnd/>
          </a:ln>
        </p:spPr>
        <p:txBody>
          <a:bodyPr wrap="none">
            <a:spAutoFit/>
          </a:bodyPr>
          <a:lstStyle/>
          <a:p>
            <a:r>
              <a:rPr lang="el-GR" i="1">
                <a:latin typeface="Calibri" pitchFamily="34" charset="0"/>
              </a:rPr>
              <a:t>σύζευξη</a:t>
            </a:r>
            <a:endParaRPr lang="en-US" i="1">
              <a:latin typeface="Calibri" pitchFamily="34" charset="0"/>
            </a:endParaRPr>
          </a:p>
        </p:txBody>
      </p:sp>
      <p:sp>
        <p:nvSpPr>
          <p:cNvPr id="17" name="Flowchart: Decision 16"/>
          <p:cNvSpPr/>
          <p:nvPr/>
        </p:nvSpPr>
        <p:spPr>
          <a:xfrm>
            <a:off x="6015038" y="5762625"/>
            <a:ext cx="914400" cy="6127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grpSp>
        <p:nvGrpSpPr>
          <p:cNvPr id="2" name="Group 39"/>
          <p:cNvGrpSpPr>
            <a:grpSpLocks/>
          </p:cNvGrpSpPr>
          <p:nvPr/>
        </p:nvGrpSpPr>
        <p:grpSpPr bwMode="auto">
          <a:xfrm>
            <a:off x="3548063" y="2222500"/>
            <a:ext cx="763587" cy="915988"/>
            <a:chOff x="380206" y="4648200"/>
            <a:chExt cx="762794" cy="915194"/>
          </a:xfrm>
        </p:grpSpPr>
        <p:cxnSp>
          <p:nvCxnSpPr>
            <p:cNvPr id="19" name="Straight Arrow Connector 18"/>
            <p:cNvCxnSpPr/>
            <p:nvPr/>
          </p:nvCxnSpPr>
          <p:spPr>
            <a:xfrm>
              <a:off x="380206" y="4648200"/>
              <a:ext cx="762794"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81791" y="4800468"/>
              <a:ext cx="761209"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533189" y="5258065"/>
              <a:ext cx="609072" cy="158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V="1">
              <a:off x="380947" y="5258065"/>
              <a:ext cx="609072" cy="158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sp>
        <p:nvSpPr>
          <p:cNvPr id="436236" name="TextBox 26"/>
          <p:cNvSpPr txBox="1">
            <a:spLocks noChangeArrowheads="1"/>
          </p:cNvSpPr>
          <p:nvPr/>
        </p:nvSpPr>
        <p:spPr bwMode="auto">
          <a:xfrm>
            <a:off x="4117975" y="2563813"/>
            <a:ext cx="1316038" cy="711200"/>
          </a:xfrm>
          <a:prstGeom prst="rect">
            <a:avLst/>
          </a:prstGeom>
          <a:noFill/>
          <a:ln w="9525">
            <a:noFill/>
            <a:miter lim="800000"/>
            <a:headEnd/>
            <a:tailEnd/>
          </a:ln>
        </p:spPr>
        <p:txBody>
          <a:bodyPr wrap="none">
            <a:spAutoFit/>
          </a:bodyPr>
          <a:lstStyle/>
          <a:p>
            <a:pPr>
              <a:lnSpc>
                <a:spcPts val="2400"/>
              </a:lnSpc>
            </a:pPr>
            <a:r>
              <a:rPr lang="el-GR" i="1">
                <a:latin typeface="Calibri" pitchFamily="34" charset="0"/>
              </a:rPr>
              <a:t>γραμμές </a:t>
            </a:r>
          </a:p>
          <a:p>
            <a:pPr>
              <a:lnSpc>
                <a:spcPts val="2400"/>
              </a:lnSpc>
            </a:pPr>
            <a:r>
              <a:rPr lang="el-GR" i="1">
                <a:latin typeface="Calibri" pitchFamily="34" charset="0"/>
              </a:rPr>
              <a:t>ροής</a:t>
            </a:r>
            <a:endParaRPr lang="en-US" i="1">
              <a:latin typeface="Calibri" pitchFamily="34" charset="0"/>
            </a:endParaRPr>
          </a:p>
        </p:txBody>
      </p:sp>
      <p:sp>
        <p:nvSpPr>
          <p:cNvPr id="28" name="Flowchart: Terminator 27"/>
          <p:cNvSpPr/>
          <p:nvPr/>
        </p:nvSpPr>
        <p:spPr>
          <a:xfrm>
            <a:off x="992188" y="2438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i="1">
              <a:solidFill>
                <a:schemeClr val="bg1"/>
              </a:solidFill>
            </a:endParaRPr>
          </a:p>
        </p:txBody>
      </p:sp>
      <p:sp>
        <p:nvSpPr>
          <p:cNvPr id="436238" name="TextBox 28"/>
          <p:cNvSpPr txBox="1">
            <a:spLocks noChangeArrowheads="1"/>
          </p:cNvSpPr>
          <p:nvPr/>
        </p:nvSpPr>
        <p:spPr bwMode="auto">
          <a:xfrm>
            <a:off x="1524000" y="2738438"/>
            <a:ext cx="1428750" cy="460375"/>
          </a:xfrm>
          <a:prstGeom prst="rect">
            <a:avLst/>
          </a:prstGeom>
          <a:noFill/>
          <a:ln w="9525">
            <a:noFill/>
            <a:miter lim="800000"/>
            <a:headEnd/>
            <a:tailEnd/>
          </a:ln>
        </p:spPr>
        <p:txBody>
          <a:bodyPr wrap="none">
            <a:spAutoFit/>
          </a:bodyPr>
          <a:lstStyle/>
          <a:p>
            <a:r>
              <a:rPr lang="el-GR" i="1">
                <a:latin typeface="Calibri" pitchFamily="34" charset="0"/>
              </a:rPr>
              <a:t>τερματικό</a:t>
            </a:r>
            <a:endParaRPr lang="en-US" i="1">
              <a:latin typeface="Calibri" pitchFamily="34" charset="0"/>
            </a:endParaRPr>
          </a:p>
        </p:txBody>
      </p:sp>
      <p:sp>
        <p:nvSpPr>
          <p:cNvPr id="436239" name="TextBox 30"/>
          <p:cNvSpPr txBox="1">
            <a:spLocks noChangeArrowheads="1"/>
          </p:cNvSpPr>
          <p:nvPr/>
        </p:nvSpPr>
        <p:spPr bwMode="auto">
          <a:xfrm>
            <a:off x="4019550" y="6070600"/>
            <a:ext cx="1774825" cy="711200"/>
          </a:xfrm>
          <a:prstGeom prst="rect">
            <a:avLst/>
          </a:prstGeom>
          <a:noFill/>
          <a:ln w="9525">
            <a:noFill/>
            <a:miter lim="800000"/>
            <a:headEnd/>
            <a:tailEnd/>
          </a:ln>
        </p:spPr>
        <p:txBody>
          <a:bodyPr wrap="none">
            <a:spAutoFit/>
          </a:bodyPr>
          <a:lstStyle/>
          <a:p>
            <a:pPr algn="ctr">
              <a:lnSpc>
                <a:spcPts val="2400"/>
              </a:lnSpc>
            </a:pPr>
            <a:r>
              <a:rPr lang="el-GR" i="1">
                <a:latin typeface="Calibri" pitchFamily="34" charset="0"/>
              </a:rPr>
              <a:t>κλήση </a:t>
            </a:r>
          </a:p>
          <a:p>
            <a:pPr algn="ctr">
              <a:lnSpc>
                <a:spcPts val="2400"/>
              </a:lnSpc>
            </a:pPr>
            <a:r>
              <a:rPr lang="el-GR" i="1">
                <a:latin typeface="Calibri" pitchFamily="34" charset="0"/>
              </a:rPr>
              <a:t>υπομονάδας</a:t>
            </a:r>
            <a:endParaRPr lang="en-US" i="1">
              <a:latin typeface="Calibri" pitchFamily="34" charset="0"/>
            </a:endParaRPr>
          </a:p>
        </p:txBody>
      </p:sp>
      <p:sp>
        <p:nvSpPr>
          <p:cNvPr id="436240" name="TextBox 32"/>
          <p:cNvSpPr txBox="1">
            <a:spLocks noChangeArrowheads="1"/>
          </p:cNvSpPr>
          <p:nvPr/>
        </p:nvSpPr>
        <p:spPr bwMode="auto">
          <a:xfrm>
            <a:off x="6702425" y="4470400"/>
            <a:ext cx="2224088" cy="711200"/>
          </a:xfrm>
          <a:prstGeom prst="rect">
            <a:avLst/>
          </a:prstGeom>
          <a:noFill/>
          <a:ln w="9525">
            <a:noFill/>
            <a:miter lim="800000"/>
            <a:headEnd/>
            <a:tailEnd/>
          </a:ln>
        </p:spPr>
        <p:txBody>
          <a:bodyPr wrap="none">
            <a:spAutoFit/>
          </a:bodyPr>
          <a:lstStyle/>
          <a:p>
            <a:pPr>
              <a:lnSpc>
                <a:spcPts val="2400"/>
              </a:lnSpc>
            </a:pPr>
            <a:r>
              <a:rPr lang="el-GR" i="1">
                <a:latin typeface="Calibri" pitchFamily="34" charset="0"/>
              </a:rPr>
              <a:t>είσοδος/έξοδος </a:t>
            </a:r>
          </a:p>
          <a:p>
            <a:pPr>
              <a:lnSpc>
                <a:spcPts val="2400"/>
              </a:lnSpc>
            </a:pPr>
            <a:r>
              <a:rPr lang="el-GR" i="1">
                <a:latin typeface="Calibri" pitchFamily="34" charset="0"/>
              </a:rPr>
              <a:t>από αρχείο</a:t>
            </a:r>
            <a:endParaRPr lang="en-US" i="1">
              <a:latin typeface="Calibri" pitchFamily="34" charset="0"/>
            </a:endParaRPr>
          </a:p>
        </p:txBody>
      </p:sp>
      <p:sp>
        <p:nvSpPr>
          <p:cNvPr id="436241" name="TextBox 34"/>
          <p:cNvSpPr txBox="1">
            <a:spLocks noChangeArrowheads="1"/>
          </p:cNvSpPr>
          <p:nvPr/>
        </p:nvSpPr>
        <p:spPr bwMode="auto">
          <a:xfrm>
            <a:off x="4033838" y="4338638"/>
            <a:ext cx="1455737" cy="461962"/>
          </a:xfrm>
          <a:prstGeom prst="rect">
            <a:avLst/>
          </a:prstGeom>
          <a:noFill/>
          <a:ln w="9525">
            <a:noFill/>
            <a:miter lim="800000"/>
            <a:headEnd/>
            <a:tailEnd/>
          </a:ln>
        </p:spPr>
        <p:txBody>
          <a:bodyPr wrap="none">
            <a:spAutoFit/>
          </a:bodyPr>
          <a:lstStyle/>
          <a:p>
            <a:r>
              <a:rPr lang="el-GR" i="1">
                <a:latin typeface="Calibri" pitchFamily="34" charset="0"/>
              </a:rPr>
              <a:t>εκτύπωση</a:t>
            </a:r>
            <a:endParaRPr lang="en-US" i="1">
              <a:latin typeface="Calibri" pitchFamily="34" charset="0"/>
            </a:endParaRPr>
          </a:p>
        </p:txBody>
      </p:sp>
      <p:sp>
        <p:nvSpPr>
          <p:cNvPr id="436242" name="TextBox 36"/>
          <p:cNvSpPr txBox="1">
            <a:spLocks noChangeArrowheads="1"/>
          </p:cNvSpPr>
          <p:nvPr/>
        </p:nvSpPr>
        <p:spPr bwMode="auto">
          <a:xfrm>
            <a:off x="1600200" y="4470400"/>
            <a:ext cx="1908175" cy="711200"/>
          </a:xfrm>
          <a:prstGeom prst="rect">
            <a:avLst/>
          </a:prstGeom>
          <a:noFill/>
          <a:ln w="9525">
            <a:noFill/>
            <a:miter lim="800000"/>
            <a:headEnd/>
            <a:tailEnd/>
          </a:ln>
        </p:spPr>
        <p:txBody>
          <a:bodyPr wrap="none">
            <a:spAutoFit/>
          </a:bodyPr>
          <a:lstStyle/>
          <a:p>
            <a:pPr>
              <a:lnSpc>
                <a:spcPts val="2400"/>
              </a:lnSpc>
            </a:pPr>
            <a:r>
              <a:rPr lang="el-GR" i="1">
                <a:latin typeface="Calibri" pitchFamily="34" charset="0"/>
              </a:rPr>
              <a:t>είσοδος από </a:t>
            </a:r>
          </a:p>
          <a:p>
            <a:pPr>
              <a:lnSpc>
                <a:spcPts val="2400"/>
              </a:lnSpc>
            </a:pPr>
            <a:r>
              <a:rPr lang="el-GR" i="1">
                <a:latin typeface="Calibri" pitchFamily="34" charset="0"/>
              </a:rPr>
              <a:t>πληκτρολόγιο</a:t>
            </a:r>
            <a:endParaRPr lang="en-US" i="1">
              <a:latin typeface="Calibri" pitchFamily="34" charset="0"/>
            </a:endParaRPr>
          </a:p>
        </p:txBody>
      </p:sp>
      <p:sp>
        <p:nvSpPr>
          <p:cNvPr id="436243" name="TextBox 38"/>
          <p:cNvSpPr txBox="1">
            <a:spLocks noChangeArrowheads="1"/>
          </p:cNvSpPr>
          <p:nvPr/>
        </p:nvSpPr>
        <p:spPr bwMode="auto">
          <a:xfrm>
            <a:off x="1600200" y="6294438"/>
            <a:ext cx="1300163" cy="461962"/>
          </a:xfrm>
          <a:prstGeom prst="rect">
            <a:avLst/>
          </a:prstGeom>
          <a:noFill/>
          <a:ln w="9525">
            <a:noFill/>
            <a:miter lim="800000"/>
            <a:headEnd/>
            <a:tailEnd/>
          </a:ln>
        </p:spPr>
        <p:txBody>
          <a:bodyPr wrap="none">
            <a:spAutoFit/>
          </a:bodyPr>
          <a:lstStyle/>
          <a:p>
            <a:r>
              <a:rPr lang="el-GR" i="1">
                <a:latin typeface="Calibri" pitchFamily="34" charset="0"/>
              </a:rPr>
              <a:t>ανάθεση</a:t>
            </a:r>
            <a:endParaRPr lang="en-US" i="1">
              <a:latin typeface="Calibri" pitchFamily="34" charset="0"/>
            </a:endParaRPr>
          </a:p>
        </p:txBody>
      </p:sp>
      <p:grpSp>
        <p:nvGrpSpPr>
          <p:cNvPr id="3" name="Group 52"/>
          <p:cNvGrpSpPr>
            <a:grpSpLocks/>
          </p:cNvGrpSpPr>
          <p:nvPr/>
        </p:nvGrpSpPr>
        <p:grpSpPr bwMode="auto">
          <a:xfrm>
            <a:off x="992188" y="5378450"/>
            <a:ext cx="914400" cy="1370013"/>
            <a:chOff x="150812" y="5564188"/>
            <a:chExt cx="914400" cy="1370806"/>
          </a:xfrm>
        </p:grpSpPr>
        <p:sp>
          <p:nvSpPr>
            <p:cNvPr id="38" name="Flowchart: Process 37"/>
            <p:cNvSpPr/>
            <p:nvPr/>
          </p:nvSpPr>
          <p:spPr>
            <a:xfrm>
              <a:off x="150812" y="5940644"/>
              <a:ext cx="914400" cy="613130"/>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41" name="Straight Arrow Connector 40"/>
            <p:cNvCxnSpPr>
              <a:endCxn id="38" idx="0"/>
            </p:cNvCxnSpPr>
            <p:nvPr/>
          </p:nvCxnSpPr>
          <p:spPr>
            <a:xfrm rot="5400000">
              <a:off x="419784" y="5750828"/>
              <a:ext cx="376456"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2"/>
            </p:cNvCxnSpPr>
            <p:nvPr/>
          </p:nvCxnSpPr>
          <p:spPr>
            <a:xfrm rot="5400000">
              <a:off x="417402" y="6742796"/>
              <a:ext cx="381221"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grpSp>
        <p:nvGrpSpPr>
          <p:cNvPr id="4" name="Group 51"/>
          <p:cNvGrpSpPr>
            <a:grpSpLocks/>
          </p:cNvGrpSpPr>
          <p:nvPr/>
        </p:nvGrpSpPr>
        <p:grpSpPr bwMode="auto">
          <a:xfrm>
            <a:off x="3463925" y="5378450"/>
            <a:ext cx="914400" cy="1370013"/>
            <a:chOff x="3254291" y="5563396"/>
            <a:chExt cx="914400" cy="1370012"/>
          </a:xfrm>
        </p:grpSpPr>
        <p:sp>
          <p:nvSpPr>
            <p:cNvPr id="30" name="Flowchart: Predefined Process 29"/>
            <p:cNvSpPr/>
            <p:nvPr/>
          </p:nvSpPr>
          <p:spPr>
            <a:xfrm>
              <a:off x="3254291" y="5966621"/>
              <a:ext cx="914400"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46" name="Straight Arrow Connector 45"/>
            <p:cNvCxnSpPr>
              <a:endCxn id="30" idx="0"/>
            </p:cNvCxnSpPr>
            <p:nvPr/>
          </p:nvCxnSpPr>
          <p:spPr>
            <a:xfrm rot="5400000">
              <a:off x="3509879" y="5763421"/>
              <a:ext cx="403225"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0" idx="2"/>
            </p:cNvCxnSpPr>
            <p:nvPr/>
          </p:nvCxnSpPr>
          <p:spPr>
            <a:xfrm rot="5400000">
              <a:off x="3534484" y="6756402"/>
              <a:ext cx="354013" cy="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grpSp>
        <p:nvGrpSpPr>
          <p:cNvPr id="7" name="Group 64"/>
          <p:cNvGrpSpPr>
            <a:grpSpLocks/>
          </p:cNvGrpSpPr>
          <p:nvPr/>
        </p:nvGrpSpPr>
        <p:grpSpPr bwMode="auto">
          <a:xfrm>
            <a:off x="990600" y="3600450"/>
            <a:ext cx="914400" cy="1289050"/>
            <a:chOff x="6019800" y="5291975"/>
            <a:chExt cx="914400" cy="1289304"/>
          </a:xfrm>
        </p:grpSpPr>
        <p:sp>
          <p:nvSpPr>
            <p:cNvPr id="36" name="Flowchart: Manual Input 35"/>
            <p:cNvSpPr/>
            <p:nvPr/>
          </p:nvSpPr>
          <p:spPr>
            <a:xfrm>
              <a:off x="6019800" y="5669874"/>
              <a:ext cx="914400" cy="455703"/>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54" name="Straight Arrow Connector 53"/>
            <p:cNvCxnSpPr>
              <a:endCxn id="36" idx="0"/>
            </p:cNvCxnSpPr>
            <p:nvPr/>
          </p:nvCxnSpPr>
          <p:spPr>
            <a:xfrm rot="5400000">
              <a:off x="6266614" y="5502361"/>
              <a:ext cx="422358"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a:off x="6249943" y="6352634"/>
              <a:ext cx="455702"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grpSp>
        <p:nvGrpSpPr>
          <p:cNvPr id="9" name="Group 72"/>
          <p:cNvGrpSpPr>
            <a:grpSpLocks/>
          </p:cNvGrpSpPr>
          <p:nvPr/>
        </p:nvGrpSpPr>
        <p:grpSpPr bwMode="auto">
          <a:xfrm>
            <a:off x="3467100" y="3470275"/>
            <a:ext cx="914400" cy="1330325"/>
            <a:chOff x="7162800" y="2784811"/>
            <a:chExt cx="914400" cy="1330783"/>
          </a:xfrm>
        </p:grpSpPr>
        <p:sp>
          <p:nvSpPr>
            <p:cNvPr id="34" name="Flowchart: Document 33"/>
            <p:cNvSpPr/>
            <p:nvPr/>
          </p:nvSpPr>
          <p:spPr>
            <a:xfrm>
              <a:off x="7162800" y="3204055"/>
              <a:ext cx="914400" cy="612986"/>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56" name="Straight Arrow Connector 55"/>
            <p:cNvCxnSpPr>
              <a:endCxn id="34" idx="0"/>
            </p:cNvCxnSpPr>
            <p:nvPr/>
          </p:nvCxnSpPr>
          <p:spPr>
            <a:xfrm rot="5400000">
              <a:off x="7409585" y="2993639"/>
              <a:ext cx="420833"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4" idx="2"/>
            </p:cNvCxnSpPr>
            <p:nvPr/>
          </p:nvCxnSpPr>
          <p:spPr>
            <a:xfrm rot="5400000">
              <a:off x="7450874" y="3944880"/>
              <a:ext cx="338253"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grpSp>
        <p:nvGrpSpPr>
          <p:cNvPr id="10" name="Group 77"/>
          <p:cNvGrpSpPr>
            <a:grpSpLocks/>
          </p:cNvGrpSpPr>
          <p:nvPr/>
        </p:nvGrpSpPr>
        <p:grpSpPr bwMode="auto">
          <a:xfrm>
            <a:off x="6016625" y="3581400"/>
            <a:ext cx="914400" cy="1371600"/>
            <a:chOff x="7391400" y="3989856"/>
            <a:chExt cx="914400" cy="1370808"/>
          </a:xfrm>
        </p:grpSpPr>
        <p:sp>
          <p:nvSpPr>
            <p:cNvPr id="32" name="Flowchart: Data 31"/>
            <p:cNvSpPr/>
            <p:nvPr/>
          </p:nvSpPr>
          <p:spPr>
            <a:xfrm>
              <a:off x="7391400" y="4343665"/>
              <a:ext cx="914400" cy="612421"/>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58" name="Straight Arrow Connector 57"/>
            <p:cNvCxnSpPr/>
            <p:nvPr/>
          </p:nvCxnSpPr>
          <p:spPr>
            <a:xfrm rot="5400000">
              <a:off x="7672489" y="4165967"/>
              <a:ext cx="353809"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a:off x="7645518" y="5157581"/>
              <a:ext cx="40457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5400000">
            <a:off x="6284119" y="5566569"/>
            <a:ext cx="3778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7" idx="1"/>
          </p:cNvCxnSpPr>
          <p:nvPr/>
        </p:nvCxnSpPr>
        <p:spPr>
          <a:xfrm rot="10800000" flipV="1">
            <a:off x="5870575" y="6069013"/>
            <a:ext cx="144463" cy="59531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36266" name="TextBox 78"/>
          <p:cNvSpPr txBox="1">
            <a:spLocks noChangeArrowheads="1"/>
          </p:cNvSpPr>
          <p:nvPr/>
        </p:nvSpPr>
        <p:spPr bwMode="auto">
          <a:xfrm>
            <a:off x="7092950" y="5738813"/>
            <a:ext cx="1414463" cy="708025"/>
          </a:xfrm>
          <a:prstGeom prst="rect">
            <a:avLst/>
          </a:prstGeom>
          <a:noFill/>
          <a:ln w="9525">
            <a:noFill/>
            <a:miter lim="800000"/>
            <a:headEnd/>
            <a:tailEnd/>
          </a:ln>
        </p:spPr>
        <p:txBody>
          <a:bodyPr wrap="none">
            <a:spAutoFit/>
          </a:bodyPr>
          <a:lstStyle/>
          <a:p>
            <a:pPr>
              <a:lnSpc>
                <a:spcPts val="2400"/>
              </a:lnSpc>
            </a:pPr>
            <a:r>
              <a:rPr lang="el-GR" i="1">
                <a:latin typeface="Calibri" pitchFamily="34" charset="0"/>
              </a:rPr>
              <a:t>έλεγχος </a:t>
            </a:r>
          </a:p>
          <a:p>
            <a:pPr>
              <a:lnSpc>
                <a:spcPts val="2400"/>
              </a:lnSpc>
            </a:pPr>
            <a:r>
              <a:rPr lang="el-GR" i="1">
                <a:latin typeface="Calibri" pitchFamily="34" charset="0"/>
              </a:rPr>
              <a:t>συνθήκης</a:t>
            </a:r>
            <a:endParaRPr lang="en-US" i="1">
              <a:latin typeface="Calibri" pitchFamily="34" charset="0"/>
            </a:endParaRPr>
          </a:p>
        </p:txBody>
      </p:sp>
      <p:cxnSp>
        <p:nvCxnSpPr>
          <p:cNvPr id="82" name="Straight Arrow Connector 60"/>
          <p:cNvCxnSpPr>
            <a:stCxn id="17" idx="3"/>
          </p:cNvCxnSpPr>
          <p:nvPr/>
        </p:nvCxnSpPr>
        <p:spPr>
          <a:xfrm>
            <a:off x="6929438" y="6069013"/>
            <a:ext cx="144462" cy="5921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12" name="Group 65"/>
          <p:cNvGrpSpPr>
            <a:grpSpLocks/>
          </p:cNvGrpSpPr>
          <p:nvPr/>
        </p:nvGrpSpPr>
        <p:grpSpPr bwMode="auto">
          <a:xfrm>
            <a:off x="6016625" y="1981200"/>
            <a:ext cx="912813" cy="1141413"/>
            <a:chOff x="6016720" y="1981200"/>
            <a:chExt cx="912810" cy="1142206"/>
          </a:xfrm>
        </p:grpSpPr>
        <p:sp>
          <p:nvSpPr>
            <p:cNvPr id="6" name="Flowchart: Connector 5"/>
            <p:cNvSpPr/>
            <p:nvPr/>
          </p:nvSpPr>
          <p:spPr>
            <a:xfrm>
              <a:off x="6245319" y="2360877"/>
              <a:ext cx="457198" cy="45751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3200" i="1">
                <a:solidFill>
                  <a:schemeClr val="tx1"/>
                </a:solidFill>
              </a:endParaRPr>
            </a:p>
          </p:txBody>
        </p:sp>
        <p:cxnSp>
          <p:nvCxnSpPr>
            <p:cNvPr id="8" name="Straight Arrow Connector 7"/>
            <p:cNvCxnSpPr>
              <a:endCxn id="6" idx="0"/>
            </p:cNvCxnSpPr>
            <p:nvPr/>
          </p:nvCxnSpPr>
          <p:spPr>
            <a:xfrm rot="16200000" flipH="1">
              <a:off x="6283287" y="2170245"/>
              <a:ext cx="37967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4"/>
            </p:cNvCxnSpPr>
            <p:nvPr/>
          </p:nvCxnSpPr>
          <p:spPr>
            <a:xfrm rot="16200000" flipH="1">
              <a:off x="6321413" y="2970900"/>
              <a:ext cx="305012" cy="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6" idx="7"/>
            </p:cNvCxnSpPr>
            <p:nvPr/>
          </p:nvCxnSpPr>
          <p:spPr>
            <a:xfrm rot="5400000">
              <a:off x="6635740" y="2133808"/>
              <a:ext cx="293892" cy="2936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6" idx="1"/>
            </p:cNvCxnSpPr>
            <p:nvPr/>
          </p:nvCxnSpPr>
          <p:spPr>
            <a:xfrm>
              <a:off x="6016720" y="2133706"/>
              <a:ext cx="295274" cy="29389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idx="4294967295"/>
          </p:nvPr>
        </p:nvSpPr>
        <p:spPr>
          <a:xfrm>
            <a:off x="612775" y="0"/>
            <a:ext cx="8531225" cy="1219200"/>
          </a:xfrm>
        </p:spPr>
        <p:txBody>
          <a:bodyPr anchor="ctr"/>
          <a:lstStyle/>
          <a:p>
            <a:r>
              <a:rPr lang="el-GR" altLang="en-US" smtClean="0"/>
              <a:t>Στάδιο 3: Σχεδίαση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B347301D-F955-4EFC-9390-C4EEE794E621}" type="slidenum">
              <a:rPr lang="en-US" sz="1200">
                <a:solidFill>
                  <a:schemeClr val="tx1">
                    <a:tint val="75000"/>
                  </a:schemeClr>
                </a:solidFill>
                <a:latin typeface="+mn-lt"/>
                <a:cs typeface="+mn-cs"/>
              </a:rPr>
              <a:pPr fontAlgn="auto">
                <a:spcBef>
                  <a:spcPts val="0"/>
                </a:spcBef>
                <a:spcAft>
                  <a:spcPts val="0"/>
                </a:spcAft>
                <a:defRPr/>
              </a:pPr>
              <a:t>311</a:t>
            </a:fld>
            <a:endParaRPr lang="en-US" sz="1200" dirty="0">
              <a:solidFill>
                <a:schemeClr val="tx1">
                  <a:tint val="75000"/>
                </a:schemeClr>
              </a:solidFill>
              <a:latin typeface="+mn-lt"/>
              <a:cs typeface="+mn-cs"/>
            </a:endParaRPr>
          </a:p>
        </p:txBody>
      </p:sp>
      <p:sp>
        <p:nvSpPr>
          <p:cNvPr id="37891" name="Rectangle 3"/>
          <p:cNvSpPr>
            <a:spLocks noGrp="1" noChangeArrowheads="1"/>
          </p:cNvSpPr>
          <p:nvPr>
            <p:ph sz="quarter" idx="4294967295"/>
          </p:nvPr>
        </p:nvSpPr>
        <p:spPr>
          <a:xfrm>
            <a:off x="612775" y="1547813"/>
            <a:ext cx="8531225" cy="433387"/>
          </a:xfrm>
        </p:spPr>
        <p:txBody>
          <a:bodyPr>
            <a:normAutofit/>
          </a:bodyPr>
          <a:lstStyle/>
          <a:p>
            <a:pPr>
              <a:lnSpc>
                <a:spcPct val="80000"/>
              </a:lnSpc>
              <a:spcBef>
                <a:spcPts val="1800"/>
              </a:spcBef>
            </a:pPr>
            <a:r>
              <a:rPr kumimoji="1" lang="el-GR" sz="2300" smtClean="0"/>
              <a:t>Βασικές εντολές σε ψευδοκώδικα:</a:t>
            </a:r>
          </a:p>
        </p:txBody>
      </p:sp>
      <p:graphicFrame>
        <p:nvGraphicFramePr>
          <p:cNvPr id="48" name="Table 47"/>
          <p:cNvGraphicFramePr>
            <a:graphicFrameLocks noGrp="1"/>
          </p:cNvGraphicFramePr>
          <p:nvPr/>
        </p:nvGraphicFramePr>
        <p:xfrm>
          <a:off x="1104900" y="2200278"/>
          <a:ext cx="6934200" cy="4352922"/>
        </p:xfrm>
        <a:graphic>
          <a:graphicData uri="http://schemas.openxmlformats.org/drawingml/2006/table">
            <a:tbl>
              <a:tblPr>
                <a:tableStyleId>{18603FDC-E32A-4AB5-989C-0864C3EAD2B8}</a:tableStyleId>
              </a:tblPr>
              <a:tblGrid>
                <a:gridCol w="3048000"/>
                <a:gridCol w="3886200"/>
              </a:tblGrid>
              <a:tr h="483658">
                <a:tc>
                  <a:txBody>
                    <a:bodyPr/>
                    <a:lstStyle/>
                    <a:p>
                      <a:r>
                        <a:rPr lang="el-GR" sz="2400" i="1" smtClean="0">
                          <a:latin typeface="Arial Narrow" pitchFamily="34" charset="0"/>
                        </a:rPr>
                        <a:t>Αρχή</a:t>
                      </a:r>
                      <a:r>
                        <a:rPr lang="el-GR" sz="2400" i="1" baseline="0" smtClean="0">
                          <a:latin typeface="Arial Narrow" pitchFamily="34" charset="0"/>
                        </a:rPr>
                        <a:t> / Τέλος</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τερματικό</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Διάβασε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είσοδος</a:t>
                      </a:r>
                      <a:r>
                        <a:rPr lang="el-GR" sz="2400" baseline="0" smtClean="0"/>
                        <a:t> από πληκτρολόγιο</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Τύπωσε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εκτύπωση</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Διάβασε/Γράψε</a:t>
                      </a:r>
                      <a:r>
                        <a:rPr lang="el-GR" sz="2400" i="1" baseline="0" smtClean="0">
                          <a:latin typeface="Arial Narrow" pitchFamily="34" charset="0"/>
                        </a:rPr>
                        <a:t>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είσοδος /έξοδος από αρχείο</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 </a:t>
                      </a:r>
                      <a:r>
                        <a:rPr lang="el-GR" sz="2400" i="1" smtClean="0">
                          <a:latin typeface="Arial"/>
                          <a:cs typeface="Arial"/>
                        </a:rPr>
                        <a:t>←</a:t>
                      </a:r>
                      <a:r>
                        <a:rPr lang="el-GR" sz="2400" i="1" smtClean="0">
                          <a:latin typeface="Arial Narrow" pitchFamily="34" charset="0"/>
                        </a:rPr>
                        <a:t>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ανάθεση</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Αν … τότε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έλεγχος συνθήκης</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Αν … τότε … αλλιώς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έλεγχος συνθήκης</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Επανάληψη … όσο</a:t>
                      </a:r>
                      <a:r>
                        <a:rPr lang="el-GR" sz="2400" i="1" baseline="0" smtClean="0">
                          <a:latin typeface="Arial Narrow" pitchFamily="34" charset="0"/>
                        </a:rPr>
                        <a:t>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βρόχος επανάληψης</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3658">
                <a:tc>
                  <a:txBody>
                    <a:bodyPr/>
                    <a:lstStyle/>
                    <a:p>
                      <a:r>
                        <a:rPr lang="el-GR" sz="2400" i="1" smtClean="0">
                          <a:latin typeface="Arial Narrow" pitchFamily="34" charset="0"/>
                        </a:rPr>
                        <a:t>Όσο … επανέλαβε</a:t>
                      </a:r>
                      <a:r>
                        <a:rPr lang="el-GR" sz="2400" i="1" baseline="0" smtClean="0">
                          <a:latin typeface="Arial Narrow" pitchFamily="34" charset="0"/>
                        </a:rPr>
                        <a:t> …</a:t>
                      </a:r>
                      <a:endParaRPr lang="en-US" sz="2400" i="1">
                        <a:latin typeface="Arial Narrow"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l-GR" sz="2400" smtClean="0"/>
                        <a:t>βρόχος</a:t>
                      </a:r>
                      <a:r>
                        <a:rPr lang="el-GR" sz="2400" baseline="0" smtClean="0"/>
                        <a:t> επανάληψης</a:t>
                      </a:r>
                      <a:endParaRPr lang="en-US" sz="2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612775" y="0"/>
            <a:ext cx="8531225" cy="1219200"/>
          </a:xfrm>
        </p:spPr>
        <p:txBody>
          <a:bodyPr anchor="ctr">
            <a:normAutofit/>
          </a:bodyPr>
          <a:lstStyle/>
          <a:p>
            <a:r>
              <a:rPr lang="el-GR" altLang="en-US" smtClean="0"/>
              <a:t>Στάδιο 4: Κωδικοποίηση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EF0DC114-EF9F-452A-81EF-7A310ACF23B7}" type="slidenum">
              <a:rPr lang="en-US" sz="1200">
                <a:solidFill>
                  <a:schemeClr val="tx1">
                    <a:tint val="75000"/>
                  </a:schemeClr>
                </a:solidFill>
                <a:latin typeface="+mn-lt"/>
                <a:cs typeface="+mn-cs"/>
              </a:rPr>
              <a:pPr fontAlgn="auto">
                <a:spcBef>
                  <a:spcPts val="0"/>
                </a:spcBef>
                <a:spcAft>
                  <a:spcPts val="0"/>
                </a:spcAft>
                <a:defRPr/>
              </a:pPr>
              <a:t>312</a:t>
            </a:fld>
            <a:endParaRPr lang="en-US" sz="1200" dirty="0">
              <a:solidFill>
                <a:schemeClr val="tx1">
                  <a:tint val="75000"/>
                </a:schemeClr>
              </a:solidFill>
              <a:latin typeface="+mn-lt"/>
              <a:cs typeface="+mn-cs"/>
            </a:endParaRPr>
          </a:p>
        </p:txBody>
      </p:sp>
      <p:sp>
        <p:nvSpPr>
          <p:cNvPr id="38915" name="Rectangle 3"/>
          <p:cNvSpPr>
            <a:spLocks noGrp="1" noChangeArrowheads="1"/>
          </p:cNvSpPr>
          <p:nvPr>
            <p:ph sz="quarter" idx="4294967295"/>
          </p:nvPr>
        </p:nvSpPr>
        <p:spPr>
          <a:xfrm>
            <a:off x="612775" y="1547813"/>
            <a:ext cx="8531225" cy="5287962"/>
          </a:xfrm>
        </p:spPr>
        <p:txBody>
          <a:bodyPr>
            <a:normAutofit/>
          </a:bodyPr>
          <a:lstStyle/>
          <a:p>
            <a:pPr>
              <a:spcBef>
                <a:spcPts val="1800"/>
              </a:spcBef>
            </a:pPr>
            <a:r>
              <a:rPr kumimoji="1" lang="el-GR" sz="2600" smtClean="0"/>
              <a:t>Από τον ψευδοκώδικα, συντάσσουμε πρόγραμμα σε κάποια γλώσσα προγραμματισμού (π.χ. </a:t>
            </a:r>
            <a:r>
              <a:rPr kumimoji="1" lang="en-US" sz="2600" smtClean="0"/>
              <a:t>C</a:t>
            </a:r>
            <a:r>
              <a:rPr kumimoji="1" lang="el-GR" sz="2600" smtClean="0"/>
              <a:t>,</a:t>
            </a:r>
            <a:r>
              <a:rPr kumimoji="1" lang="en-US" sz="2600" smtClean="0"/>
              <a:t> Java</a:t>
            </a:r>
            <a:r>
              <a:rPr kumimoji="1" lang="el-GR" sz="2600" smtClean="0"/>
              <a:t>,</a:t>
            </a:r>
            <a:r>
              <a:rPr kumimoji="1" lang="en-US" sz="2600" smtClean="0"/>
              <a:t> </a:t>
            </a:r>
            <a:r>
              <a:rPr kumimoji="1" lang="el-GR" sz="2600" smtClean="0"/>
              <a:t>κ.ά.).</a:t>
            </a:r>
          </a:p>
          <a:p>
            <a:pPr>
              <a:spcBef>
                <a:spcPts val="1800"/>
              </a:spcBef>
            </a:pPr>
            <a:r>
              <a:rPr kumimoji="1" lang="el-GR" sz="2600" smtClean="0"/>
              <a:t>Μέσω μεταφραστή μετατρέπουμε το πρόγραμμα σε γλώσσα η οποία είναι αναγνωρίσιμη από τη μηχανή. </a:t>
            </a:r>
          </a:p>
          <a:p>
            <a:pPr>
              <a:spcBef>
                <a:spcPts val="1800"/>
              </a:spcBef>
            </a:pPr>
            <a:r>
              <a:rPr kumimoji="1" lang="el-GR" sz="2600" smtClean="0"/>
              <a:t>Στο στάδιο αυτό γίνεται ο έλεγχος και η διόρθωση των </a:t>
            </a:r>
            <a:r>
              <a:rPr kumimoji="1" lang="el-GR" sz="2600" b="1" i="1" smtClean="0"/>
              <a:t>συντακτικών λαθών</a:t>
            </a:r>
            <a:r>
              <a:rPr kumimoji="1" lang="el-GR" sz="2600" smtClean="0"/>
              <a:t> (</a:t>
            </a:r>
            <a:r>
              <a:rPr kumimoji="1" lang="en-US" sz="2600" i="1" smtClean="0"/>
              <a:t>syntax errors</a:t>
            </a:r>
            <a:r>
              <a:rPr kumimoji="1" lang="el-GR" sz="2600" smtClean="0"/>
              <a:t>)</a:t>
            </a:r>
            <a:r>
              <a:rPr kumimoji="1" lang="en-US" sz="2600" smtClean="0"/>
              <a:t>, </a:t>
            </a:r>
            <a:r>
              <a:rPr kumimoji="1" lang="el-GR" sz="2600" smtClean="0"/>
              <a:t>δηλαδή των λαθών που οφείλονται σε λανθασμένη χρήση των κανόνων της γλώσσας προγραμματισμού.</a:t>
            </a:r>
          </a:p>
          <a:p>
            <a:pPr>
              <a:spcBef>
                <a:spcPts val="1800"/>
              </a:spcBef>
            </a:pPr>
            <a:endParaRPr kumimoji="1" lang="el-GR" sz="2600" smtClean="0"/>
          </a:p>
        </p:txBody>
      </p:sp>
    </p:spTree>
  </p:cSld>
  <p:clrMapOvr>
    <a:masterClrMapping/>
  </p:clrMapOv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3048000" y="1566863"/>
            <a:ext cx="6016625" cy="5062537"/>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defRPr/>
            </a:pPr>
            <a:r>
              <a:rPr lang="en-US">
                <a:solidFill>
                  <a:schemeClr val="bg1"/>
                </a:solidFill>
                <a:latin typeface="Courier New" pitchFamily="49" charset="0"/>
                <a:cs typeface="Courier New" pitchFamily="49" charset="0"/>
              </a:rPr>
              <a:t>#include &lt;stdio.h&gt;</a:t>
            </a:r>
          </a:p>
          <a:p>
            <a:pPr marL="457200" indent="-457200" fontAlgn="auto">
              <a:spcBef>
                <a:spcPts val="0"/>
              </a:spcBef>
              <a:spcAft>
                <a:spcPts val="0"/>
              </a:spcAft>
              <a:defRPr/>
            </a:pPr>
            <a:endParaRPr lang="en-US">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void main(void) {</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int x, max = -1;</a:t>
            </a:r>
          </a:p>
          <a:p>
            <a:pPr marL="457200" indent="-457200" fontAlgn="auto">
              <a:spcBef>
                <a:spcPts val="0"/>
              </a:spcBef>
              <a:spcAft>
                <a:spcPts val="0"/>
              </a:spcAft>
              <a:defRPr/>
            </a:pPr>
            <a:endParaRPr lang="en-US">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do {</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scanf("%d", &amp;x);</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if (max&lt;x)  max=x;</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 while (x&gt;=0);</a:t>
            </a:r>
          </a:p>
          <a:p>
            <a:pPr marL="457200" indent="-457200" fontAlgn="auto">
              <a:spcBef>
                <a:spcPts val="0"/>
              </a:spcBef>
              <a:spcAft>
                <a:spcPts val="0"/>
              </a:spcAft>
              <a:defRPr/>
            </a:pPr>
            <a:endParaRPr lang="en-US">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printf("%d\n", max);</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a:t>
            </a:r>
          </a:p>
        </p:txBody>
      </p:sp>
      <p:sp>
        <p:nvSpPr>
          <p:cNvPr id="9219" name="Rectangle 2"/>
          <p:cNvSpPr>
            <a:spLocks noGrp="1" noChangeArrowheads="1"/>
          </p:cNvSpPr>
          <p:nvPr>
            <p:ph type="title" idx="4294967295"/>
          </p:nvPr>
        </p:nvSpPr>
        <p:spPr>
          <a:xfrm>
            <a:off x="612775" y="0"/>
            <a:ext cx="8531225" cy="1219200"/>
          </a:xfrm>
        </p:spPr>
        <p:txBody>
          <a:bodyPr anchor="ctr">
            <a:normAutofit/>
          </a:bodyPr>
          <a:lstStyle/>
          <a:p>
            <a:r>
              <a:rPr lang="el-GR" altLang="en-US" smtClean="0"/>
              <a:t>Στάδιο 4: Κωδικοποίηση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FE2D50C-A372-4F01-8C68-A49B14953C0E}" type="slidenum">
              <a:rPr lang="en-US" sz="1200">
                <a:solidFill>
                  <a:schemeClr val="tx1">
                    <a:tint val="75000"/>
                  </a:schemeClr>
                </a:solidFill>
                <a:latin typeface="+mn-lt"/>
                <a:cs typeface="+mn-cs"/>
              </a:rPr>
              <a:pPr fontAlgn="auto">
                <a:spcBef>
                  <a:spcPts val="0"/>
                </a:spcBef>
                <a:spcAft>
                  <a:spcPts val="0"/>
                </a:spcAft>
                <a:defRPr/>
              </a:pPr>
              <a:t>313</a:t>
            </a:fld>
            <a:endParaRPr lang="en-US" sz="1200" dirty="0">
              <a:solidFill>
                <a:schemeClr val="tx1">
                  <a:tint val="75000"/>
                </a:schemeClr>
              </a:solidFill>
              <a:latin typeface="+mn-lt"/>
              <a:cs typeface="+mn-cs"/>
            </a:endParaRPr>
          </a:p>
        </p:txBody>
      </p:sp>
      <p:sp>
        <p:nvSpPr>
          <p:cNvPr id="439301" name="Rectangle 3"/>
          <p:cNvSpPr>
            <a:spLocks noGrp="1" noChangeArrowheads="1"/>
          </p:cNvSpPr>
          <p:nvPr>
            <p:ph sz="quarter" idx="4294967295"/>
          </p:nvPr>
        </p:nvSpPr>
        <p:spPr>
          <a:xfrm>
            <a:off x="612775" y="1547813"/>
            <a:ext cx="2435225" cy="5287962"/>
          </a:xfrm>
        </p:spPr>
        <p:txBody>
          <a:bodyPr anchor="b"/>
          <a:lstStyle/>
          <a:p>
            <a:pPr algn="r">
              <a:spcBef>
                <a:spcPts val="1800"/>
              </a:spcBef>
            </a:pPr>
            <a:r>
              <a:rPr kumimoji="1" lang="el-GR" sz="2800" i="1" smtClean="0"/>
              <a:t>Πρόγραμμα στη γλώσσα </a:t>
            </a:r>
            <a:r>
              <a:rPr kumimoji="1" lang="en-US" sz="2800" i="1" smtClean="0"/>
              <a:t>C </a:t>
            </a:r>
            <a:r>
              <a:rPr kumimoji="1" lang="el-GR" sz="2800" i="1" smtClean="0"/>
              <a:t>για τη δεύτερη λύση.</a:t>
            </a:r>
            <a:endParaRPr kumimoji="1" lang="en-US" sz="2800" i="1" smtClean="0"/>
          </a:p>
          <a:p>
            <a:pPr algn="r">
              <a:spcBef>
                <a:spcPts val="1800"/>
              </a:spcBef>
            </a:pPr>
            <a:endParaRPr kumimoji="1" lang="el-GR" sz="2800" i="1" smtClean="0"/>
          </a:p>
        </p:txBody>
      </p:sp>
    </p:spTree>
  </p:cSld>
  <p:clrMapOvr>
    <a:masterClrMapping/>
  </p:clrMapOv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3"/>
          <p:cNvSpPr>
            <a:spLocks noGrp="1" noChangeArrowheads="1"/>
          </p:cNvSpPr>
          <p:nvPr>
            <p:ph sz="quarter" idx="4294967295"/>
          </p:nvPr>
        </p:nvSpPr>
        <p:spPr>
          <a:xfrm>
            <a:off x="541338" y="3716338"/>
            <a:ext cx="2841625" cy="1214437"/>
          </a:xfrm>
        </p:spPr>
        <p:txBody>
          <a:bodyPr>
            <a:normAutofit/>
          </a:bodyPr>
          <a:lstStyle/>
          <a:p>
            <a:pPr>
              <a:lnSpc>
                <a:spcPct val="80000"/>
              </a:lnSpc>
              <a:spcBef>
                <a:spcPts val="1800"/>
              </a:spcBef>
            </a:pPr>
            <a:r>
              <a:rPr kumimoji="1" lang="el-GR" sz="2100" i="1" smtClean="0"/>
              <a:t>πρόγραμμα στη γλώσσα </a:t>
            </a:r>
            <a:r>
              <a:rPr kumimoji="1" lang="en-US" sz="2100" i="1" smtClean="0"/>
              <a:t>C </a:t>
            </a:r>
            <a:r>
              <a:rPr kumimoji="1" lang="el-GR" sz="2100" i="1" smtClean="0"/>
              <a:t>για τη δεύτερη λύση</a:t>
            </a:r>
            <a:endParaRPr kumimoji="1" lang="en-US" sz="2100" i="1" smtClean="0"/>
          </a:p>
          <a:p>
            <a:pPr algn="ctr">
              <a:lnSpc>
                <a:spcPct val="80000"/>
              </a:lnSpc>
              <a:spcBef>
                <a:spcPts val="1800"/>
              </a:spcBef>
            </a:pPr>
            <a:endParaRPr kumimoji="1" lang="el-GR" sz="2100" i="1" smtClean="0"/>
          </a:p>
        </p:txBody>
      </p:sp>
      <p:sp>
        <p:nvSpPr>
          <p:cNvPr id="122" name="Rounded Rectangle 121"/>
          <p:cNvSpPr/>
          <p:nvPr/>
        </p:nvSpPr>
        <p:spPr>
          <a:xfrm>
            <a:off x="685800" y="1600200"/>
            <a:ext cx="2590800" cy="21336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#include &lt;stdio.h&gt;</a:t>
            </a:r>
          </a:p>
          <a:p>
            <a:pPr marL="457200" indent="-457200" fontAlgn="auto">
              <a:spcBef>
                <a:spcPts val="0"/>
              </a:spcBef>
              <a:spcAft>
                <a:spcPts val="0"/>
              </a:spcAft>
              <a:defRPr/>
            </a:pPr>
            <a:endParaRPr lang="en-US" sz="1050">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void main(void) {</a:t>
            </a: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int x, max = -1;</a:t>
            </a:r>
          </a:p>
          <a:p>
            <a:pPr marL="457200" indent="-457200" fontAlgn="auto">
              <a:spcBef>
                <a:spcPts val="0"/>
              </a:spcBef>
              <a:spcAft>
                <a:spcPts val="0"/>
              </a:spcAft>
              <a:defRPr/>
            </a:pPr>
            <a:endParaRPr lang="en-US" sz="1050">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do {</a:t>
            </a: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scanf("%d", &amp;x);</a:t>
            </a: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if (max&lt;x)  max=x;</a:t>
            </a: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 while (x&gt;=0);</a:t>
            </a:r>
          </a:p>
          <a:p>
            <a:pPr marL="457200" indent="-457200" fontAlgn="auto">
              <a:spcBef>
                <a:spcPts val="0"/>
              </a:spcBef>
              <a:spcAft>
                <a:spcPts val="0"/>
              </a:spcAft>
              <a:defRPr/>
            </a:pPr>
            <a:endParaRPr lang="en-US" sz="1050">
              <a:solidFill>
                <a:schemeClr val="bg1"/>
              </a:solidFill>
              <a:latin typeface="Courier New" pitchFamily="49" charset="0"/>
              <a:cs typeface="Courier New" pitchFamily="49" charset="0"/>
            </a:endParaRP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    printf("%d\n", max);</a:t>
            </a:r>
          </a:p>
          <a:p>
            <a:pPr marL="457200" indent="-457200" fontAlgn="auto">
              <a:spcBef>
                <a:spcPts val="0"/>
              </a:spcBef>
              <a:spcAft>
                <a:spcPts val="0"/>
              </a:spcAft>
              <a:defRPr/>
            </a:pPr>
            <a:r>
              <a:rPr lang="en-US" sz="1050">
                <a:solidFill>
                  <a:schemeClr val="bg1"/>
                </a:solidFill>
                <a:latin typeface="Courier New" pitchFamily="49" charset="0"/>
                <a:cs typeface="Courier New" pitchFamily="49" charset="0"/>
              </a:rPr>
              <a:t>}</a:t>
            </a:r>
          </a:p>
        </p:txBody>
      </p:sp>
      <p:sp>
        <p:nvSpPr>
          <p:cNvPr id="9219" name="Rectangle 2"/>
          <p:cNvSpPr>
            <a:spLocks noGrp="1" noChangeArrowheads="1"/>
          </p:cNvSpPr>
          <p:nvPr>
            <p:ph type="title" idx="4294967295"/>
          </p:nvPr>
        </p:nvSpPr>
        <p:spPr>
          <a:xfrm>
            <a:off x="612775" y="0"/>
            <a:ext cx="8531225" cy="1219200"/>
          </a:xfrm>
        </p:spPr>
        <p:txBody>
          <a:bodyPr anchor="ctr">
            <a:normAutofit/>
          </a:bodyPr>
          <a:lstStyle/>
          <a:p>
            <a:r>
              <a:rPr lang="el-GR" altLang="en-US" smtClean="0"/>
              <a:t>Στάδιο 4: Κωδικοποίηση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7D73047-E98E-4CCC-AC66-6E183ACA233F}" type="slidenum">
              <a:rPr lang="en-US" sz="1200">
                <a:solidFill>
                  <a:schemeClr val="tx1">
                    <a:tint val="75000"/>
                  </a:schemeClr>
                </a:solidFill>
                <a:latin typeface="+mn-lt"/>
                <a:cs typeface="+mn-cs"/>
              </a:rPr>
              <a:pPr fontAlgn="auto">
                <a:spcBef>
                  <a:spcPts val="0"/>
                </a:spcBef>
                <a:spcAft>
                  <a:spcPts val="0"/>
                </a:spcAft>
                <a:defRPr/>
              </a:pPr>
              <a:t>314</a:t>
            </a:fld>
            <a:endParaRPr lang="en-US" sz="1200" dirty="0">
              <a:solidFill>
                <a:schemeClr val="tx1">
                  <a:tint val="75000"/>
                </a:schemeClr>
              </a:solidFill>
              <a:latin typeface="+mn-lt"/>
              <a:cs typeface="+mn-cs"/>
            </a:endParaRPr>
          </a:p>
        </p:txBody>
      </p:sp>
      <p:sp>
        <p:nvSpPr>
          <p:cNvPr id="6" name="Right Arrow 5"/>
          <p:cNvSpPr/>
          <p:nvPr/>
        </p:nvSpPr>
        <p:spPr>
          <a:xfrm>
            <a:off x="3429000" y="1905000"/>
            <a:ext cx="2974975" cy="503238"/>
          </a:xfrm>
          <a:prstGeom prst="right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i="1">
                <a:solidFill>
                  <a:schemeClr val="bg1"/>
                </a:solidFill>
              </a:rPr>
              <a:t>μετάφραση</a:t>
            </a:r>
            <a:endParaRPr lang="en-US" sz="2000" i="1">
              <a:solidFill>
                <a:schemeClr val="bg1"/>
              </a:solidFill>
            </a:endParaRPr>
          </a:p>
        </p:txBody>
      </p:sp>
      <p:sp>
        <p:nvSpPr>
          <p:cNvPr id="7" name="Rounded Rectangle 6"/>
          <p:cNvSpPr/>
          <p:nvPr/>
        </p:nvSpPr>
        <p:spPr>
          <a:xfrm>
            <a:off x="6477000" y="1600200"/>
            <a:ext cx="2590800" cy="21336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l-GR" sz="1050">
                <a:solidFill>
                  <a:schemeClr val="bg1"/>
                </a:solidFill>
                <a:latin typeface="Courier New" pitchFamily="49" charset="0"/>
                <a:cs typeface="Courier New" pitchFamily="49" charset="0"/>
              </a:rPr>
              <a:t>001010100101011011110111011001011010110010010110011010110010100101001001001010101010010000000111111010111100100111001001100100100100000001111110101111011010010010011100100100100100100111001001010101001000100000011111111111011111110111101010010101010010010010111000010010010101010101010000001111110101111100110000011111010101001011001001</a:t>
            </a:r>
            <a:endParaRPr lang="en-US" sz="1050">
              <a:solidFill>
                <a:schemeClr val="bg1"/>
              </a:solidFill>
              <a:latin typeface="Courier New" pitchFamily="49" charset="0"/>
              <a:cs typeface="Courier New" pitchFamily="49" charset="0"/>
            </a:endParaRPr>
          </a:p>
        </p:txBody>
      </p:sp>
      <p:sp>
        <p:nvSpPr>
          <p:cNvPr id="440328" name="Rectangle 3"/>
          <p:cNvSpPr txBox="1">
            <a:spLocks noChangeArrowheads="1"/>
          </p:cNvSpPr>
          <p:nvPr/>
        </p:nvSpPr>
        <p:spPr bwMode="auto">
          <a:xfrm>
            <a:off x="6403975" y="3757613"/>
            <a:ext cx="2740025" cy="1195387"/>
          </a:xfrm>
          <a:prstGeom prst="rect">
            <a:avLst/>
          </a:prstGeom>
          <a:noFill/>
          <a:ln w="9525">
            <a:noFill/>
            <a:miter lim="800000"/>
            <a:headEnd/>
            <a:tailEnd/>
          </a:ln>
        </p:spPr>
        <p:txBody>
          <a:bodyPr/>
          <a:lstStyle/>
          <a:p>
            <a:pPr algn="r">
              <a:lnSpc>
                <a:spcPts val="2800"/>
              </a:lnSpc>
              <a:spcBef>
                <a:spcPts val="1800"/>
              </a:spcBef>
              <a:buClr>
                <a:schemeClr val="accent2"/>
              </a:buClr>
              <a:buSzPct val="60000"/>
              <a:buFont typeface="Wingdings" pitchFamily="2" charset="2"/>
              <a:buNone/>
            </a:pPr>
            <a:r>
              <a:rPr kumimoji="1" lang="el-GR" sz="2800" i="1">
                <a:latin typeface="Calibri" pitchFamily="34" charset="0"/>
              </a:rPr>
              <a:t>εκτελέσιμο αρχείο για τη δεύτερη λύση</a:t>
            </a:r>
            <a:endParaRPr kumimoji="1" lang="en-US" sz="2800" i="1">
              <a:latin typeface="Calibri" pitchFamily="34" charset="0"/>
            </a:endParaRPr>
          </a:p>
          <a:p>
            <a:pPr algn="r">
              <a:lnSpc>
                <a:spcPts val="2800"/>
              </a:lnSpc>
              <a:spcBef>
                <a:spcPts val="1800"/>
              </a:spcBef>
              <a:buClr>
                <a:schemeClr val="accent2"/>
              </a:buClr>
              <a:buSzPct val="60000"/>
              <a:buFont typeface="Wingdings" pitchFamily="2" charset="2"/>
              <a:buNone/>
            </a:pPr>
            <a:endParaRPr kumimoji="1" lang="el-GR" sz="2800" i="1">
              <a:latin typeface="Calibri" pitchFamily="34" charset="0"/>
            </a:endParaRPr>
          </a:p>
        </p:txBody>
      </p:sp>
      <p:sp>
        <p:nvSpPr>
          <p:cNvPr id="9" name="Rectangle 3"/>
          <p:cNvSpPr txBox="1">
            <a:spLocks noChangeArrowheads="1"/>
          </p:cNvSpPr>
          <p:nvPr/>
        </p:nvSpPr>
        <p:spPr>
          <a:xfrm>
            <a:off x="3254375" y="2408238"/>
            <a:ext cx="3222625" cy="4449762"/>
          </a:xfrm>
          <a:prstGeom prst="rect">
            <a:avLst/>
          </a:prstGeom>
        </p:spPr>
        <p:txBody>
          <a:bodyPr/>
          <a:lstStyle/>
          <a:p>
            <a:pPr algn="ctr" fontAlgn="auto">
              <a:lnSpc>
                <a:spcPts val="2800"/>
              </a:lnSpc>
              <a:spcBef>
                <a:spcPts val="1800"/>
              </a:spcBef>
              <a:spcAft>
                <a:spcPts val="0"/>
              </a:spcAft>
              <a:buClr>
                <a:schemeClr val="accent2"/>
              </a:buClr>
              <a:buSzPct val="60000"/>
              <a:defRPr/>
            </a:pPr>
            <a:r>
              <a:rPr kumimoji="1" lang="el-GR" sz="2800" i="1">
                <a:latin typeface="+mn-lt"/>
                <a:cs typeface="+mn-cs"/>
              </a:rPr>
              <a:t>Ο μεταφραστής δέχεται στην είσοδο ένα αρχείο κειμένου (</a:t>
            </a:r>
            <a:r>
              <a:rPr kumimoji="1" lang="el-GR" sz="2800" i="1" spc="-150">
                <a:latin typeface="+mn-lt"/>
                <a:cs typeface="+mn-cs"/>
              </a:rPr>
              <a:t>π.χ.:</a:t>
            </a:r>
            <a:r>
              <a:rPr kumimoji="1" lang="el-GR" sz="2800" i="1">
                <a:latin typeface="+mn-lt"/>
                <a:cs typeface="+mn-cs"/>
              </a:rPr>
              <a:t> </a:t>
            </a:r>
            <a:r>
              <a:rPr kumimoji="1" lang="en-US" sz="2800" i="1">
                <a:latin typeface="+mn-lt"/>
                <a:cs typeface="+mn-cs"/>
              </a:rPr>
              <a:t>findmax.c</a:t>
            </a:r>
            <a:r>
              <a:rPr kumimoji="1" lang="el-GR" sz="2800" i="1">
                <a:latin typeface="+mn-lt"/>
                <a:cs typeface="+mn-cs"/>
              </a:rPr>
              <a:t>) που περιέχει</a:t>
            </a:r>
            <a:r>
              <a:rPr kumimoji="1" lang="el-GR" sz="2800" i="1" spc="-150">
                <a:latin typeface="+mn-lt"/>
                <a:cs typeface="+mn-cs"/>
              </a:rPr>
              <a:t> το </a:t>
            </a:r>
            <a:r>
              <a:rPr kumimoji="1" lang="el-GR" sz="2800" i="1">
                <a:latin typeface="+mn-lt"/>
                <a:cs typeface="+mn-cs"/>
              </a:rPr>
              <a:t>πρόγραμ-</a:t>
            </a:r>
            <a:r>
              <a:rPr kumimoji="1" lang="el-GR" sz="2800" i="1" spc="-150">
                <a:latin typeface="+mn-lt"/>
                <a:cs typeface="+mn-cs"/>
              </a:rPr>
              <a:t>μα</a:t>
            </a:r>
            <a:r>
              <a:rPr kumimoji="1" lang="el-GR" sz="2800" i="1">
                <a:latin typeface="+mn-lt"/>
                <a:cs typeface="+mn-cs"/>
              </a:rPr>
              <a:t> και παράγει στην έξοδο</a:t>
            </a:r>
            <a:r>
              <a:rPr kumimoji="1" lang="el-GR" sz="2800" i="1" spc="-150">
                <a:latin typeface="+mn-lt"/>
                <a:cs typeface="+mn-cs"/>
              </a:rPr>
              <a:t> ένα </a:t>
            </a:r>
            <a:r>
              <a:rPr kumimoji="1" lang="el-GR" sz="2800" i="1">
                <a:latin typeface="+mn-lt"/>
                <a:cs typeface="+mn-cs"/>
              </a:rPr>
              <a:t>εκτελέσιμο αρχείο</a:t>
            </a:r>
            <a:r>
              <a:rPr kumimoji="1" lang="el-GR" sz="2800" i="1" spc="-150">
                <a:latin typeface="+mn-lt"/>
                <a:cs typeface="+mn-cs"/>
              </a:rPr>
              <a:t> </a:t>
            </a:r>
            <a:r>
              <a:rPr kumimoji="1" lang="en-US" sz="2800" i="1" spc="-150">
                <a:latin typeface="+mn-lt"/>
                <a:cs typeface="+mn-cs"/>
              </a:rPr>
              <a:t>(</a:t>
            </a:r>
            <a:r>
              <a:rPr kumimoji="1" lang="en-US" sz="2800" i="1">
                <a:latin typeface="+mn-lt"/>
                <a:cs typeface="+mn-cs"/>
              </a:rPr>
              <a:t>findmax.exe</a:t>
            </a:r>
            <a:r>
              <a:rPr kumimoji="1" lang="en-US" sz="2800" i="1" spc="-150">
                <a:latin typeface="+mn-lt"/>
                <a:cs typeface="+mn-cs"/>
              </a:rPr>
              <a:t>)</a:t>
            </a:r>
            <a:r>
              <a:rPr kumimoji="1" lang="el-GR" sz="2800" i="1" spc="-150">
                <a:latin typeface="+mn-lt"/>
                <a:cs typeface="+mn-cs"/>
              </a:rPr>
              <a:t>.</a:t>
            </a:r>
          </a:p>
          <a:p>
            <a:pPr algn="ctr" fontAlgn="auto">
              <a:lnSpc>
                <a:spcPts val="2800"/>
              </a:lnSpc>
              <a:spcBef>
                <a:spcPts val="3000"/>
              </a:spcBef>
              <a:spcAft>
                <a:spcPts val="0"/>
              </a:spcAft>
              <a:buClr>
                <a:schemeClr val="accent2"/>
              </a:buClr>
              <a:buSzPct val="60000"/>
              <a:defRPr/>
            </a:pPr>
            <a:r>
              <a:rPr kumimoji="1" lang="el-GR" sz="2800" i="1">
                <a:latin typeface="+mn-lt"/>
                <a:cs typeface="+mn-cs"/>
              </a:rPr>
              <a:t>(Ή μία αναφορά με όλα τα συντακτικά λάθη που εντόπισε.)</a:t>
            </a:r>
          </a:p>
        </p:txBody>
      </p:sp>
    </p:spTree>
  </p:cSld>
  <p:clrMapOvr>
    <a:masterClrMapping/>
  </p:clrMapOv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idx="4294967295"/>
          </p:nvPr>
        </p:nvSpPr>
        <p:spPr>
          <a:xfrm>
            <a:off x="612775" y="0"/>
            <a:ext cx="8531225" cy="1219200"/>
          </a:xfrm>
        </p:spPr>
        <p:txBody>
          <a:bodyPr anchor="ctr"/>
          <a:lstStyle/>
          <a:p>
            <a:r>
              <a:rPr lang="el-GR" altLang="en-US" smtClean="0"/>
              <a:t>Στάδιο 5: Έλεγχος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238DC76-76BD-4072-AC63-58A8A817CFAF}" type="slidenum">
              <a:rPr lang="en-US" sz="1200">
                <a:solidFill>
                  <a:schemeClr val="tx1">
                    <a:tint val="75000"/>
                  </a:schemeClr>
                </a:solidFill>
                <a:latin typeface="+mn-lt"/>
                <a:cs typeface="+mn-cs"/>
              </a:rPr>
              <a:pPr fontAlgn="auto">
                <a:spcBef>
                  <a:spcPts val="0"/>
                </a:spcBef>
                <a:spcAft>
                  <a:spcPts val="0"/>
                </a:spcAft>
                <a:defRPr/>
              </a:pPr>
              <a:t>315</a:t>
            </a:fld>
            <a:endParaRPr lang="en-US" sz="1200" dirty="0">
              <a:solidFill>
                <a:schemeClr val="tx1">
                  <a:tint val="75000"/>
                </a:schemeClr>
              </a:solidFill>
              <a:latin typeface="+mn-lt"/>
              <a:cs typeface="+mn-cs"/>
            </a:endParaRPr>
          </a:p>
        </p:txBody>
      </p:sp>
      <p:sp>
        <p:nvSpPr>
          <p:cNvPr id="441348" name="Rectangle 3"/>
          <p:cNvSpPr>
            <a:spLocks noGrp="1" noChangeArrowheads="1"/>
          </p:cNvSpPr>
          <p:nvPr>
            <p:ph sz="quarter" idx="4294967295"/>
          </p:nvPr>
        </p:nvSpPr>
        <p:spPr>
          <a:xfrm>
            <a:off x="612775" y="1524000"/>
            <a:ext cx="8531225" cy="5287963"/>
          </a:xfrm>
        </p:spPr>
        <p:txBody>
          <a:bodyPr/>
          <a:lstStyle/>
          <a:p>
            <a:pPr>
              <a:spcBef>
                <a:spcPts val="1800"/>
              </a:spcBef>
            </a:pPr>
            <a:r>
              <a:rPr kumimoji="1" lang="el-GR" sz="2800" smtClean="0"/>
              <a:t>Πραγματοποιούμε πολλές δοκιμές προκειμένου να βεβαιωθούμε ότι το πρόγραμμα δουλεύει σωστά.</a:t>
            </a:r>
          </a:p>
          <a:p>
            <a:pPr>
              <a:spcBef>
                <a:spcPts val="1800"/>
              </a:spcBef>
            </a:pPr>
            <a:r>
              <a:rPr kumimoji="1" lang="el-GR" sz="2800" smtClean="0"/>
              <a:t>Διορθώνουμε τυχόν </a:t>
            </a:r>
            <a:r>
              <a:rPr kumimoji="1" lang="el-GR" sz="2800" b="1" i="1" smtClean="0"/>
              <a:t>λογικά σφάλματα</a:t>
            </a:r>
            <a:r>
              <a:rPr kumimoji="1" lang="el-GR" sz="2800" smtClean="0"/>
              <a:t> που ανακύπτουν, δηλ. σφάλματα που αφορούν στη σχεδίαση της λύσης.</a:t>
            </a:r>
          </a:p>
          <a:p>
            <a:pPr>
              <a:spcBef>
                <a:spcPts val="1800"/>
              </a:spcBef>
            </a:pPr>
            <a:endParaRPr kumimoji="1" lang="el-GR" sz="2800" smtClean="0"/>
          </a:p>
        </p:txBody>
      </p:sp>
    </p:spTree>
  </p:cSld>
  <p:clrMapOvr>
    <a:masterClrMapping/>
  </p:clrMapOvr>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idx="4294967295"/>
          </p:nvPr>
        </p:nvSpPr>
        <p:spPr>
          <a:xfrm>
            <a:off x="612775" y="0"/>
            <a:ext cx="8531225" cy="1219200"/>
          </a:xfrm>
        </p:spPr>
        <p:txBody>
          <a:bodyPr anchor="ctr"/>
          <a:lstStyle/>
          <a:p>
            <a:r>
              <a:rPr lang="el-GR" altLang="en-US" smtClean="0"/>
              <a:t>Στάδιο 5: Έλεγχος (Παράδειγμα)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1E807BC5-3DE6-4CB8-A83A-D2195549DEB1}" type="slidenum">
              <a:rPr lang="en-US" sz="1200">
                <a:solidFill>
                  <a:schemeClr val="tx1">
                    <a:tint val="75000"/>
                  </a:schemeClr>
                </a:solidFill>
                <a:latin typeface="+mn-lt"/>
                <a:cs typeface="+mn-cs"/>
              </a:rPr>
              <a:pPr fontAlgn="auto">
                <a:spcBef>
                  <a:spcPts val="0"/>
                </a:spcBef>
                <a:spcAft>
                  <a:spcPts val="0"/>
                </a:spcAft>
                <a:defRPr/>
              </a:pPr>
              <a:t>316</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24000"/>
            <a:ext cx="8531225" cy="5334000"/>
          </a:xfrm>
        </p:spPr>
        <p:txBody>
          <a:bodyPr>
            <a:normAutofit/>
          </a:bodyPr>
          <a:lstStyle/>
          <a:p>
            <a:pPr>
              <a:lnSpc>
                <a:spcPct val="90000"/>
              </a:lnSpc>
              <a:spcBef>
                <a:spcPts val="1800"/>
              </a:spcBef>
            </a:pPr>
            <a:r>
              <a:rPr kumimoji="1" lang="el-GR" sz="2300" smtClean="0"/>
              <a:t>Στο παράδειγμά μας, ίσως κατά την κωδικοποίηση να πληκτρολογήσαμε   </a:t>
            </a:r>
            <a:r>
              <a:rPr kumimoji="1" lang="en-US" sz="2300" smtClean="0"/>
              <a:t>“max&gt;x”  </a:t>
            </a:r>
            <a:r>
              <a:rPr kumimoji="1" lang="el-GR" sz="2300" smtClean="0"/>
              <a:t>αντί για </a:t>
            </a:r>
            <a:r>
              <a:rPr kumimoji="1" lang="en-US" sz="2300" smtClean="0"/>
              <a:t> </a:t>
            </a:r>
            <a:r>
              <a:rPr kumimoji="1" lang="el-GR" sz="2300" smtClean="0"/>
              <a:t> </a:t>
            </a:r>
            <a:r>
              <a:rPr kumimoji="1" lang="en-US" sz="2300" smtClean="0"/>
              <a:t>“max&lt;x”</a:t>
            </a:r>
            <a:r>
              <a:rPr kumimoji="1" lang="el-GR" sz="2300" smtClean="0"/>
              <a:t>  :</a:t>
            </a:r>
            <a:endParaRPr kumimoji="1" lang="en-US" sz="2300" smtClean="0"/>
          </a:p>
          <a:p>
            <a:pPr>
              <a:lnSpc>
                <a:spcPct val="90000"/>
              </a:lnSpc>
              <a:spcBef>
                <a:spcPts val="7800"/>
              </a:spcBef>
            </a:pPr>
            <a:r>
              <a:rPr kumimoji="1" lang="el-GR" sz="2300" smtClean="0"/>
              <a:t>Ή ίσως να κάναμε το ίδιο λάθος κατά την σχεδίαση:</a:t>
            </a:r>
            <a:endParaRPr kumimoji="1" lang="en-US" sz="2300" smtClean="0"/>
          </a:p>
          <a:p>
            <a:pPr>
              <a:lnSpc>
                <a:spcPct val="90000"/>
              </a:lnSpc>
              <a:spcBef>
                <a:spcPts val="16800"/>
              </a:spcBef>
            </a:pPr>
            <a:r>
              <a:rPr kumimoji="1" lang="el-GR" sz="2300" smtClean="0"/>
              <a:t>Ο μεταφραστής δεν μπορεί να ανιχνεύσει τέτοια λογικά σφάλματα.  Εντοπίζονται μόνο στο στάδιο του ελέγχου.</a:t>
            </a:r>
          </a:p>
        </p:txBody>
      </p:sp>
      <p:sp>
        <p:nvSpPr>
          <p:cNvPr id="6" name="Rounded Rectangle 5"/>
          <p:cNvSpPr/>
          <p:nvPr/>
        </p:nvSpPr>
        <p:spPr>
          <a:xfrm>
            <a:off x="3048000" y="2286000"/>
            <a:ext cx="6016625" cy="754063"/>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defRPr/>
            </a:pPr>
            <a:r>
              <a:rPr lang="en-US">
                <a:solidFill>
                  <a:schemeClr val="bg1"/>
                </a:solidFill>
                <a:latin typeface="Courier New" pitchFamily="49" charset="0"/>
                <a:cs typeface="Courier New" pitchFamily="49" charset="0"/>
              </a:rPr>
              <a:t>        scanf("%d", &amp;x);</a:t>
            </a:r>
          </a:p>
          <a:p>
            <a:pPr marL="457200" indent="-457200" fontAlgn="auto">
              <a:spcBef>
                <a:spcPts val="0"/>
              </a:spcBef>
              <a:spcAft>
                <a:spcPts val="0"/>
              </a:spcAft>
              <a:defRPr/>
            </a:pPr>
            <a:r>
              <a:rPr lang="en-US">
                <a:solidFill>
                  <a:schemeClr val="bg1"/>
                </a:solidFill>
                <a:latin typeface="Courier New" pitchFamily="49" charset="0"/>
                <a:cs typeface="Courier New" pitchFamily="49" charset="0"/>
              </a:rPr>
              <a:t>        if (max</a:t>
            </a:r>
            <a:r>
              <a:rPr lang="el-GR">
                <a:solidFill>
                  <a:schemeClr val="bg1"/>
                </a:solidFill>
                <a:latin typeface="Courier New" pitchFamily="49" charset="0"/>
                <a:cs typeface="Courier New" pitchFamily="49" charset="0"/>
              </a:rPr>
              <a:t>&gt;</a:t>
            </a:r>
            <a:r>
              <a:rPr lang="en-US">
                <a:solidFill>
                  <a:schemeClr val="bg1"/>
                </a:solidFill>
                <a:latin typeface="Courier New" pitchFamily="49" charset="0"/>
                <a:cs typeface="Courier New" pitchFamily="49" charset="0"/>
              </a:rPr>
              <a:t>x)  max=x;</a:t>
            </a:r>
          </a:p>
        </p:txBody>
      </p:sp>
      <p:grpSp>
        <p:nvGrpSpPr>
          <p:cNvPr id="2" name="Group 32"/>
          <p:cNvGrpSpPr>
            <a:grpSpLocks/>
          </p:cNvGrpSpPr>
          <p:nvPr/>
        </p:nvGrpSpPr>
        <p:grpSpPr bwMode="auto">
          <a:xfrm>
            <a:off x="3048000" y="3657600"/>
            <a:ext cx="6016625" cy="1906588"/>
            <a:chOff x="3048000" y="4723606"/>
            <a:chExt cx="6016800" cy="1905794"/>
          </a:xfrm>
        </p:grpSpPr>
        <p:sp>
          <p:nvSpPr>
            <p:cNvPr id="7" name="Rounded Rectangle 6"/>
            <p:cNvSpPr/>
            <p:nvPr/>
          </p:nvSpPr>
          <p:spPr>
            <a:xfrm>
              <a:off x="3048000" y="4723606"/>
              <a:ext cx="6016800" cy="1905794"/>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2" name="Flowchart: Decision 11"/>
            <p:cNvSpPr/>
            <p:nvPr/>
          </p:nvSpPr>
          <p:spPr>
            <a:xfrm>
              <a:off x="4176746" y="5012411"/>
              <a:ext cx="1836790" cy="826744"/>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max&gt;x</a:t>
              </a:r>
            </a:p>
          </p:txBody>
        </p:sp>
        <p:sp>
          <p:nvSpPr>
            <p:cNvPr id="13" name="Flowchart: Process 12"/>
            <p:cNvSpPr/>
            <p:nvPr/>
          </p:nvSpPr>
          <p:spPr>
            <a:xfrm>
              <a:off x="5524572" y="5713793"/>
              <a:ext cx="1260512" cy="36021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x</a:t>
              </a:r>
            </a:p>
          </p:txBody>
        </p:sp>
        <p:cxnSp>
          <p:nvCxnSpPr>
            <p:cNvPr id="20" name="Straight Arrow Connector 19"/>
            <p:cNvCxnSpPr>
              <a:endCxn id="12" idx="0"/>
            </p:cNvCxnSpPr>
            <p:nvPr/>
          </p:nvCxnSpPr>
          <p:spPr>
            <a:xfrm rot="5400000">
              <a:off x="4960260" y="4876736"/>
              <a:ext cx="269763"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45"/>
            <p:cNvCxnSpPr>
              <a:stCxn id="12" idx="3"/>
              <a:endCxn id="13" idx="0"/>
            </p:cNvCxnSpPr>
            <p:nvPr/>
          </p:nvCxnSpPr>
          <p:spPr>
            <a:xfrm>
              <a:off x="6013536" y="5426576"/>
              <a:ext cx="141292" cy="28721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48"/>
            <p:cNvCxnSpPr>
              <a:stCxn id="12" idx="1"/>
              <a:endCxn id="26" idx="2"/>
            </p:cNvCxnSpPr>
            <p:nvPr/>
          </p:nvCxnSpPr>
          <p:spPr>
            <a:xfrm rot="10800000" flipH="1" flipV="1">
              <a:off x="4176746" y="5426576"/>
              <a:ext cx="803298" cy="807700"/>
            </a:xfrm>
            <a:prstGeom prst="bentConnector3">
              <a:avLst>
                <a:gd name="adj1" fmla="val -2844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6" name="Flowchart: Connector 25"/>
            <p:cNvSpPr/>
            <p:nvPr/>
          </p:nvSpPr>
          <p:spPr>
            <a:xfrm>
              <a:off x="4980044" y="6108917"/>
              <a:ext cx="228607" cy="250721"/>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27" name="Straight Arrow Connector 54"/>
            <p:cNvCxnSpPr>
              <a:stCxn id="13" idx="2"/>
              <a:endCxn id="26" idx="6"/>
            </p:cNvCxnSpPr>
            <p:nvPr/>
          </p:nvCxnSpPr>
          <p:spPr>
            <a:xfrm rot="5400000">
              <a:off x="5601604" y="5681053"/>
              <a:ext cx="160270" cy="94617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4"/>
            </p:cNvCxnSpPr>
            <p:nvPr/>
          </p:nvCxnSpPr>
          <p:spPr>
            <a:xfrm rot="5400000">
              <a:off x="4960260" y="6493725"/>
              <a:ext cx="269763"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2384" name="TextBox 30"/>
            <p:cNvSpPr txBox="1">
              <a:spLocks noChangeArrowheads="1"/>
            </p:cNvSpPr>
            <p:nvPr/>
          </p:nvSpPr>
          <p:spPr bwMode="auto">
            <a:xfrm>
              <a:off x="5923047" y="5085405"/>
              <a:ext cx="341322" cy="399883"/>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42385" name="TextBox 31"/>
            <p:cNvSpPr txBox="1">
              <a:spLocks noChangeArrowheads="1"/>
            </p:cNvSpPr>
            <p:nvPr/>
          </p:nvSpPr>
          <p:spPr bwMode="auto">
            <a:xfrm>
              <a:off x="3890988" y="5085405"/>
              <a:ext cx="392123" cy="399883"/>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grpSp>
      <p:sp>
        <p:nvSpPr>
          <p:cNvPr id="35" name="Freeform 34"/>
          <p:cNvSpPr/>
          <p:nvPr/>
        </p:nvSpPr>
        <p:spPr>
          <a:xfrm>
            <a:off x="5695950" y="2549525"/>
            <a:ext cx="450850" cy="650875"/>
          </a:xfrm>
          <a:custGeom>
            <a:avLst/>
            <a:gdLst>
              <a:gd name="connsiteX0" fmla="*/ 520700 w 1140883"/>
              <a:gd name="connsiteY0" fmla="*/ 0 h 963083"/>
              <a:gd name="connsiteX1" fmla="*/ 25400 w 1140883"/>
              <a:gd name="connsiteY1" fmla="*/ 596900 h 963083"/>
              <a:gd name="connsiteX2" fmla="*/ 673100 w 1140883"/>
              <a:gd name="connsiteY2" fmla="*/ 939800 h 963083"/>
              <a:gd name="connsiteX3" fmla="*/ 1079500 w 1140883"/>
              <a:gd name="connsiteY3" fmla="*/ 457200 h 963083"/>
              <a:gd name="connsiteX4" fmla="*/ 304800 w 1140883"/>
              <a:gd name="connsiteY4" fmla="*/ 50800 h 96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883" h="963083">
                <a:moveTo>
                  <a:pt x="520700" y="0"/>
                </a:moveTo>
                <a:cubicBezTo>
                  <a:pt x="260350" y="220133"/>
                  <a:pt x="0" y="440267"/>
                  <a:pt x="25400" y="596900"/>
                </a:cubicBezTo>
                <a:cubicBezTo>
                  <a:pt x="50800" y="753533"/>
                  <a:pt x="497417" y="963083"/>
                  <a:pt x="673100" y="939800"/>
                </a:cubicBezTo>
                <a:cubicBezTo>
                  <a:pt x="848783" y="916517"/>
                  <a:pt x="1140883" y="605367"/>
                  <a:pt x="1079500" y="457200"/>
                </a:cubicBezTo>
                <a:cubicBezTo>
                  <a:pt x="1018117" y="309033"/>
                  <a:pt x="661458" y="179916"/>
                  <a:pt x="304800" y="50800"/>
                </a:cubicBezTo>
              </a:path>
            </a:pathLst>
          </a:custGeom>
          <a:noFill/>
          <a:ln w="25400">
            <a:solidFill>
              <a:srgbClr val="FF3300"/>
            </a:solidFill>
            <a:tailEnd type="none"/>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0000"/>
              </a:solidFill>
            </a:endParaRPr>
          </a:p>
        </p:txBody>
      </p:sp>
      <p:sp>
        <p:nvSpPr>
          <p:cNvPr id="36" name="Freeform 35"/>
          <p:cNvSpPr/>
          <p:nvPr/>
        </p:nvSpPr>
        <p:spPr>
          <a:xfrm>
            <a:off x="4978400" y="3997325"/>
            <a:ext cx="450850" cy="650875"/>
          </a:xfrm>
          <a:custGeom>
            <a:avLst/>
            <a:gdLst>
              <a:gd name="connsiteX0" fmla="*/ 520700 w 1140883"/>
              <a:gd name="connsiteY0" fmla="*/ 0 h 963083"/>
              <a:gd name="connsiteX1" fmla="*/ 25400 w 1140883"/>
              <a:gd name="connsiteY1" fmla="*/ 596900 h 963083"/>
              <a:gd name="connsiteX2" fmla="*/ 673100 w 1140883"/>
              <a:gd name="connsiteY2" fmla="*/ 939800 h 963083"/>
              <a:gd name="connsiteX3" fmla="*/ 1079500 w 1140883"/>
              <a:gd name="connsiteY3" fmla="*/ 457200 h 963083"/>
              <a:gd name="connsiteX4" fmla="*/ 304800 w 1140883"/>
              <a:gd name="connsiteY4" fmla="*/ 50800 h 96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883" h="963083">
                <a:moveTo>
                  <a:pt x="520700" y="0"/>
                </a:moveTo>
                <a:cubicBezTo>
                  <a:pt x="260350" y="220133"/>
                  <a:pt x="0" y="440267"/>
                  <a:pt x="25400" y="596900"/>
                </a:cubicBezTo>
                <a:cubicBezTo>
                  <a:pt x="50800" y="753533"/>
                  <a:pt x="497417" y="963083"/>
                  <a:pt x="673100" y="939800"/>
                </a:cubicBezTo>
                <a:cubicBezTo>
                  <a:pt x="848783" y="916517"/>
                  <a:pt x="1140883" y="605367"/>
                  <a:pt x="1079500" y="457200"/>
                </a:cubicBezTo>
                <a:cubicBezTo>
                  <a:pt x="1018117" y="309033"/>
                  <a:pt x="661458" y="179916"/>
                  <a:pt x="304800" y="50800"/>
                </a:cubicBezTo>
              </a:path>
            </a:pathLst>
          </a:custGeom>
          <a:noFill/>
          <a:ln w="25400">
            <a:solidFill>
              <a:srgbClr val="FF3300"/>
            </a:solidFill>
            <a:tailEnd type="none"/>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2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idx="4294967295"/>
          </p:nvPr>
        </p:nvSpPr>
        <p:spPr>
          <a:xfrm>
            <a:off x="612775" y="0"/>
            <a:ext cx="8531225" cy="1219200"/>
          </a:xfrm>
        </p:spPr>
        <p:txBody>
          <a:bodyPr anchor="ctr"/>
          <a:lstStyle/>
          <a:p>
            <a:r>
              <a:rPr lang="el-GR" altLang="en-US" smtClean="0"/>
              <a:t>Στάδιο 6: Συντήρηση</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B9934290-28B6-446D-9A25-E5FA6A9FF71F}" type="slidenum">
              <a:rPr lang="en-US" sz="1200">
                <a:solidFill>
                  <a:schemeClr val="tx1">
                    <a:tint val="75000"/>
                  </a:schemeClr>
                </a:solidFill>
                <a:latin typeface="+mn-lt"/>
                <a:cs typeface="+mn-cs"/>
              </a:rPr>
              <a:pPr fontAlgn="auto">
                <a:spcBef>
                  <a:spcPts val="0"/>
                </a:spcBef>
                <a:spcAft>
                  <a:spcPts val="0"/>
                </a:spcAft>
                <a:defRPr/>
              </a:pPr>
              <a:t>317</a:t>
            </a:fld>
            <a:endParaRPr lang="en-US" sz="1200" dirty="0">
              <a:solidFill>
                <a:schemeClr val="tx1">
                  <a:tint val="75000"/>
                </a:schemeClr>
              </a:solidFill>
              <a:latin typeface="+mn-lt"/>
              <a:cs typeface="+mn-cs"/>
            </a:endParaRPr>
          </a:p>
        </p:txBody>
      </p:sp>
      <p:sp>
        <p:nvSpPr>
          <p:cNvPr id="44035" name="Rectangle 3"/>
          <p:cNvSpPr>
            <a:spLocks noGrp="1" noChangeArrowheads="1"/>
          </p:cNvSpPr>
          <p:nvPr>
            <p:ph sz="quarter" idx="4294967295"/>
          </p:nvPr>
        </p:nvSpPr>
        <p:spPr>
          <a:xfrm>
            <a:off x="612775" y="1547813"/>
            <a:ext cx="8531225" cy="5287962"/>
          </a:xfrm>
        </p:spPr>
        <p:txBody>
          <a:bodyPr>
            <a:normAutofit/>
          </a:bodyPr>
          <a:lstStyle/>
          <a:p>
            <a:pPr>
              <a:lnSpc>
                <a:spcPct val="90000"/>
              </a:lnSpc>
              <a:spcBef>
                <a:spcPts val="1800"/>
              </a:spcBef>
            </a:pPr>
            <a:r>
              <a:rPr kumimoji="1" lang="el-GR" sz="2800" smtClean="0"/>
              <a:t>Συντάσσουμε </a:t>
            </a:r>
            <a:r>
              <a:rPr kumimoji="1" lang="el-GR" sz="2800" b="1" i="1" smtClean="0"/>
              <a:t>τεκμηρίωση </a:t>
            </a:r>
            <a:r>
              <a:rPr kumimoji="1" lang="el-GR" sz="2800" smtClean="0"/>
              <a:t>(</a:t>
            </a:r>
            <a:r>
              <a:rPr kumimoji="1" lang="en-US" sz="2800" i="1" smtClean="0"/>
              <a:t>documentation</a:t>
            </a:r>
            <a:r>
              <a:rPr kumimoji="1" lang="el-GR" sz="2800" smtClean="0"/>
              <a:t>), δηλαδή ένα εγχειρίδιο που να εξηγεί την χρήση του προγράμματος.</a:t>
            </a:r>
          </a:p>
          <a:p>
            <a:pPr>
              <a:lnSpc>
                <a:spcPct val="90000"/>
              </a:lnSpc>
              <a:spcBef>
                <a:spcPts val="1800"/>
              </a:spcBef>
            </a:pPr>
            <a:r>
              <a:rPr kumimoji="1" lang="el-GR" sz="2800" smtClean="0"/>
              <a:t>Εγκαθιστούμε το πρόγραμμα και αρχίζουμε να το χρησιμοποιούμε.</a:t>
            </a:r>
          </a:p>
          <a:p>
            <a:pPr>
              <a:lnSpc>
                <a:spcPct val="90000"/>
              </a:lnSpc>
              <a:spcBef>
                <a:spcPts val="1800"/>
              </a:spcBef>
            </a:pPr>
            <a:r>
              <a:rPr kumimoji="1" lang="el-GR" sz="2800" smtClean="0"/>
              <a:t>Παρακολουθούμε την χρήση του προγράμματος και ενημερωνόμαστε για τυχόν νέες απαιτήσεις ή σφάλματα που ανακύπτουν.  Όποτε είναι απαραίτητο, τροποποιού-με το πρόγραμμα καταλλήλως.</a:t>
            </a:r>
          </a:p>
        </p:txBody>
      </p:sp>
    </p:spTree>
  </p:cSld>
  <p:clrMapOvr>
    <a:masterClrMapping/>
  </p:clrMapOvr>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idx="4294967295"/>
          </p:nvPr>
        </p:nvSpPr>
        <p:spPr>
          <a:xfrm>
            <a:off x="612775" y="0"/>
            <a:ext cx="8531225" cy="1219200"/>
          </a:xfrm>
        </p:spPr>
        <p:txBody>
          <a:bodyPr anchor="ctr"/>
          <a:lstStyle/>
          <a:p>
            <a:r>
              <a:rPr lang="el-GR" altLang="en-US" smtClean="0"/>
              <a:t>Προβλήματα</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EF5AB2F-8BA0-4DBB-9266-91AB26EF2A49}" type="slidenum">
              <a:rPr lang="en-US" sz="1200">
                <a:solidFill>
                  <a:schemeClr val="tx1">
                    <a:tint val="75000"/>
                  </a:schemeClr>
                </a:solidFill>
                <a:latin typeface="+mn-lt"/>
                <a:cs typeface="+mn-cs"/>
              </a:rPr>
              <a:pPr fontAlgn="auto">
                <a:spcBef>
                  <a:spcPts val="0"/>
                </a:spcBef>
                <a:spcAft>
                  <a:spcPts val="0"/>
                </a:spcAft>
                <a:defRPr/>
              </a:pPr>
              <a:t>318</a:t>
            </a:fld>
            <a:endParaRPr lang="en-US" sz="1200" dirty="0">
              <a:solidFill>
                <a:schemeClr val="tx1">
                  <a:tint val="75000"/>
                </a:schemeClr>
              </a:solidFill>
              <a:latin typeface="+mn-lt"/>
              <a:cs typeface="+mn-cs"/>
            </a:endParaRPr>
          </a:p>
        </p:txBody>
      </p:sp>
      <p:sp>
        <p:nvSpPr>
          <p:cNvPr id="9220" name="Rectangle 3"/>
          <p:cNvSpPr>
            <a:spLocks noGrp="1" noChangeArrowheads="1"/>
          </p:cNvSpPr>
          <p:nvPr>
            <p:ph sz="quarter" idx="4294967295"/>
          </p:nvPr>
        </p:nvSpPr>
        <p:spPr>
          <a:xfrm>
            <a:off x="612775" y="1547813"/>
            <a:ext cx="8531225" cy="5287962"/>
          </a:xfrm>
        </p:spPr>
        <p:txBody>
          <a:bodyPr>
            <a:normAutofit/>
          </a:bodyPr>
          <a:lstStyle/>
          <a:p>
            <a:pPr>
              <a:lnSpc>
                <a:spcPct val="80000"/>
              </a:lnSpc>
              <a:spcBef>
                <a:spcPts val="1800"/>
              </a:spcBef>
              <a:buFont typeface="Wingdings" pitchFamily="2" charset="2"/>
              <a:buNone/>
            </a:pPr>
            <a:r>
              <a:rPr kumimoji="1" lang="el-GR" sz="2600" smtClean="0"/>
              <a:t>Άκολουθεί σειρά προβλημάτων, που πρέπει να επιλύ-σουμε έως και τη φάση της σχεδίασης. Δηλαδή πρέπει:</a:t>
            </a:r>
          </a:p>
          <a:p>
            <a:pPr>
              <a:lnSpc>
                <a:spcPct val="80000"/>
              </a:lnSpc>
              <a:spcBef>
                <a:spcPts val="1800"/>
              </a:spcBef>
              <a:buFont typeface="Wingdings" pitchFamily="2" charset="2"/>
              <a:buAutoNum type="arabicPeriod"/>
            </a:pPr>
            <a:r>
              <a:rPr kumimoji="1" lang="el-GR" sz="2600" b="1" i="1" smtClean="0"/>
              <a:t>Περιγραφή:  </a:t>
            </a:r>
            <a:r>
              <a:rPr kumimoji="1" lang="el-GR" sz="2600" smtClean="0"/>
              <a:t>Να παραθέσουμε μια σαφή περιγραφή του προβλήματος (αν δεν μας έχει ήδη δοθεί).</a:t>
            </a:r>
          </a:p>
          <a:p>
            <a:pPr>
              <a:lnSpc>
                <a:spcPct val="80000"/>
              </a:lnSpc>
              <a:spcBef>
                <a:spcPts val="1800"/>
              </a:spcBef>
              <a:buFont typeface="Wingdings" pitchFamily="2" charset="2"/>
              <a:buAutoNum type="arabicPeriod"/>
            </a:pPr>
            <a:r>
              <a:rPr kumimoji="1" lang="el-GR" sz="2600" b="1" i="1" smtClean="0"/>
              <a:t>Ανάλυση:  </a:t>
            </a:r>
            <a:r>
              <a:rPr kumimoji="1" lang="el-GR" sz="2600" smtClean="0"/>
              <a:t>Να επινοήσουμε κάποιον αλγόριθμο (ή αλγορίθμους, και να επιλέξουμε τον καλύτερο).</a:t>
            </a:r>
          </a:p>
          <a:p>
            <a:pPr>
              <a:lnSpc>
                <a:spcPct val="80000"/>
              </a:lnSpc>
              <a:spcBef>
                <a:spcPts val="1800"/>
              </a:spcBef>
              <a:buFont typeface="Wingdings" pitchFamily="2" charset="2"/>
              <a:buAutoNum type="arabicPeriod"/>
            </a:pPr>
            <a:r>
              <a:rPr kumimoji="1" lang="el-GR" sz="2600" b="1" i="1" smtClean="0"/>
              <a:t>Σχεδίαση:</a:t>
            </a:r>
            <a:r>
              <a:rPr kumimoji="1" lang="el-GR" sz="2600" smtClean="0"/>
              <a:t> Για τον αλγόριθμό μας, να σχεδιάσουμε </a:t>
            </a:r>
            <a:r>
              <a:rPr kumimoji="1" lang="en-US" sz="2600" smtClean="0"/>
              <a:t> </a:t>
            </a:r>
            <a:r>
              <a:rPr kumimoji="1" lang="el-GR" sz="2600" smtClean="0"/>
              <a:t>ένα διάγραμμα ροής και έπειτα έναν ψευδοκώδικα.</a:t>
            </a:r>
          </a:p>
        </p:txBody>
      </p:sp>
    </p:spTree>
  </p:cSld>
  <p:clrMapOvr>
    <a:masterClrMapping/>
  </p:clrMapOv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1</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C133150B-3A8B-4DE1-8CF0-752BEB3A820D}" type="slidenum">
              <a:rPr lang="en-US" sz="1200">
                <a:solidFill>
                  <a:schemeClr val="tx1">
                    <a:tint val="75000"/>
                  </a:schemeClr>
                </a:solidFill>
                <a:latin typeface="+mn-lt"/>
                <a:cs typeface="+mn-cs"/>
              </a:rPr>
              <a:pPr fontAlgn="auto">
                <a:spcBef>
                  <a:spcPts val="0"/>
                </a:spcBef>
                <a:spcAft>
                  <a:spcPts val="0"/>
                </a:spcAft>
                <a:defRPr/>
              </a:pPr>
              <a:t>319</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612775" y="1547813"/>
            <a:ext cx="8531225" cy="5287962"/>
          </a:xfrm>
        </p:spPr>
        <p:txBody>
          <a:bodyPr/>
          <a:lstStyle/>
          <a:p>
            <a:r>
              <a:rPr lang="el-GR" sz="2800" smtClean="0"/>
              <a:t>Να γραφεί πρόγραμμα που να υπολογίζει τον </a:t>
            </a:r>
            <a:r>
              <a:rPr lang="el-GR" sz="2800" b="1" i="1" smtClean="0"/>
              <a:t>μέσο όρο </a:t>
            </a:r>
            <a:r>
              <a:rPr lang="el-GR" sz="2800" smtClean="0"/>
              <a:t>δύο αριθμών.</a:t>
            </a:r>
          </a:p>
          <a:p>
            <a:endParaRPr lang="el-GR" sz="2800" smtClean="0"/>
          </a:p>
          <a:p>
            <a:r>
              <a:rPr lang="el-GR" sz="2800" i="1" smtClean="0"/>
              <a:t>Μια πιο σαφής περιγραφή:</a:t>
            </a:r>
            <a:endParaRPr lang="en-US" sz="2800" i="1" smtClean="0"/>
          </a:p>
        </p:txBody>
      </p:sp>
      <p:sp>
        <p:nvSpPr>
          <p:cNvPr id="6" name="Rounded Rectangle 5"/>
          <p:cNvSpPr/>
          <p:nvPr/>
        </p:nvSpPr>
        <p:spPr>
          <a:xfrm>
            <a:off x="612775" y="32766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435100" indent="-1435100" fontAlgn="auto">
              <a:spcBef>
                <a:spcPts val="600"/>
              </a:spcBef>
              <a:spcAft>
                <a:spcPts val="0"/>
              </a:spcAft>
              <a:defRPr/>
            </a:pPr>
            <a:r>
              <a:rPr lang="el-GR" sz="2800" i="1">
                <a:solidFill>
                  <a:schemeClr val="bg1"/>
                </a:solidFill>
              </a:rPr>
              <a:t>Δίνονται </a:t>
            </a:r>
            <a:r>
              <a:rPr lang="el-GR" sz="2800">
                <a:solidFill>
                  <a:schemeClr val="bg1"/>
                </a:solidFill>
              </a:rPr>
              <a:t> δύο πραγματικοί αριθμοί </a:t>
            </a:r>
            <a:r>
              <a:rPr lang="en-US" sz="2800">
                <a:solidFill>
                  <a:schemeClr val="bg1"/>
                </a:solidFill>
              </a:rPr>
              <a:t>x </a:t>
            </a:r>
            <a:r>
              <a:rPr lang="el-GR" sz="2800">
                <a:solidFill>
                  <a:schemeClr val="bg1"/>
                </a:solidFill>
              </a:rPr>
              <a:t>και </a:t>
            </a:r>
            <a:r>
              <a:rPr lang="en-US" sz="2800">
                <a:solidFill>
                  <a:schemeClr val="bg1"/>
                </a:solidFill>
              </a:rPr>
              <a:t>y</a:t>
            </a:r>
            <a:r>
              <a:rPr lang="el-GR" sz="2800">
                <a:solidFill>
                  <a:schemeClr val="bg1"/>
                </a:solidFill>
              </a:rPr>
              <a:t>, από το πληκτρολόγιο.</a:t>
            </a:r>
            <a:endParaRPr lang="el-GR" sz="2800" i="1">
              <a:solidFill>
                <a:schemeClr val="bg1"/>
              </a:solidFill>
            </a:endParaRPr>
          </a:p>
          <a:p>
            <a:pPr marL="1435100" indent="-1435100" fontAlgn="auto">
              <a:spcBef>
                <a:spcPts val="600"/>
              </a:spcBef>
              <a:spcAft>
                <a:spcPts val="0"/>
              </a:spcAft>
              <a:defRPr/>
            </a:pPr>
            <a:r>
              <a:rPr lang="el-GR" sz="2800" i="1">
                <a:solidFill>
                  <a:schemeClr val="bg1"/>
                </a:solidFill>
              </a:rPr>
              <a:t>Να υπολογιστεί</a:t>
            </a:r>
            <a:r>
              <a:rPr lang="el-GR" sz="2800">
                <a:solidFill>
                  <a:schemeClr val="bg1"/>
                </a:solidFill>
              </a:rPr>
              <a:t>  ο μέσος όρος τους, </a:t>
            </a:r>
            <a:r>
              <a:rPr lang="en-US" sz="2800">
                <a:solidFill>
                  <a:schemeClr val="bg1"/>
                </a:solidFill>
              </a:rPr>
              <a:t>(x+y)/2</a:t>
            </a:r>
            <a:r>
              <a:rPr lang="el-GR" sz="2800">
                <a:solidFill>
                  <a:schemeClr val="bg1"/>
                </a:solidFill>
              </a:rPr>
              <a:t>, και να τυπωθεί στην οθόνη.</a:t>
            </a:r>
            <a:endParaRPr lang="en-US" sz="2800">
              <a:solidFill>
                <a:schemeClr val="bg1"/>
              </a:solidFill>
            </a:endParaRPr>
          </a:p>
        </p:txBody>
      </p:sp>
      <p:sp>
        <p:nvSpPr>
          <p:cNvPr id="10" name="Chevron 9">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2" name="Chevron 11">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Αριθμητική και Λογική Μονάδα - Α/Λ (</a:t>
            </a:r>
            <a:r>
              <a:rPr lang="en-US" b="1" dirty="0" smtClean="0"/>
              <a:t>Arithmetic and Logical Unit</a:t>
            </a:r>
            <a:r>
              <a:rPr lang="el-GR" b="1" dirty="0" smtClean="0"/>
              <a:t>, </a:t>
            </a:r>
            <a:r>
              <a:rPr lang="en-US" b="1" dirty="0" smtClean="0"/>
              <a:t>ALU</a:t>
            </a:r>
            <a:r>
              <a:rPr lang="el-GR" b="1" dirty="0" smtClean="0"/>
              <a:t>)</a:t>
            </a:r>
            <a:r>
              <a:rPr lang="el-GR" dirty="0" smtClean="0"/>
              <a:t> </a:t>
            </a:r>
            <a:r>
              <a:rPr lang="el-GR" b="1" dirty="0" smtClean="0"/>
              <a:t>(2/2)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32</a:t>
            </a:fld>
            <a:endParaRPr lang="el-GR"/>
          </a:p>
        </p:txBody>
      </p:sp>
      <p:sp>
        <p:nvSpPr>
          <p:cNvPr id="5" name="4 - Θέση περιεχομένου"/>
          <p:cNvSpPr>
            <a:spLocks noGrp="1"/>
          </p:cNvSpPr>
          <p:nvPr>
            <p:ph sz="quarter" idx="1"/>
          </p:nvPr>
        </p:nvSpPr>
        <p:spPr>
          <a:xfrm>
            <a:off x="251520" y="1527048"/>
            <a:ext cx="4774304" cy="3846168"/>
          </a:xfrm>
        </p:spPr>
        <p:txBody>
          <a:bodyPr>
            <a:normAutofit fontScale="70000" lnSpcReduction="20000"/>
          </a:bodyPr>
          <a:lstStyle/>
          <a:p>
            <a:r>
              <a:rPr lang="el-GR" dirty="0" smtClean="0"/>
              <a:t>Όλες οι πράξεις γίνονται βάση προκαθορισμένων λειτουργιών, μετασχηματίζοντας ή συνδυάζοντας τα απαραίτητα δεδομένα, για τη δημιουργία των εκάστοτε επιθυμητών αποτελεσμάτων</a:t>
            </a:r>
          </a:p>
          <a:p>
            <a:r>
              <a:rPr lang="el-GR" dirty="0" smtClean="0"/>
              <a:t>Οι κωδικοποιημένες παραστάσεις των δεδομένων δίδονται στην αριθμητική και λογική μονάδα από τη μνήμη</a:t>
            </a:r>
          </a:p>
          <a:p>
            <a:r>
              <a:rPr lang="el-GR" dirty="0" smtClean="0"/>
              <a:t>Η μονάδα ελέγχου, η οποία γνωρίζει την πράξη που πρέπει να εκτελεστεί, μεταδίδει στην αριθμητική και λογική μονάδα τα απαραίτητα σήματα ελέγχου, ώστε αυτή να υπολογίσει τα επιθυμητά αποτελέσματα των πράξεων</a:t>
            </a:r>
          </a:p>
          <a:p>
            <a:endParaRPr lang="el-GR" dirty="0"/>
          </a:p>
        </p:txBody>
      </p:sp>
      <p:sp>
        <p:nvSpPr>
          <p:cNvPr id="6" name="1 - Στρογγυλεμένο ορθογώνιο"/>
          <p:cNvSpPr/>
          <p:nvPr/>
        </p:nvSpPr>
        <p:spPr>
          <a:xfrm>
            <a:off x="5106266" y="1772816"/>
            <a:ext cx="3786214" cy="414340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Αριθμητική/Λογική Μονάδα</a:t>
            </a:r>
          </a:p>
          <a:p>
            <a:pPr algn="ctr"/>
            <a:r>
              <a:rPr lang="el-GR" sz="2000" b="1" dirty="0" smtClean="0">
                <a:solidFill>
                  <a:schemeClr val="tx1"/>
                </a:solidFill>
                <a:latin typeface="Times New Roman" pitchFamily="18" charset="0"/>
                <a:cs typeface="Times New Roman" pitchFamily="18" charset="0"/>
              </a:rPr>
              <a:t>(</a:t>
            </a:r>
            <a:r>
              <a:rPr lang="en-US" sz="2000" b="1" dirty="0" smtClean="0">
                <a:solidFill>
                  <a:schemeClr val="tx1"/>
                </a:solidFill>
                <a:latin typeface="Times New Roman" pitchFamily="18" charset="0"/>
                <a:cs typeface="Times New Roman" pitchFamily="18" charset="0"/>
              </a:rPr>
              <a:t>Arithmetic Logical Unit</a:t>
            </a:r>
            <a:r>
              <a:rPr lang="el-GR" sz="2000" b="1" dirty="0" smtClean="0">
                <a:solidFill>
                  <a:schemeClr val="tx1"/>
                </a:solidFill>
                <a:latin typeface="Times New Roman" pitchFamily="18" charset="0"/>
                <a:cs typeface="Times New Roman" pitchFamily="18" charset="0"/>
              </a:rPr>
              <a:t>)</a:t>
            </a:r>
            <a:endParaRPr lang="el-GR" sz="2000" b="1" dirty="0">
              <a:solidFill>
                <a:schemeClr val="tx1"/>
              </a:solidFill>
              <a:latin typeface="Times New Roman" pitchFamily="18" charset="0"/>
              <a:cs typeface="Times New Roman" pitchFamily="18" charset="0"/>
            </a:endParaRPr>
          </a:p>
        </p:txBody>
      </p:sp>
      <p:sp>
        <p:nvSpPr>
          <p:cNvPr id="7" name="2 - Ορθογώνιο"/>
          <p:cNvSpPr/>
          <p:nvPr/>
        </p:nvSpPr>
        <p:spPr>
          <a:xfrm>
            <a:off x="5677770" y="3844518"/>
            <a:ext cx="257176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Συσσωρευτής </a:t>
            </a:r>
            <a:r>
              <a:rPr lang="en-US" dirty="0" smtClean="0">
                <a:solidFill>
                  <a:schemeClr val="tx1"/>
                </a:solidFill>
                <a:latin typeface="Times New Roman" pitchFamily="18" charset="0"/>
                <a:cs typeface="Times New Roman" pitchFamily="18" charset="0"/>
              </a:rPr>
              <a:t>Accumulator (ACCU)</a:t>
            </a:r>
            <a:endParaRPr lang="el-GR" dirty="0">
              <a:solidFill>
                <a:schemeClr val="tx1"/>
              </a:solidFill>
              <a:latin typeface="Times New Roman" pitchFamily="18" charset="0"/>
              <a:cs typeface="Times New Roman" pitchFamily="18" charset="0"/>
            </a:endParaRPr>
          </a:p>
        </p:txBody>
      </p:sp>
      <p:sp>
        <p:nvSpPr>
          <p:cNvPr id="8" name="3 - Ορθογώνιο"/>
          <p:cNvSpPr/>
          <p:nvPr/>
        </p:nvSpPr>
        <p:spPr>
          <a:xfrm>
            <a:off x="5677770" y="4630336"/>
            <a:ext cx="2571768"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err="1" smtClean="0">
                <a:solidFill>
                  <a:schemeClr val="tx1"/>
                </a:solidFill>
                <a:latin typeface="Times New Roman" pitchFamily="18" charset="0"/>
                <a:cs typeface="Times New Roman" pitchFamily="18" charset="0"/>
              </a:rPr>
              <a:t>Καταχωρητής</a:t>
            </a:r>
            <a:endParaRPr lang="el-GR" dirty="0">
              <a:solidFill>
                <a:schemeClr val="tx1"/>
              </a:solidFill>
              <a:latin typeface="Times New Roman" pitchFamily="18" charset="0"/>
              <a:cs typeface="Times New Roman" pitchFamily="18" charset="0"/>
            </a:endParaRPr>
          </a:p>
        </p:txBody>
      </p:sp>
      <p:sp>
        <p:nvSpPr>
          <p:cNvPr id="9" name="4 - Στρογγυλεμένο ορθογώνιο"/>
          <p:cNvSpPr/>
          <p:nvPr/>
        </p:nvSpPr>
        <p:spPr>
          <a:xfrm>
            <a:off x="3072942" y="5301208"/>
            <a:ext cx="1643074" cy="10081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2000" b="1" dirty="0" smtClean="0">
                <a:solidFill>
                  <a:schemeClr val="tx1"/>
                </a:solidFill>
                <a:latin typeface="Times New Roman" pitchFamily="18" charset="0"/>
                <a:cs typeface="Times New Roman" pitchFamily="18" charset="0"/>
              </a:rPr>
              <a:t>Μνήμη</a:t>
            </a:r>
            <a:endParaRPr lang="el-GR" sz="2000" b="1" dirty="0">
              <a:solidFill>
                <a:schemeClr val="tx1"/>
              </a:solidFill>
              <a:latin typeface="Times New Roman" pitchFamily="18" charset="0"/>
              <a:cs typeface="Times New Roman" pitchFamily="18" charset="0"/>
            </a:endParaRPr>
          </a:p>
        </p:txBody>
      </p:sp>
      <p:cxnSp>
        <p:nvCxnSpPr>
          <p:cNvPr id="10" name="7 - Ευθύγραμμο βέλος σύνδεσης"/>
          <p:cNvCxnSpPr>
            <a:stCxn id="9" idx="3"/>
            <a:endCxn id="6" idx="1"/>
          </p:cNvCxnSpPr>
          <p:nvPr/>
        </p:nvCxnSpPr>
        <p:spPr>
          <a:xfrm flipV="1">
            <a:off x="4716016" y="3844518"/>
            <a:ext cx="390250" cy="1960746"/>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11" name="8 - Ευθύγραμμο βέλος σύνδεσης"/>
          <p:cNvCxnSpPr/>
          <p:nvPr/>
        </p:nvCxnSpPr>
        <p:spPr>
          <a:xfrm rot="5400000" flipH="1" flipV="1">
            <a:off x="6639802" y="3596072"/>
            <a:ext cx="504828" cy="1588"/>
          </a:xfrm>
          <a:prstGeom prst="straightConnector1">
            <a:avLst/>
          </a:prstGeom>
          <a:ln>
            <a:headEnd type="arrow"/>
            <a:tailEnd type="arrow"/>
          </a:ln>
        </p:spPr>
        <p:style>
          <a:lnRef idx="3">
            <a:schemeClr val="accent5"/>
          </a:lnRef>
          <a:fillRef idx="0">
            <a:schemeClr val="accent5"/>
          </a:fillRef>
          <a:effectRef idx="2">
            <a:schemeClr val="accent5"/>
          </a:effectRef>
          <a:fontRef idx="minor">
            <a:schemeClr val="tx1"/>
          </a:fontRef>
        </p:style>
      </p:cxnSp>
      <p:sp>
        <p:nvSpPr>
          <p:cNvPr id="12" name="9 - Ορθογώνιο"/>
          <p:cNvSpPr/>
          <p:nvPr/>
        </p:nvSpPr>
        <p:spPr>
          <a:xfrm>
            <a:off x="5677770" y="5273278"/>
            <a:ext cx="2571768"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err="1" smtClean="0">
                <a:solidFill>
                  <a:schemeClr val="tx1"/>
                </a:solidFill>
                <a:latin typeface="Times New Roman" pitchFamily="18" charset="0"/>
                <a:cs typeface="Times New Roman" pitchFamily="18" charset="0"/>
              </a:rPr>
              <a:t>Καταχωρητής</a:t>
            </a:r>
            <a:endParaRPr lang="el-GR" dirty="0">
              <a:solidFill>
                <a:schemeClr val="tx1"/>
              </a:solidFill>
              <a:latin typeface="Times New Roman" pitchFamily="18" charset="0"/>
              <a:cs typeface="Times New Roman" pitchFamily="18" charset="0"/>
            </a:endParaRPr>
          </a:p>
        </p:txBody>
      </p:sp>
      <p:sp>
        <p:nvSpPr>
          <p:cNvPr id="13" name="11 - Στρογγυλεμένο ορθογώνιο"/>
          <p:cNvSpPr/>
          <p:nvPr/>
        </p:nvSpPr>
        <p:spPr>
          <a:xfrm>
            <a:off x="5249142" y="2701510"/>
            <a:ext cx="3500462"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Κύκλωμα Αριθμητικών/Λογικών Πράξεων</a:t>
            </a:r>
            <a:endParaRPr lang="el-GR" dirty="0">
              <a:solidFill>
                <a:schemeClr val="tx1"/>
              </a:solidFill>
              <a:latin typeface="Times New Roman" pitchFamily="18" charset="0"/>
              <a:cs typeface="Times New Roman"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1: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A73D03BB-7787-43A7-BE2E-66CD523646DB}" type="slidenum">
              <a:rPr lang="en-US" sz="1200">
                <a:solidFill>
                  <a:schemeClr val="tx1">
                    <a:tint val="75000"/>
                  </a:schemeClr>
                </a:solidFill>
                <a:latin typeface="+mn-lt"/>
                <a:cs typeface="+mn-cs"/>
              </a:rPr>
              <a:pPr fontAlgn="auto">
                <a:spcBef>
                  <a:spcPts val="0"/>
                </a:spcBef>
                <a:spcAft>
                  <a:spcPts val="0"/>
                </a:spcAft>
                <a:defRPr/>
              </a:pPr>
              <a:t>320</a:t>
            </a:fld>
            <a:endParaRPr lang="en-US" sz="1200" dirty="0">
              <a:solidFill>
                <a:schemeClr val="tx1">
                  <a:tint val="75000"/>
                </a:schemeClr>
              </a:solidFill>
              <a:latin typeface="+mn-lt"/>
              <a:cs typeface="+mn-cs"/>
            </a:endParaRPr>
          </a:p>
        </p:txBody>
      </p:sp>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6" name="Flowchart: Terminator 5"/>
          <p:cNvSpPr/>
          <p:nvPr/>
        </p:nvSpPr>
        <p:spPr>
          <a:xfrm>
            <a:off x="2298700"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2089150" y="2686050"/>
            <a:ext cx="1331913" cy="433388"/>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p>
        </p:txBody>
      </p:sp>
      <p:sp>
        <p:nvSpPr>
          <p:cNvPr id="11" name="Flowchart: Process 10"/>
          <p:cNvSpPr/>
          <p:nvPr/>
        </p:nvSpPr>
        <p:spPr>
          <a:xfrm>
            <a:off x="1546225" y="3673475"/>
            <a:ext cx="2416175" cy="666750"/>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average </a:t>
            </a:r>
            <a:r>
              <a:rPr lang="en-US" sz="2000">
                <a:solidFill>
                  <a:schemeClr val="bg1"/>
                </a:solidFill>
                <a:latin typeface="Arial"/>
                <a:cs typeface="Arial"/>
              </a:rPr>
              <a:t>← (</a:t>
            </a:r>
            <a:r>
              <a:rPr lang="en-US" sz="2000">
                <a:solidFill>
                  <a:schemeClr val="bg1"/>
                </a:solidFill>
              </a:rPr>
              <a:t>x+y)/2</a:t>
            </a:r>
          </a:p>
        </p:txBody>
      </p:sp>
      <p:sp>
        <p:nvSpPr>
          <p:cNvPr id="12" name="Flowchart: Terminator 11"/>
          <p:cNvSpPr/>
          <p:nvPr/>
        </p:nvSpPr>
        <p:spPr>
          <a:xfrm>
            <a:off x="2298700" y="63246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2233613" y="489585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p>
        </p:txBody>
      </p:sp>
      <p:cxnSp>
        <p:nvCxnSpPr>
          <p:cNvPr id="15" name="Straight Arrow Connector 14"/>
          <p:cNvCxnSpPr>
            <a:stCxn id="6" idx="2"/>
            <a:endCxn id="9" idx="0"/>
          </p:cNvCxnSpPr>
          <p:nvPr/>
        </p:nvCxnSpPr>
        <p:spPr>
          <a:xfrm rot="5400000">
            <a:off x="2379663" y="2354263"/>
            <a:ext cx="75088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11" idx="0"/>
          </p:cNvCxnSpPr>
          <p:nvPr/>
        </p:nvCxnSpPr>
        <p:spPr>
          <a:xfrm rot="5400000">
            <a:off x="2478088" y="3395663"/>
            <a:ext cx="5540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2" idx="0"/>
          </p:cNvCxnSpPr>
          <p:nvPr/>
        </p:nvCxnSpPr>
        <p:spPr>
          <a:xfrm rot="5400000">
            <a:off x="2376488" y="5946775"/>
            <a:ext cx="75723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1" idx="2"/>
            <a:endCxn id="13" idx="0"/>
          </p:cNvCxnSpPr>
          <p:nvPr/>
        </p:nvCxnSpPr>
        <p:spPr>
          <a:xfrm rot="16200000" flipH="1">
            <a:off x="2477294" y="4617244"/>
            <a:ext cx="555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average</a:t>
            </a:r>
            <a:r>
              <a:rPr lang="el-GR" i="1">
                <a:solidFill>
                  <a:schemeClr val="bg1"/>
                </a:solidFill>
                <a:latin typeface="Arial Narrow" pitchFamily="34" charset="0"/>
              </a:rPr>
              <a:t> </a:t>
            </a:r>
            <a:r>
              <a:rPr lang="en-US" i="1">
                <a:solidFill>
                  <a:schemeClr val="bg1"/>
                </a:solidFill>
                <a:latin typeface="Arial Narrow" pitchFamily="34" charset="0"/>
                <a:cs typeface="Arial"/>
              </a:rPr>
              <a:t>←</a:t>
            </a:r>
            <a:r>
              <a:rPr lang="en-US" i="1">
                <a:solidFill>
                  <a:schemeClr val="bg1"/>
                </a:solidFill>
                <a:latin typeface="Arial Narrow" pitchFamily="34" charset="0"/>
              </a:rPr>
              <a:t> (x+y)/2</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average</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47491"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1: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665F209-D450-4DAB-882A-20D5C27C0B9E}" type="slidenum">
              <a:rPr lang="en-US" sz="1200">
                <a:solidFill>
                  <a:schemeClr val="tx1">
                    <a:tint val="75000"/>
                  </a:schemeClr>
                </a:solidFill>
                <a:latin typeface="+mn-lt"/>
                <a:cs typeface="+mn-cs"/>
              </a:rPr>
              <a:pPr fontAlgn="auto">
                <a:spcBef>
                  <a:spcPts val="0"/>
                </a:spcBef>
                <a:spcAft>
                  <a:spcPts val="0"/>
                </a:spcAft>
                <a:defRPr/>
              </a:pPr>
              <a:t>321</a:t>
            </a:fld>
            <a:endParaRPr lang="en-US" sz="1200" dirty="0">
              <a:solidFill>
                <a:schemeClr val="tx1">
                  <a:tint val="75000"/>
                </a:schemeClr>
              </a:solidFill>
              <a:latin typeface="+mn-lt"/>
              <a:cs typeface="+mn-cs"/>
            </a:endParaRPr>
          </a:p>
        </p:txBody>
      </p:sp>
      <p:graphicFrame>
        <p:nvGraphicFramePr>
          <p:cNvPr id="8" name="Table 7"/>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2</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8C058DB2-A812-4DBB-9F86-4A6E512DE549}" type="slidenum">
              <a:rPr lang="en-US" sz="1200">
                <a:solidFill>
                  <a:schemeClr val="tx1">
                    <a:tint val="75000"/>
                  </a:schemeClr>
                </a:solidFill>
                <a:latin typeface="+mn-lt"/>
                <a:cs typeface="+mn-cs"/>
              </a:rPr>
              <a:pPr fontAlgn="auto">
                <a:spcBef>
                  <a:spcPts val="0"/>
                </a:spcBef>
                <a:spcAft>
                  <a:spcPts val="0"/>
                </a:spcAft>
                <a:defRPr/>
              </a:pPr>
              <a:t>322</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612775" y="1547813"/>
            <a:ext cx="8531225" cy="5287962"/>
          </a:xfrm>
        </p:spPr>
        <p:txBody>
          <a:bodyPr>
            <a:normAutofit/>
          </a:bodyPr>
          <a:lstStyle/>
          <a:p>
            <a:pPr>
              <a:lnSpc>
                <a:spcPct val="90000"/>
              </a:lnSpc>
            </a:pPr>
            <a:r>
              <a:rPr lang="el-GR" sz="2300" smtClean="0"/>
              <a:t>Να γραφεί πρόγραμμα που να υπολογίζει τον </a:t>
            </a:r>
            <a:r>
              <a:rPr lang="el-GR" sz="2300" b="1" i="1" smtClean="0"/>
              <a:t>ελάχιστο</a:t>
            </a:r>
            <a:r>
              <a:rPr lang="el-GR" sz="2300" smtClean="0"/>
              <a:t> δύο αριθμών.</a:t>
            </a:r>
          </a:p>
          <a:p>
            <a:pPr>
              <a:lnSpc>
                <a:spcPct val="90000"/>
              </a:lnSpc>
            </a:pPr>
            <a:endParaRPr lang="el-GR" sz="2300" smtClean="0"/>
          </a:p>
          <a:p>
            <a:pPr>
              <a:lnSpc>
                <a:spcPct val="90000"/>
              </a:lnSpc>
            </a:pPr>
            <a:r>
              <a:rPr lang="el-GR" sz="2300" i="1" smtClean="0"/>
              <a:t>Μια πιο σαφής περιγραφή:</a:t>
            </a:r>
            <a:endParaRPr lang="en-US" sz="2300" i="1" smtClean="0"/>
          </a:p>
          <a:p>
            <a:pPr>
              <a:lnSpc>
                <a:spcPct val="90000"/>
              </a:lnSpc>
            </a:pPr>
            <a:endParaRPr lang="en-US" sz="2300" i="1" smtClean="0"/>
          </a:p>
          <a:p>
            <a:pPr>
              <a:lnSpc>
                <a:spcPct val="90000"/>
              </a:lnSpc>
            </a:pPr>
            <a:endParaRPr lang="en-US" sz="2300" i="1" smtClean="0"/>
          </a:p>
          <a:p>
            <a:pPr>
              <a:lnSpc>
                <a:spcPct val="90000"/>
              </a:lnSpc>
            </a:pPr>
            <a:endParaRPr lang="en-US" sz="2300" i="1" smtClean="0"/>
          </a:p>
          <a:p>
            <a:pPr>
              <a:lnSpc>
                <a:spcPct val="90000"/>
              </a:lnSpc>
            </a:pPr>
            <a:endParaRPr lang="en-US" sz="2300" i="1" smtClean="0"/>
          </a:p>
          <a:p>
            <a:pPr>
              <a:lnSpc>
                <a:spcPct val="90000"/>
              </a:lnSpc>
            </a:pPr>
            <a:endParaRPr lang="en-US" sz="2300" i="1" smtClean="0"/>
          </a:p>
          <a:p>
            <a:pPr>
              <a:lnSpc>
                <a:spcPct val="90000"/>
              </a:lnSpc>
            </a:pPr>
            <a:endParaRPr lang="en-US" sz="2300" i="1" smtClean="0"/>
          </a:p>
          <a:p>
            <a:pPr>
              <a:lnSpc>
                <a:spcPct val="90000"/>
              </a:lnSpc>
            </a:pPr>
            <a:r>
              <a:rPr lang="el-GR" sz="2300" i="1" smtClean="0"/>
              <a:t>(Διευκρίνιση: Σε μια ανάθεση, η παράσταση δεξιά του </a:t>
            </a:r>
            <a:r>
              <a:rPr lang="en-US" sz="2300" smtClean="0">
                <a:latin typeface="Arial" charset="0"/>
                <a:cs typeface="Arial" charset="0"/>
              </a:rPr>
              <a:t>←</a:t>
            </a:r>
            <a:r>
              <a:rPr lang="el-GR" sz="2300" i="1" smtClean="0"/>
              <a:t> μπορεί να περιέχει μόνο τις πράξεις </a:t>
            </a:r>
            <a:r>
              <a:rPr lang="en-US" sz="2300" smtClean="0"/>
              <a:t>+</a:t>
            </a:r>
            <a:r>
              <a:rPr lang="el-GR" sz="2300" smtClean="0"/>
              <a:t>,</a:t>
            </a:r>
            <a:r>
              <a:rPr lang="en-US" sz="2300" smtClean="0"/>
              <a:t> -</a:t>
            </a:r>
            <a:r>
              <a:rPr lang="el-GR" sz="2300" smtClean="0"/>
              <a:t>,</a:t>
            </a:r>
            <a:r>
              <a:rPr lang="en-US" sz="2300" smtClean="0"/>
              <a:t> *</a:t>
            </a:r>
            <a:r>
              <a:rPr lang="el-GR" sz="2300" smtClean="0"/>
              <a:t>, </a:t>
            </a:r>
            <a:r>
              <a:rPr lang="el-GR" sz="2300" i="1" smtClean="0"/>
              <a:t>και</a:t>
            </a:r>
            <a:r>
              <a:rPr lang="en-US" sz="2300" smtClean="0"/>
              <a:t> /</a:t>
            </a:r>
            <a:r>
              <a:rPr lang="el-GR" sz="2300" smtClean="0"/>
              <a:t> .)</a:t>
            </a:r>
            <a:endParaRPr lang="en-US" sz="2300" i="1" smtClean="0"/>
          </a:p>
        </p:txBody>
      </p:sp>
      <p:sp>
        <p:nvSpPr>
          <p:cNvPr id="6" name="Rounded Rectangle 5"/>
          <p:cNvSpPr/>
          <p:nvPr/>
        </p:nvSpPr>
        <p:spPr>
          <a:xfrm>
            <a:off x="612775" y="32766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435100" indent="-1435100" fontAlgn="auto">
              <a:spcBef>
                <a:spcPts val="600"/>
              </a:spcBef>
              <a:spcAft>
                <a:spcPts val="0"/>
              </a:spcAft>
              <a:defRPr/>
            </a:pPr>
            <a:r>
              <a:rPr lang="el-GR" sz="2800" i="1">
                <a:solidFill>
                  <a:schemeClr val="bg1"/>
                </a:solidFill>
              </a:rPr>
              <a:t>Δίνονται </a:t>
            </a:r>
            <a:r>
              <a:rPr lang="el-GR" sz="2800">
                <a:solidFill>
                  <a:schemeClr val="bg1"/>
                </a:solidFill>
              </a:rPr>
              <a:t> δύο πραγματικοί αριθμοί </a:t>
            </a:r>
            <a:r>
              <a:rPr lang="en-US" sz="2800">
                <a:solidFill>
                  <a:schemeClr val="bg1"/>
                </a:solidFill>
              </a:rPr>
              <a:t>x </a:t>
            </a:r>
            <a:r>
              <a:rPr lang="el-GR" sz="2800">
                <a:solidFill>
                  <a:schemeClr val="bg1"/>
                </a:solidFill>
              </a:rPr>
              <a:t>και </a:t>
            </a:r>
            <a:r>
              <a:rPr lang="en-US" sz="2800">
                <a:solidFill>
                  <a:schemeClr val="bg1"/>
                </a:solidFill>
              </a:rPr>
              <a:t>y</a:t>
            </a:r>
            <a:r>
              <a:rPr lang="el-GR" sz="2800">
                <a:solidFill>
                  <a:schemeClr val="bg1"/>
                </a:solidFill>
              </a:rPr>
              <a:t>, από το πληκτρολόγιο.</a:t>
            </a:r>
            <a:endParaRPr lang="el-GR" sz="2800" i="1">
              <a:solidFill>
                <a:schemeClr val="bg1"/>
              </a:solidFill>
            </a:endParaRPr>
          </a:p>
          <a:p>
            <a:pPr marL="1435100" indent="-1435100" fontAlgn="auto">
              <a:spcBef>
                <a:spcPts val="600"/>
              </a:spcBef>
              <a:spcAft>
                <a:spcPts val="0"/>
              </a:spcAft>
              <a:defRPr/>
            </a:pPr>
            <a:r>
              <a:rPr lang="el-GR" sz="2800" i="1">
                <a:solidFill>
                  <a:schemeClr val="bg1"/>
                </a:solidFill>
              </a:rPr>
              <a:t>Να υπολογιστεί</a:t>
            </a:r>
            <a:r>
              <a:rPr lang="el-GR" sz="2800">
                <a:solidFill>
                  <a:schemeClr val="bg1"/>
                </a:solidFill>
              </a:rPr>
              <a:t>  ο ελάχιστος των αριθμών, </a:t>
            </a:r>
            <a:r>
              <a:rPr lang="en-US" sz="2800">
                <a:solidFill>
                  <a:schemeClr val="bg1"/>
                </a:solidFill>
              </a:rPr>
              <a:t>min(x,y)</a:t>
            </a:r>
            <a:r>
              <a:rPr lang="el-GR" sz="2800">
                <a:solidFill>
                  <a:schemeClr val="bg1"/>
                </a:solidFill>
              </a:rPr>
              <a:t>, και να τυπωθεί στην οθόνη.</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49539"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2: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650D798-AD50-4BB7-A712-B870298C97C6}" type="slidenum">
              <a:rPr lang="en-US" sz="1200">
                <a:solidFill>
                  <a:schemeClr val="tx1">
                    <a:tint val="75000"/>
                  </a:schemeClr>
                </a:solidFill>
                <a:latin typeface="+mn-lt"/>
                <a:cs typeface="+mn-cs"/>
              </a:rPr>
              <a:pPr fontAlgn="auto">
                <a:spcBef>
                  <a:spcPts val="0"/>
                </a:spcBef>
                <a:spcAft>
                  <a:spcPts val="0"/>
                </a:spcAft>
                <a:defRPr/>
              </a:pPr>
              <a:t>323</a:t>
            </a:fld>
            <a:endParaRPr lang="en-US" sz="1200" dirty="0">
              <a:solidFill>
                <a:schemeClr val="tx1">
                  <a:tint val="75000"/>
                </a:schemeClr>
              </a:solidFill>
              <a:latin typeface="+mn-lt"/>
              <a:cs typeface="+mn-cs"/>
            </a:endParaRPr>
          </a:p>
        </p:txBody>
      </p:sp>
      <p:sp>
        <p:nvSpPr>
          <p:cNvPr id="6" name="Flowchart: Terminator 5"/>
          <p:cNvSpPr/>
          <p:nvPr/>
        </p:nvSpPr>
        <p:spPr>
          <a:xfrm>
            <a:off x="2286000"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2066925" y="2439988"/>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p>
        </p:txBody>
      </p:sp>
      <p:sp>
        <p:nvSpPr>
          <p:cNvPr id="12" name="Flowchart: Terminator 11"/>
          <p:cNvSpPr/>
          <p:nvPr/>
        </p:nvSpPr>
        <p:spPr>
          <a:xfrm>
            <a:off x="2286000" y="63246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2211388" y="5143500"/>
            <a:ext cx="1042987" cy="719138"/>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min</a:t>
            </a:r>
          </a:p>
        </p:txBody>
      </p:sp>
      <p:cxnSp>
        <p:nvCxnSpPr>
          <p:cNvPr id="15" name="Straight Arrow Connector 14"/>
          <p:cNvCxnSpPr>
            <a:stCxn id="6" idx="2"/>
            <a:endCxn id="9" idx="0"/>
          </p:cNvCxnSpPr>
          <p:nvPr/>
        </p:nvCxnSpPr>
        <p:spPr>
          <a:xfrm rot="5400000">
            <a:off x="2485231" y="2224882"/>
            <a:ext cx="504825" cy="1111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p:cNvCxnSpPr>
          <p:nvPr/>
        </p:nvCxnSpPr>
        <p:spPr>
          <a:xfrm rot="5400000">
            <a:off x="2498726" y="3100387"/>
            <a:ext cx="461962" cy="4763"/>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2" idx="0"/>
          </p:cNvCxnSpPr>
          <p:nvPr/>
        </p:nvCxnSpPr>
        <p:spPr>
          <a:xfrm rot="16200000" flipH="1">
            <a:off x="2482850" y="6064251"/>
            <a:ext cx="509587" cy="1111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3" idx="0"/>
          </p:cNvCxnSpPr>
          <p:nvPr/>
        </p:nvCxnSpPr>
        <p:spPr>
          <a:xfrm rot="16200000" flipH="1">
            <a:off x="2498726" y="4910137"/>
            <a:ext cx="461962" cy="4763"/>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2" name="Group 35"/>
          <p:cNvGrpSpPr>
            <a:grpSpLocks/>
          </p:cNvGrpSpPr>
          <p:nvPr/>
        </p:nvGrpSpPr>
        <p:grpSpPr bwMode="auto">
          <a:xfrm>
            <a:off x="762000" y="3333750"/>
            <a:ext cx="3962400" cy="1347788"/>
            <a:chOff x="3124200" y="3300992"/>
            <a:chExt cx="3962400" cy="1347208"/>
          </a:xfrm>
        </p:grpSpPr>
        <p:sp>
          <p:nvSpPr>
            <p:cNvPr id="14" name="Flowchart: Decision 13"/>
            <p:cNvSpPr/>
            <p:nvPr/>
          </p:nvSpPr>
          <p:spPr>
            <a:xfrm>
              <a:off x="4171950" y="3300992"/>
              <a:ext cx="1835150" cy="828318"/>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y</a:t>
              </a:r>
            </a:p>
          </p:txBody>
        </p:sp>
        <p:sp>
          <p:nvSpPr>
            <p:cNvPr id="16" name="Flowchart: Process 15"/>
            <p:cNvSpPr/>
            <p:nvPr/>
          </p:nvSpPr>
          <p:spPr>
            <a:xfrm>
              <a:off x="5826125" y="4003952"/>
              <a:ext cx="1260475" cy="360207"/>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y</a:t>
              </a:r>
            </a:p>
          </p:txBody>
        </p:sp>
        <p:cxnSp>
          <p:nvCxnSpPr>
            <p:cNvPr id="17" name="Straight Arrow Connector 48"/>
            <p:cNvCxnSpPr>
              <a:stCxn id="14" idx="1"/>
              <a:endCxn id="29" idx="0"/>
            </p:cNvCxnSpPr>
            <p:nvPr/>
          </p:nvCxnSpPr>
          <p:spPr>
            <a:xfrm rot="10800000" flipV="1">
              <a:off x="3754438" y="3715152"/>
              <a:ext cx="417512" cy="288801"/>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4975225" y="4399069"/>
              <a:ext cx="228600" cy="249131"/>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19" name="Straight Arrow Connector 54"/>
            <p:cNvCxnSpPr>
              <a:stCxn id="16" idx="2"/>
              <a:endCxn id="18" idx="6"/>
            </p:cNvCxnSpPr>
            <p:nvPr/>
          </p:nvCxnSpPr>
          <p:spPr>
            <a:xfrm rot="5400000">
              <a:off x="5750753" y="3817231"/>
              <a:ext cx="158682" cy="125253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9555" name="TextBox 20"/>
            <p:cNvSpPr txBox="1">
              <a:spLocks noChangeArrowheads="1"/>
            </p:cNvSpPr>
            <p:nvPr/>
          </p:nvSpPr>
          <p:spPr bwMode="auto">
            <a:xfrm>
              <a:off x="5918200" y="3373986"/>
              <a:ext cx="392113" cy="401465"/>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49556" name="TextBox 21"/>
            <p:cNvSpPr txBox="1">
              <a:spLocks noChangeArrowheads="1"/>
            </p:cNvSpPr>
            <p:nvPr/>
          </p:nvSpPr>
          <p:spPr bwMode="auto">
            <a:xfrm>
              <a:off x="3886200" y="3373986"/>
              <a:ext cx="339725" cy="401465"/>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23" name="Straight Arrow Connector 45"/>
            <p:cNvCxnSpPr>
              <a:stCxn id="14" idx="3"/>
              <a:endCxn id="16" idx="0"/>
            </p:cNvCxnSpPr>
            <p:nvPr/>
          </p:nvCxnSpPr>
          <p:spPr>
            <a:xfrm>
              <a:off x="6007100" y="3715152"/>
              <a:ext cx="449263" cy="288801"/>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9" name="Flowchart: Process 28"/>
            <p:cNvSpPr/>
            <p:nvPr/>
          </p:nvSpPr>
          <p:spPr>
            <a:xfrm>
              <a:off x="3124200" y="4003952"/>
              <a:ext cx="1260475" cy="360207"/>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x</a:t>
              </a:r>
            </a:p>
          </p:txBody>
        </p:sp>
        <p:cxnSp>
          <p:nvCxnSpPr>
            <p:cNvPr id="32" name="Straight Arrow Connector 31"/>
            <p:cNvCxnSpPr>
              <a:stCxn id="29" idx="2"/>
              <a:endCxn id="18" idx="2"/>
            </p:cNvCxnSpPr>
            <p:nvPr/>
          </p:nvCxnSpPr>
          <p:spPr>
            <a:xfrm rot="16200000" flipH="1">
              <a:off x="4285491" y="3833106"/>
              <a:ext cx="158682" cy="122078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pSp>
      <p:graphicFrame>
        <p:nvGraphicFramePr>
          <p:cNvPr id="41" name="Table 40"/>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τότε   </a:t>
            </a:r>
            <a:r>
              <a:rPr lang="en-US" i="1">
                <a:solidFill>
                  <a:schemeClr val="bg1"/>
                </a:solidFill>
                <a:latin typeface="Arial Narrow" pitchFamily="34" charset="0"/>
              </a:rPr>
              <a:t>    min </a:t>
            </a:r>
            <a:r>
              <a:rPr lang="en-US" i="1">
                <a:solidFill>
                  <a:schemeClr val="bg1"/>
                </a:solidFill>
                <a:latin typeface="Arial"/>
                <a:cs typeface="Arial"/>
              </a:rPr>
              <a:t>←</a:t>
            </a:r>
            <a:r>
              <a:rPr lang="en-US" i="1">
                <a:solidFill>
                  <a:schemeClr val="bg1"/>
                </a:solidFill>
                <a:latin typeface="Arial Narrow" pitchFamily="34" charset="0"/>
              </a:rPr>
              <a:t> x</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αλλιώς </a:t>
            </a:r>
            <a:r>
              <a:rPr lang="en-US" i="1">
                <a:solidFill>
                  <a:schemeClr val="bg1"/>
                </a:solidFill>
                <a:latin typeface="Arial Narrow" pitchFamily="34" charset="0"/>
              </a:rPr>
              <a:t> min </a:t>
            </a:r>
            <a:r>
              <a:rPr lang="en-US" i="1">
                <a:solidFill>
                  <a:schemeClr val="bg1"/>
                </a:solidFill>
                <a:latin typeface="Arial"/>
                <a:cs typeface="Arial"/>
              </a:rPr>
              <a:t>←</a:t>
            </a:r>
            <a:r>
              <a:rPr lang="en-US" i="1">
                <a:solidFill>
                  <a:schemeClr val="bg1"/>
                </a:solidFill>
                <a:latin typeface="Arial Narrow" pitchFamily="34" charset="0"/>
              </a:rPr>
              <a:t> y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min</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50563"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2: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74424628-FD5E-432C-81D0-3BF07F978714}" type="slidenum">
              <a:rPr lang="en-US" sz="1200">
                <a:solidFill>
                  <a:schemeClr val="tx1">
                    <a:tint val="75000"/>
                  </a:schemeClr>
                </a:solidFill>
                <a:latin typeface="+mn-lt"/>
                <a:cs typeface="+mn-cs"/>
              </a:rPr>
              <a:pPr fontAlgn="auto">
                <a:spcBef>
                  <a:spcPts val="0"/>
                </a:spcBef>
                <a:spcAft>
                  <a:spcPts val="0"/>
                </a:spcAft>
                <a:defRPr/>
              </a:pPr>
              <a:t>324</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52226" name="Rectangle 2"/>
          <p:cNvSpPr>
            <a:spLocks noGrp="1" noChangeArrowheads="1"/>
          </p:cNvSpPr>
          <p:nvPr>
            <p:ph type="title" idx="4294967295"/>
          </p:nvPr>
        </p:nvSpPr>
        <p:spPr>
          <a:xfrm>
            <a:off x="612775" y="0"/>
            <a:ext cx="8531225" cy="1219200"/>
          </a:xfrm>
        </p:spPr>
        <p:txBody>
          <a:bodyPr anchor="ctr">
            <a:normAutofit/>
          </a:bodyPr>
          <a:lstStyle/>
          <a:p>
            <a:r>
              <a:rPr lang="el-GR" altLang="en-US" sz="2900" smtClean="0"/>
              <a:t>Πρόβλημα 2: </a:t>
            </a:r>
            <a:br>
              <a:rPr lang="el-GR" altLang="en-US" sz="2900" smtClean="0"/>
            </a:br>
            <a:r>
              <a:rPr lang="el-GR" altLang="en-US" sz="2900" smtClean="0"/>
              <a:t>Εναλλακτικό διάγραμμα ροής</a:t>
            </a:r>
            <a:endParaRPr lang="en-US" altLang="en-US" sz="2900"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C36B9DE-2483-451D-832B-2B91CF6AA994}" type="slidenum">
              <a:rPr lang="en-US" sz="1200">
                <a:solidFill>
                  <a:schemeClr val="tx1">
                    <a:tint val="75000"/>
                  </a:schemeClr>
                </a:solidFill>
                <a:latin typeface="+mn-lt"/>
                <a:cs typeface="+mn-cs"/>
              </a:rPr>
              <a:pPr fontAlgn="auto">
                <a:spcBef>
                  <a:spcPts val="0"/>
                </a:spcBef>
                <a:spcAft>
                  <a:spcPts val="0"/>
                </a:spcAft>
                <a:defRPr/>
              </a:pPr>
              <a:t>325</a:t>
            </a:fld>
            <a:endParaRPr lang="en-US" sz="1200" dirty="0">
              <a:solidFill>
                <a:schemeClr val="tx1">
                  <a:tint val="75000"/>
                </a:schemeClr>
              </a:solidFill>
              <a:latin typeface="+mn-lt"/>
              <a:cs typeface="+mn-cs"/>
            </a:endParaRPr>
          </a:p>
        </p:txBody>
      </p:sp>
      <p:sp>
        <p:nvSpPr>
          <p:cNvPr id="6" name="Flowchart: Terminator 5"/>
          <p:cNvSpPr/>
          <p:nvPr/>
        </p:nvSpPr>
        <p:spPr>
          <a:xfrm>
            <a:off x="2270125"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2060575" y="2439988"/>
            <a:ext cx="1333500"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p>
        </p:txBody>
      </p:sp>
      <p:sp>
        <p:nvSpPr>
          <p:cNvPr id="12" name="Flowchart: Terminator 11"/>
          <p:cNvSpPr/>
          <p:nvPr/>
        </p:nvSpPr>
        <p:spPr>
          <a:xfrm>
            <a:off x="2270125" y="63246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3505200" y="4308475"/>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y</a:t>
            </a:r>
          </a:p>
        </p:txBody>
      </p:sp>
      <p:cxnSp>
        <p:nvCxnSpPr>
          <p:cNvPr id="15" name="Straight Arrow Connector 14"/>
          <p:cNvCxnSpPr>
            <a:stCxn id="6" idx="2"/>
            <a:endCxn id="9" idx="0"/>
          </p:cNvCxnSpPr>
          <p:nvPr/>
        </p:nvCxnSpPr>
        <p:spPr>
          <a:xfrm rot="5400000">
            <a:off x="2474119" y="2231232"/>
            <a:ext cx="5048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p:cNvCxnSpPr>
          <p:nvPr/>
        </p:nvCxnSpPr>
        <p:spPr>
          <a:xfrm rot="5400000">
            <a:off x="2495550" y="3103563"/>
            <a:ext cx="461963"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4"/>
            <a:endCxn id="12" idx="0"/>
          </p:cNvCxnSpPr>
          <p:nvPr/>
        </p:nvCxnSpPr>
        <p:spPr>
          <a:xfrm rot="5400000">
            <a:off x="2421732" y="6020594"/>
            <a:ext cx="6096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1809750" y="3333750"/>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y</a:t>
            </a:r>
          </a:p>
        </p:txBody>
      </p:sp>
      <p:cxnSp>
        <p:nvCxnSpPr>
          <p:cNvPr id="17" name="Straight Arrow Connector 48"/>
          <p:cNvCxnSpPr>
            <a:stCxn id="14" idx="1"/>
            <a:endCxn id="26" idx="0"/>
          </p:cNvCxnSpPr>
          <p:nvPr/>
        </p:nvCxnSpPr>
        <p:spPr>
          <a:xfrm rot="10800000" flipV="1">
            <a:off x="1436688" y="3748088"/>
            <a:ext cx="373062" cy="56038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2613025" y="54657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19" name="Straight Arrow Connector 54"/>
          <p:cNvCxnSpPr>
            <a:stCxn id="13" idx="2"/>
            <a:endCxn id="18" idx="6"/>
          </p:cNvCxnSpPr>
          <p:nvPr/>
        </p:nvCxnSpPr>
        <p:spPr>
          <a:xfrm rot="5400000">
            <a:off x="3130550" y="4692650"/>
            <a:ext cx="608013" cy="1185863"/>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1600" name="TextBox 20"/>
          <p:cNvSpPr txBox="1">
            <a:spLocks noChangeArrowheads="1"/>
          </p:cNvSpPr>
          <p:nvPr/>
        </p:nvSpPr>
        <p:spPr bwMode="auto">
          <a:xfrm>
            <a:off x="3556000" y="3406775"/>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1601" name="TextBox 21"/>
          <p:cNvSpPr txBox="1">
            <a:spLocks noChangeArrowheads="1"/>
          </p:cNvSpPr>
          <p:nvPr/>
        </p:nvSpPr>
        <p:spPr bwMode="auto">
          <a:xfrm>
            <a:off x="1524000" y="340677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23" name="Straight Arrow Connector 45"/>
          <p:cNvCxnSpPr>
            <a:stCxn id="14" idx="3"/>
            <a:endCxn id="13" idx="0"/>
          </p:cNvCxnSpPr>
          <p:nvPr/>
        </p:nvCxnSpPr>
        <p:spPr>
          <a:xfrm>
            <a:off x="3644900" y="3748088"/>
            <a:ext cx="382588" cy="56038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6" idx="2"/>
            <a:endCxn id="18" idx="2"/>
          </p:cNvCxnSpPr>
          <p:nvPr/>
        </p:nvCxnSpPr>
        <p:spPr>
          <a:xfrm rot="16200000" flipH="1">
            <a:off x="1720850" y="4697413"/>
            <a:ext cx="608013" cy="11763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nvGraphicFramePr>
        <p:xfrm>
          <a:off x="5029200" y="1935163"/>
          <a:ext cx="4038600" cy="792162"/>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Document 25"/>
          <p:cNvSpPr/>
          <p:nvPr/>
        </p:nvSpPr>
        <p:spPr>
          <a:xfrm>
            <a:off x="914400" y="4308475"/>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Tree>
  </p:cSld>
  <p:clrMapOvr>
    <a:masterClrMapping/>
  </p:clrMapOvr>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τότε   </a:t>
            </a:r>
            <a:r>
              <a:rPr lang="en-US" i="1">
                <a:solidFill>
                  <a:schemeClr val="bg1"/>
                </a:solidFill>
                <a:latin typeface="Arial Narrow" pitchFamily="34" charset="0"/>
              </a:rPr>
              <a:t>    </a:t>
            </a:r>
            <a:r>
              <a:rPr lang="el-GR" i="1">
                <a:solidFill>
                  <a:schemeClr val="bg1"/>
                </a:solidFill>
                <a:latin typeface="Arial Narrow" pitchFamily="34" charset="0"/>
              </a:rPr>
              <a:t>Τύπωσε </a:t>
            </a:r>
            <a:r>
              <a:rPr lang="en-US" i="1">
                <a:solidFill>
                  <a:schemeClr val="bg1"/>
                </a:solidFill>
                <a:latin typeface="Arial Narrow" pitchFamily="34" charset="0"/>
              </a:rPr>
              <a:t> x</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αλλιώς </a:t>
            </a:r>
            <a:r>
              <a:rPr lang="en-US" i="1">
                <a:solidFill>
                  <a:schemeClr val="bg1"/>
                </a:solidFill>
                <a:latin typeface="Arial Narrow" pitchFamily="34" charset="0"/>
              </a:rPr>
              <a:t> </a:t>
            </a:r>
            <a:r>
              <a:rPr lang="el-GR" i="1">
                <a:solidFill>
                  <a:schemeClr val="bg1"/>
                </a:solidFill>
                <a:latin typeface="Arial Narrow" pitchFamily="34" charset="0"/>
              </a:rPr>
              <a:t>Τύπωσε  </a:t>
            </a:r>
            <a:r>
              <a:rPr lang="en-US" i="1">
                <a:solidFill>
                  <a:schemeClr val="bg1"/>
                </a:solidFill>
                <a:latin typeface="Arial Narrow" pitchFamily="34" charset="0"/>
              </a:rPr>
              <a:t>y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53250" name="Rectangle 2"/>
          <p:cNvSpPr>
            <a:spLocks noGrp="1" noChangeArrowheads="1"/>
          </p:cNvSpPr>
          <p:nvPr>
            <p:ph type="title" idx="4294967295"/>
          </p:nvPr>
        </p:nvSpPr>
        <p:spPr>
          <a:xfrm>
            <a:off x="612775" y="0"/>
            <a:ext cx="8531225" cy="1219200"/>
          </a:xfrm>
        </p:spPr>
        <p:txBody>
          <a:bodyPr anchor="ctr">
            <a:normAutofit/>
          </a:bodyPr>
          <a:lstStyle/>
          <a:p>
            <a:r>
              <a:rPr lang="el-GR" altLang="en-US" sz="2900" smtClean="0"/>
              <a:t>Πρόβλημα 2: </a:t>
            </a:r>
            <a:br>
              <a:rPr lang="el-GR" altLang="en-US" sz="2900" smtClean="0"/>
            </a:br>
            <a:r>
              <a:rPr lang="el-GR" altLang="en-US" sz="2900" smtClean="0"/>
              <a:t>Εναλλακτικός ψευδοκώδικας</a:t>
            </a:r>
            <a:endParaRPr lang="en-US" altLang="en-US" sz="2900"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3A37660F-64D7-4E82-83F0-A47DE2CA983B}" type="slidenum">
              <a:rPr lang="en-US" sz="1200">
                <a:solidFill>
                  <a:schemeClr val="tx1">
                    <a:tint val="75000"/>
                  </a:schemeClr>
                </a:solidFill>
                <a:latin typeface="+mn-lt"/>
                <a:cs typeface="+mn-cs"/>
              </a:rPr>
              <a:pPr fontAlgn="auto">
                <a:spcBef>
                  <a:spcPts val="0"/>
                </a:spcBef>
                <a:spcAft>
                  <a:spcPts val="0"/>
                </a:spcAft>
                <a:defRPr/>
              </a:pPr>
              <a:t>326</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5029200" y="1935163"/>
          <a:ext cx="4038600" cy="792162"/>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idx="4294967295"/>
          </p:nvPr>
        </p:nvSpPr>
        <p:spPr>
          <a:xfrm>
            <a:off x="612775" y="0"/>
            <a:ext cx="8531225" cy="1219200"/>
          </a:xfrm>
        </p:spPr>
        <p:txBody>
          <a:bodyPr anchor="ctr"/>
          <a:lstStyle/>
          <a:p>
            <a:r>
              <a:rPr lang="el-GR" altLang="en-US" smtClean="0"/>
              <a:t>Ασκήσεις 1 &amp; 2</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41BA503E-6E48-4D2D-AFD4-BC56FD4A5DD3}" type="slidenum">
              <a:rPr lang="en-US" sz="1200">
                <a:solidFill>
                  <a:schemeClr val="tx1">
                    <a:tint val="75000"/>
                  </a:schemeClr>
                </a:solidFill>
                <a:latin typeface="+mn-lt"/>
                <a:cs typeface="+mn-cs"/>
              </a:rPr>
              <a:pPr fontAlgn="auto">
                <a:spcBef>
                  <a:spcPts val="0"/>
                </a:spcBef>
                <a:spcAft>
                  <a:spcPts val="0"/>
                </a:spcAft>
                <a:defRPr/>
              </a:pPr>
              <a:t>327</a:t>
            </a:fld>
            <a:endParaRPr lang="en-US" sz="1200" dirty="0">
              <a:solidFill>
                <a:schemeClr val="tx1">
                  <a:tint val="75000"/>
                </a:schemeClr>
              </a:solidFill>
              <a:latin typeface="+mn-lt"/>
              <a:cs typeface="+mn-cs"/>
            </a:endParaRPr>
          </a:p>
        </p:txBody>
      </p:sp>
      <p:sp>
        <p:nvSpPr>
          <p:cNvPr id="453636" name="Content Placeholder 6"/>
          <p:cNvSpPr>
            <a:spLocks noGrp="1"/>
          </p:cNvSpPr>
          <p:nvPr>
            <p:ph sz="quarter" idx="4294967295"/>
          </p:nvPr>
        </p:nvSpPr>
        <p:spPr>
          <a:xfrm>
            <a:off x="612775" y="1547813"/>
            <a:ext cx="8531225" cy="5287962"/>
          </a:xfrm>
        </p:spPr>
        <p:txBody>
          <a:bodyPr/>
          <a:lstStyle/>
          <a:p>
            <a:r>
              <a:rPr lang="el-GR" sz="2800" i="1" smtClean="0"/>
              <a:t>Δώστε διάγραμμα ροής και ψευδοκώδικα για αλγορίθ-μους που λύνουν τα παρακάτω προβλήματα:</a:t>
            </a:r>
            <a:endParaRPr lang="en-US" sz="2800" i="1" smtClean="0"/>
          </a:p>
        </p:txBody>
      </p:sp>
      <p:sp>
        <p:nvSpPr>
          <p:cNvPr id="6" name="Rounded Rectangle 5"/>
          <p:cNvSpPr/>
          <p:nvPr/>
        </p:nvSpPr>
        <p:spPr>
          <a:xfrm>
            <a:off x="612775" y="46482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435100" indent="-1435100" fontAlgn="auto">
              <a:spcBef>
                <a:spcPts val="600"/>
              </a:spcBef>
              <a:spcAft>
                <a:spcPts val="0"/>
              </a:spcAft>
              <a:defRPr/>
            </a:pPr>
            <a:r>
              <a:rPr lang="el-GR" sz="2800" i="1">
                <a:solidFill>
                  <a:schemeClr val="bg1"/>
                </a:solidFill>
              </a:rPr>
              <a:t>Δίνονται </a:t>
            </a:r>
            <a:r>
              <a:rPr lang="el-GR" sz="2800">
                <a:solidFill>
                  <a:schemeClr val="bg1"/>
                </a:solidFill>
              </a:rPr>
              <a:t> τρεις πραγματικοί αριθμοί  </a:t>
            </a:r>
            <a:r>
              <a:rPr lang="en-US" sz="2800">
                <a:solidFill>
                  <a:schemeClr val="bg1"/>
                </a:solidFill>
              </a:rPr>
              <a:t>x</a:t>
            </a:r>
            <a:r>
              <a:rPr lang="el-GR" sz="2800">
                <a:solidFill>
                  <a:schemeClr val="bg1"/>
                </a:solidFill>
              </a:rPr>
              <a:t>, </a:t>
            </a:r>
            <a:r>
              <a:rPr lang="en-US" sz="2800">
                <a:solidFill>
                  <a:schemeClr val="bg1"/>
                </a:solidFill>
              </a:rPr>
              <a:t>y</a:t>
            </a:r>
            <a:r>
              <a:rPr lang="el-GR" sz="2800">
                <a:solidFill>
                  <a:schemeClr val="bg1"/>
                </a:solidFill>
              </a:rPr>
              <a:t>, </a:t>
            </a:r>
            <a:r>
              <a:rPr lang="en-US" sz="2800">
                <a:solidFill>
                  <a:schemeClr val="bg1"/>
                </a:solidFill>
              </a:rPr>
              <a:t>z</a:t>
            </a:r>
            <a:r>
              <a:rPr lang="el-GR" sz="2800">
                <a:solidFill>
                  <a:schemeClr val="bg1"/>
                </a:solidFill>
              </a:rPr>
              <a:t>,  από το πληκτρολόγιο.</a:t>
            </a:r>
            <a:endParaRPr lang="el-GR" sz="2800" i="1">
              <a:solidFill>
                <a:schemeClr val="bg1"/>
              </a:solidFill>
            </a:endParaRPr>
          </a:p>
          <a:p>
            <a:pPr marL="1435100" indent="-1435100" fontAlgn="auto">
              <a:spcBef>
                <a:spcPts val="600"/>
              </a:spcBef>
              <a:spcAft>
                <a:spcPts val="0"/>
              </a:spcAft>
              <a:defRPr/>
            </a:pPr>
            <a:r>
              <a:rPr lang="el-GR" sz="2800" i="1">
                <a:solidFill>
                  <a:schemeClr val="bg1"/>
                </a:solidFill>
              </a:rPr>
              <a:t>Να υπολογιστεί</a:t>
            </a:r>
            <a:r>
              <a:rPr lang="el-GR" sz="2800">
                <a:solidFill>
                  <a:schemeClr val="bg1"/>
                </a:solidFill>
              </a:rPr>
              <a:t>  ο ελάχιστος των αριθμών,  </a:t>
            </a:r>
            <a:r>
              <a:rPr lang="en-US" sz="2800">
                <a:solidFill>
                  <a:schemeClr val="bg1"/>
                </a:solidFill>
              </a:rPr>
              <a:t>min(x,y,z)</a:t>
            </a:r>
            <a:r>
              <a:rPr lang="el-GR" sz="2800">
                <a:solidFill>
                  <a:schemeClr val="bg1"/>
                </a:solidFill>
              </a:rPr>
              <a:t>, και να τυπωθεί στην οθόνη.</a:t>
            </a:r>
            <a:endParaRPr lang="en-US" sz="2800">
              <a:solidFill>
                <a:schemeClr val="bg1"/>
              </a:solidFill>
            </a:endParaRPr>
          </a:p>
        </p:txBody>
      </p:sp>
      <p:sp>
        <p:nvSpPr>
          <p:cNvPr id="8" name="Rounded Rectangle 7"/>
          <p:cNvSpPr/>
          <p:nvPr/>
        </p:nvSpPr>
        <p:spPr>
          <a:xfrm>
            <a:off x="612775" y="24384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435100" indent="-1435100" fontAlgn="auto">
              <a:spcBef>
                <a:spcPts val="600"/>
              </a:spcBef>
              <a:spcAft>
                <a:spcPts val="0"/>
              </a:spcAft>
              <a:defRPr/>
            </a:pPr>
            <a:r>
              <a:rPr lang="el-GR" sz="2800" i="1">
                <a:solidFill>
                  <a:schemeClr val="bg1"/>
                </a:solidFill>
              </a:rPr>
              <a:t>Δίνονται </a:t>
            </a:r>
            <a:r>
              <a:rPr lang="el-GR" sz="2800">
                <a:solidFill>
                  <a:schemeClr val="bg1"/>
                </a:solidFill>
              </a:rPr>
              <a:t> τρεις πραγματικοί αριθμοί  </a:t>
            </a:r>
            <a:r>
              <a:rPr lang="en-US" sz="2800">
                <a:solidFill>
                  <a:schemeClr val="bg1"/>
                </a:solidFill>
              </a:rPr>
              <a:t>x</a:t>
            </a:r>
            <a:r>
              <a:rPr lang="el-GR" sz="2800">
                <a:solidFill>
                  <a:schemeClr val="bg1"/>
                </a:solidFill>
              </a:rPr>
              <a:t>,</a:t>
            </a:r>
            <a:r>
              <a:rPr lang="en-US" sz="2800">
                <a:solidFill>
                  <a:schemeClr val="bg1"/>
                </a:solidFill>
              </a:rPr>
              <a:t> y</a:t>
            </a:r>
            <a:r>
              <a:rPr lang="el-GR" sz="2800">
                <a:solidFill>
                  <a:schemeClr val="bg1"/>
                </a:solidFill>
              </a:rPr>
              <a:t>, </a:t>
            </a:r>
            <a:r>
              <a:rPr lang="en-US" sz="2800">
                <a:solidFill>
                  <a:schemeClr val="bg1"/>
                </a:solidFill>
              </a:rPr>
              <a:t>z</a:t>
            </a:r>
            <a:r>
              <a:rPr lang="el-GR" sz="2800">
                <a:solidFill>
                  <a:schemeClr val="bg1"/>
                </a:solidFill>
              </a:rPr>
              <a:t>,  από το πληκτρολόγιο.</a:t>
            </a:r>
            <a:endParaRPr lang="el-GR" sz="2800" i="1">
              <a:solidFill>
                <a:schemeClr val="bg1"/>
              </a:solidFill>
            </a:endParaRPr>
          </a:p>
          <a:p>
            <a:pPr marL="1435100" indent="-1435100" fontAlgn="auto">
              <a:spcBef>
                <a:spcPts val="600"/>
              </a:spcBef>
              <a:spcAft>
                <a:spcPts val="0"/>
              </a:spcAft>
              <a:defRPr/>
            </a:pPr>
            <a:r>
              <a:rPr lang="el-GR" sz="2800" i="1">
                <a:solidFill>
                  <a:schemeClr val="bg1"/>
                </a:solidFill>
              </a:rPr>
              <a:t>Να υπολογιστεί</a:t>
            </a:r>
            <a:r>
              <a:rPr lang="el-GR" sz="2800">
                <a:solidFill>
                  <a:schemeClr val="bg1"/>
                </a:solidFill>
              </a:rPr>
              <a:t>  ο μέσος όρος τους,  </a:t>
            </a:r>
            <a:r>
              <a:rPr lang="en-US" sz="2800">
                <a:solidFill>
                  <a:schemeClr val="bg1"/>
                </a:solidFill>
              </a:rPr>
              <a:t>(x+y+z)/3</a:t>
            </a:r>
            <a:r>
              <a:rPr lang="el-GR" sz="2800">
                <a:solidFill>
                  <a:schemeClr val="bg1"/>
                </a:solidFill>
              </a:rPr>
              <a:t>,  και να τυπωθεί στην οθόνη.</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idx="4294967295"/>
          </p:nvPr>
        </p:nvSpPr>
        <p:spPr>
          <a:xfrm>
            <a:off x="612775" y="0"/>
            <a:ext cx="8531225" cy="1219200"/>
          </a:xfrm>
        </p:spPr>
        <p:txBody>
          <a:bodyPr anchor="ctr"/>
          <a:lstStyle/>
          <a:p>
            <a:r>
              <a:rPr lang="el-GR" altLang="en-US" smtClean="0"/>
              <a:t>Άσκηση 1: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097DE9C4-DF8D-4F50-A3F4-750E106FCAE2}" type="slidenum">
              <a:rPr lang="en-US" sz="1200">
                <a:solidFill>
                  <a:schemeClr val="tx1">
                    <a:tint val="75000"/>
                  </a:schemeClr>
                </a:solidFill>
                <a:latin typeface="+mn-lt"/>
                <a:cs typeface="+mn-cs"/>
              </a:rPr>
              <a:pPr fontAlgn="auto">
                <a:spcBef>
                  <a:spcPts val="0"/>
                </a:spcBef>
                <a:spcAft>
                  <a:spcPts val="0"/>
                </a:spcAft>
                <a:defRPr/>
              </a:pPr>
              <a:t>328</a:t>
            </a:fld>
            <a:endParaRPr lang="en-US" sz="1200" dirty="0">
              <a:solidFill>
                <a:schemeClr val="tx1">
                  <a:tint val="75000"/>
                </a:schemeClr>
              </a:solidFill>
              <a:latin typeface="+mn-lt"/>
              <a:cs typeface="+mn-cs"/>
            </a:endParaRPr>
          </a:p>
        </p:txBody>
      </p:sp>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6" name="Flowchart: Terminator 5"/>
          <p:cNvSpPr/>
          <p:nvPr/>
        </p:nvSpPr>
        <p:spPr>
          <a:xfrm>
            <a:off x="2298700"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2089150" y="2686050"/>
            <a:ext cx="1331913" cy="433388"/>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r>
              <a:rPr lang="el-GR" sz="2000">
                <a:solidFill>
                  <a:schemeClr val="bg1"/>
                </a:solidFill>
              </a:rPr>
              <a:t> , </a:t>
            </a:r>
            <a:r>
              <a:rPr lang="en-US" sz="2000">
                <a:solidFill>
                  <a:schemeClr val="bg1"/>
                </a:solidFill>
              </a:rPr>
              <a:t>z</a:t>
            </a:r>
          </a:p>
        </p:txBody>
      </p:sp>
      <p:sp>
        <p:nvSpPr>
          <p:cNvPr id="11" name="Flowchart: Process 10"/>
          <p:cNvSpPr/>
          <p:nvPr/>
        </p:nvSpPr>
        <p:spPr>
          <a:xfrm>
            <a:off x="1470025" y="3673475"/>
            <a:ext cx="2568575" cy="666750"/>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average </a:t>
            </a:r>
            <a:r>
              <a:rPr lang="en-US" sz="2000">
                <a:solidFill>
                  <a:schemeClr val="bg1"/>
                </a:solidFill>
                <a:latin typeface="Arial"/>
                <a:cs typeface="Arial"/>
              </a:rPr>
              <a:t>← (</a:t>
            </a:r>
            <a:r>
              <a:rPr lang="en-US" sz="2000">
                <a:solidFill>
                  <a:schemeClr val="bg1"/>
                </a:solidFill>
              </a:rPr>
              <a:t>x+y+z)/3</a:t>
            </a:r>
          </a:p>
        </p:txBody>
      </p:sp>
      <p:sp>
        <p:nvSpPr>
          <p:cNvPr id="12" name="Flowchart: Terminator 11"/>
          <p:cNvSpPr/>
          <p:nvPr/>
        </p:nvSpPr>
        <p:spPr>
          <a:xfrm>
            <a:off x="2298700" y="63246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2233613" y="489585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p>
        </p:txBody>
      </p:sp>
      <p:cxnSp>
        <p:nvCxnSpPr>
          <p:cNvPr id="15" name="Straight Arrow Connector 14"/>
          <p:cNvCxnSpPr>
            <a:stCxn id="6" idx="2"/>
            <a:endCxn id="9" idx="0"/>
          </p:cNvCxnSpPr>
          <p:nvPr/>
        </p:nvCxnSpPr>
        <p:spPr>
          <a:xfrm rot="5400000">
            <a:off x="2379663" y="2354263"/>
            <a:ext cx="75088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11" idx="0"/>
          </p:cNvCxnSpPr>
          <p:nvPr/>
        </p:nvCxnSpPr>
        <p:spPr>
          <a:xfrm rot="5400000">
            <a:off x="2478088" y="3395663"/>
            <a:ext cx="5540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2" idx="0"/>
          </p:cNvCxnSpPr>
          <p:nvPr/>
        </p:nvCxnSpPr>
        <p:spPr>
          <a:xfrm rot="5400000">
            <a:off x="2376488" y="5946775"/>
            <a:ext cx="75723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1" idx="2"/>
            <a:endCxn id="13" idx="0"/>
          </p:cNvCxnSpPr>
          <p:nvPr/>
        </p:nvCxnSpPr>
        <p:spPr>
          <a:xfrm rot="16200000" flipH="1">
            <a:off x="2477294" y="4617244"/>
            <a:ext cx="555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nvGraphicFramePr>
        <p:xfrm>
          <a:off x="5029200" y="1935163"/>
          <a:ext cx="4038600" cy="1584325"/>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 , z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average</a:t>
            </a:r>
            <a:r>
              <a:rPr lang="el-GR" i="1">
                <a:solidFill>
                  <a:schemeClr val="bg1"/>
                </a:solidFill>
                <a:latin typeface="Arial Narrow" pitchFamily="34" charset="0"/>
              </a:rPr>
              <a:t> </a:t>
            </a:r>
            <a:r>
              <a:rPr lang="en-US" i="1">
                <a:solidFill>
                  <a:schemeClr val="bg1"/>
                </a:solidFill>
                <a:latin typeface="Arial Narrow" pitchFamily="34" charset="0"/>
                <a:cs typeface="Arial"/>
              </a:rPr>
              <a:t>←</a:t>
            </a:r>
            <a:r>
              <a:rPr lang="en-US" i="1">
                <a:solidFill>
                  <a:schemeClr val="bg1"/>
                </a:solidFill>
                <a:latin typeface="Arial Narrow" pitchFamily="34" charset="0"/>
              </a:rPr>
              <a:t> (x+y+z)/3</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average</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55683" name="Rectangle 2"/>
          <p:cNvSpPr>
            <a:spLocks noGrp="1" noChangeArrowheads="1"/>
          </p:cNvSpPr>
          <p:nvPr>
            <p:ph type="title" idx="4294967295"/>
          </p:nvPr>
        </p:nvSpPr>
        <p:spPr>
          <a:xfrm>
            <a:off x="612775" y="0"/>
            <a:ext cx="8531225" cy="1219200"/>
          </a:xfrm>
        </p:spPr>
        <p:txBody>
          <a:bodyPr anchor="ctr"/>
          <a:lstStyle/>
          <a:p>
            <a:r>
              <a:rPr lang="el-GR" altLang="en-US" smtClean="0"/>
              <a:t>Άσκηση 1: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E8B6FD28-79B6-4502-A6C8-97FDDC528A47}" type="slidenum">
              <a:rPr lang="en-US" sz="1200">
                <a:solidFill>
                  <a:schemeClr val="tx1">
                    <a:tint val="75000"/>
                  </a:schemeClr>
                </a:solidFill>
                <a:latin typeface="+mn-lt"/>
                <a:cs typeface="+mn-cs"/>
              </a:rPr>
              <a:pPr fontAlgn="auto">
                <a:spcBef>
                  <a:spcPts val="0"/>
                </a:spcBef>
                <a:spcAft>
                  <a:spcPts val="0"/>
                </a:spcAft>
                <a:defRPr/>
              </a:pPr>
              <a:t>329</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029200" y="1935163"/>
          <a:ext cx="4038600" cy="1584325"/>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err="1" smtClean="0"/>
              <a:t>Καταχωρητές</a:t>
            </a:r>
            <a:r>
              <a:rPr lang="el-GR" b="1" dirty="0" smtClean="0"/>
              <a:t> (</a:t>
            </a:r>
            <a:r>
              <a:rPr lang="en-US" b="1" dirty="0" smtClean="0"/>
              <a:t>Registers</a:t>
            </a:r>
            <a:r>
              <a:rPr lang="el-GR" b="1" smtClean="0"/>
              <a:t>)</a:t>
            </a:r>
            <a:r>
              <a:rPr lang="el-GR" smtClean="0"/>
              <a:t> </a:t>
            </a:r>
            <a:r>
              <a:rPr lang="el-GR" b="1" smtClean="0"/>
              <a:t>(3/3</a:t>
            </a:r>
            <a:r>
              <a:rPr lang="el-GR" b="1" dirty="0" smtClean="0"/>
              <a:t>)</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33</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Οι</a:t>
            </a:r>
            <a:r>
              <a:rPr lang="el-GR" b="1" dirty="0" smtClean="0"/>
              <a:t> </a:t>
            </a:r>
            <a:r>
              <a:rPr lang="el-GR" b="1" dirty="0" err="1" smtClean="0"/>
              <a:t>Καταχωρητές</a:t>
            </a:r>
            <a:r>
              <a:rPr lang="el-GR" b="1" dirty="0" smtClean="0"/>
              <a:t> (</a:t>
            </a:r>
            <a:r>
              <a:rPr lang="en-US" b="1" dirty="0" smtClean="0"/>
              <a:t>Registers</a:t>
            </a:r>
            <a:r>
              <a:rPr lang="el-GR" b="1" dirty="0" smtClean="0"/>
              <a:t>)</a:t>
            </a:r>
            <a:r>
              <a:rPr lang="el-GR" dirty="0" smtClean="0"/>
              <a:t> είναι ειδικές θέσεις μνήμης υψηλής ταχύτητας που χρησιμοποιούνται για την προσωρινή αποθήκευση των δεδομένων και εντολών προς επεξεργασία, αλλά και την εκτέλεση ειδικών λειτουργιών </a:t>
            </a:r>
          </a:p>
          <a:p>
            <a:r>
              <a:rPr lang="el-GR" dirty="0" smtClean="0"/>
              <a:t>Η πρόσβαση σε </a:t>
            </a:r>
            <a:r>
              <a:rPr lang="el-GR" dirty="0" err="1" smtClean="0"/>
              <a:t>καταχωρητές</a:t>
            </a:r>
            <a:r>
              <a:rPr lang="el-GR" dirty="0" smtClean="0"/>
              <a:t> είναι πιο γρήγορη από πρόσβαση σε θέσεις μνήμης</a:t>
            </a:r>
          </a:p>
          <a:p>
            <a:pPr lvl="1"/>
            <a:r>
              <a:rPr lang="el-GR" dirty="0" smtClean="0"/>
              <a:t>καθώς αποτελούν την ταχύτερη μονάδα μνήμης του υπολογιστή</a:t>
            </a:r>
          </a:p>
          <a:p>
            <a:r>
              <a:rPr lang="el-GR" dirty="0" smtClean="0"/>
              <a:t>Το μέγεθος των </a:t>
            </a:r>
            <a:r>
              <a:rPr lang="el-GR" dirty="0" err="1" smtClean="0"/>
              <a:t>καταχωρητών</a:t>
            </a:r>
            <a:r>
              <a:rPr lang="el-GR" dirty="0" smtClean="0"/>
              <a:t> καθορίζει το πόσα δεδομένα μπορεί να διαχειριστεί ο επεξεργαστής σε μία δεδομένη στιγμή, και μάλιστα το μέγεθος αυτό προσδιορίζει και το μέγεθός του</a:t>
            </a:r>
          </a:p>
          <a:p>
            <a:pPr lvl="1"/>
            <a:r>
              <a:rPr lang="el-GR" dirty="0" smtClean="0"/>
              <a:t>Για παράδειγμα, ένας επεξεργαστής 32 </a:t>
            </a:r>
            <a:r>
              <a:rPr lang="en-US" dirty="0" smtClean="0"/>
              <a:t>bit </a:t>
            </a:r>
            <a:r>
              <a:rPr lang="el-GR" dirty="0" smtClean="0"/>
              <a:t>σημαίνει ότι οι </a:t>
            </a:r>
            <a:r>
              <a:rPr lang="el-GR" dirty="0" err="1" smtClean="0"/>
              <a:t>καταχωρητές</a:t>
            </a:r>
            <a:r>
              <a:rPr lang="el-GR" dirty="0" smtClean="0"/>
              <a:t> του είναι της τάξης των 32 </a:t>
            </a:r>
            <a:r>
              <a:rPr lang="en-US" dirty="0" smtClean="0"/>
              <a:t>bit</a:t>
            </a:r>
            <a:r>
              <a:rPr lang="el-GR" dirty="0" smtClean="0"/>
              <a:t> </a:t>
            </a:r>
          </a:p>
          <a:p>
            <a:pPr lvl="1"/>
            <a:r>
              <a:rPr lang="el-GR" dirty="0" smtClean="0"/>
              <a:t>Το μέγεθος των </a:t>
            </a:r>
            <a:r>
              <a:rPr lang="el-GR" dirty="0" err="1" smtClean="0"/>
              <a:t>καταχωρητών</a:t>
            </a:r>
            <a:r>
              <a:rPr lang="el-GR" dirty="0" smtClean="0"/>
              <a:t> είναι ίσο με το </a:t>
            </a:r>
            <a:r>
              <a:rPr lang="el-GR" b="1" dirty="0" smtClean="0"/>
              <a:t>μήκος λέξης</a:t>
            </a:r>
            <a:r>
              <a:rPr lang="el-GR" dirty="0" smtClean="0"/>
              <a:t> του υπολογιστή</a:t>
            </a:r>
          </a:p>
          <a:p>
            <a:endParaRPr lang="el-GR"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3246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56707" name="Rectangle 2"/>
          <p:cNvSpPr>
            <a:spLocks noGrp="1" noChangeArrowheads="1"/>
          </p:cNvSpPr>
          <p:nvPr>
            <p:ph type="title" idx="4294967295"/>
          </p:nvPr>
        </p:nvSpPr>
        <p:spPr>
          <a:xfrm>
            <a:off x="612775" y="0"/>
            <a:ext cx="8531225" cy="1219200"/>
          </a:xfrm>
        </p:spPr>
        <p:txBody>
          <a:bodyPr anchor="ctr"/>
          <a:lstStyle/>
          <a:p>
            <a:r>
              <a:rPr lang="el-GR" altLang="en-US" smtClean="0"/>
              <a:t>Άσκηση 2: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B7E1A70-4D76-415F-9256-5193D965F636}" type="slidenum">
              <a:rPr lang="en-US" sz="1200">
                <a:solidFill>
                  <a:schemeClr val="tx1">
                    <a:tint val="75000"/>
                  </a:schemeClr>
                </a:solidFill>
                <a:latin typeface="+mn-lt"/>
                <a:cs typeface="+mn-cs"/>
              </a:rPr>
              <a:pPr fontAlgn="auto">
                <a:spcBef>
                  <a:spcPts val="0"/>
                </a:spcBef>
                <a:spcAft>
                  <a:spcPts val="0"/>
                </a:spcAft>
                <a:defRPr/>
              </a:pPr>
              <a:t>330</a:t>
            </a:fld>
            <a:endParaRPr lang="en-US" sz="1200" dirty="0">
              <a:solidFill>
                <a:schemeClr val="tx1">
                  <a:tint val="75000"/>
                </a:schemeClr>
              </a:solidFill>
              <a:latin typeface="+mn-lt"/>
              <a:cs typeface="+mn-cs"/>
            </a:endParaRPr>
          </a:p>
        </p:txBody>
      </p:sp>
      <p:sp>
        <p:nvSpPr>
          <p:cNvPr id="6" name="Flowchart: Terminator 5"/>
          <p:cNvSpPr/>
          <p:nvPr/>
        </p:nvSpPr>
        <p:spPr>
          <a:xfrm>
            <a:off x="3330575"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109913" y="2463800"/>
            <a:ext cx="1333500"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r>
              <a:rPr lang="el-GR" sz="2000">
                <a:solidFill>
                  <a:schemeClr val="bg1"/>
                </a:solidFill>
              </a:rPr>
              <a:t> , </a:t>
            </a:r>
            <a:r>
              <a:rPr lang="en-US" sz="2000">
                <a:solidFill>
                  <a:schemeClr val="bg1"/>
                </a:solidFill>
              </a:rPr>
              <a:t>z</a:t>
            </a:r>
          </a:p>
        </p:txBody>
      </p:sp>
      <p:sp>
        <p:nvSpPr>
          <p:cNvPr id="12" name="Flowchart: Terminator 11"/>
          <p:cNvSpPr/>
          <p:nvPr/>
        </p:nvSpPr>
        <p:spPr>
          <a:xfrm>
            <a:off x="3330575" y="6403975"/>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sp>
        <p:nvSpPr>
          <p:cNvPr id="13" name="Flowchart: Document 12"/>
          <p:cNvSpPr/>
          <p:nvPr/>
        </p:nvSpPr>
        <p:spPr>
          <a:xfrm>
            <a:off x="3254375" y="5791200"/>
            <a:ext cx="1044575" cy="457200"/>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min</a:t>
            </a:r>
          </a:p>
        </p:txBody>
      </p:sp>
      <p:cxnSp>
        <p:nvCxnSpPr>
          <p:cNvPr id="15" name="Straight Arrow Connector 14"/>
          <p:cNvCxnSpPr>
            <a:stCxn id="6" idx="2"/>
            <a:endCxn id="9" idx="0"/>
          </p:cNvCxnSpPr>
          <p:nvPr/>
        </p:nvCxnSpPr>
        <p:spPr>
          <a:xfrm rot="5400000">
            <a:off x="3517900" y="2236788"/>
            <a:ext cx="528638" cy="1111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14" idx="0"/>
          </p:cNvCxnSpPr>
          <p:nvPr/>
        </p:nvCxnSpPr>
        <p:spPr>
          <a:xfrm rot="5400000">
            <a:off x="3540919" y="3126581"/>
            <a:ext cx="466725" cy="4763"/>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2" idx="0"/>
          </p:cNvCxnSpPr>
          <p:nvPr/>
        </p:nvCxnSpPr>
        <p:spPr>
          <a:xfrm rot="16200000" flipH="1">
            <a:off x="3689350" y="6305551"/>
            <a:ext cx="185737" cy="1111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4"/>
            <a:endCxn id="13" idx="0"/>
          </p:cNvCxnSpPr>
          <p:nvPr/>
        </p:nvCxnSpPr>
        <p:spPr>
          <a:xfrm rot="16200000" flipH="1">
            <a:off x="3698082" y="5712618"/>
            <a:ext cx="152400" cy="4763"/>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52738" y="3362325"/>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y</a:t>
            </a:r>
          </a:p>
        </p:txBody>
      </p:sp>
      <p:cxnSp>
        <p:nvCxnSpPr>
          <p:cNvPr id="17" name="Straight Arrow Connector 48"/>
          <p:cNvCxnSpPr>
            <a:stCxn id="14" idx="1"/>
            <a:endCxn id="46" idx="0"/>
          </p:cNvCxnSpPr>
          <p:nvPr/>
        </p:nvCxnSpPr>
        <p:spPr>
          <a:xfrm rot="10800000" flipV="1">
            <a:off x="2193925" y="3776663"/>
            <a:ext cx="658813" cy="2619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3657600" y="53895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19" name="Straight Arrow Connector 54"/>
          <p:cNvCxnSpPr>
            <a:stCxn id="33" idx="4"/>
            <a:endCxn id="18" idx="6"/>
          </p:cNvCxnSpPr>
          <p:nvPr/>
        </p:nvCxnSpPr>
        <p:spPr>
          <a:xfrm rot="5400000">
            <a:off x="4548981" y="4726782"/>
            <a:ext cx="123825" cy="144938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6721" name="TextBox 20"/>
          <p:cNvSpPr txBox="1">
            <a:spLocks noChangeArrowheads="1"/>
          </p:cNvSpPr>
          <p:nvPr/>
        </p:nvSpPr>
        <p:spPr bwMode="auto">
          <a:xfrm>
            <a:off x="4600575" y="3438525"/>
            <a:ext cx="390525"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6722" name="TextBox 21"/>
          <p:cNvSpPr txBox="1">
            <a:spLocks noChangeArrowheads="1"/>
          </p:cNvSpPr>
          <p:nvPr/>
        </p:nvSpPr>
        <p:spPr bwMode="auto">
          <a:xfrm>
            <a:off x="2568575" y="343852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23" name="Straight Arrow Connector 45"/>
          <p:cNvCxnSpPr>
            <a:stCxn id="14" idx="3"/>
            <a:endCxn id="28" idx="0"/>
          </p:cNvCxnSpPr>
          <p:nvPr/>
        </p:nvCxnSpPr>
        <p:spPr>
          <a:xfrm>
            <a:off x="4689475" y="3776663"/>
            <a:ext cx="646113" cy="2619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9" idx="4"/>
            <a:endCxn id="18" idx="2"/>
          </p:cNvCxnSpPr>
          <p:nvPr/>
        </p:nvCxnSpPr>
        <p:spPr>
          <a:xfrm rot="16200000" flipH="1">
            <a:off x="2863850" y="4719638"/>
            <a:ext cx="123825" cy="146367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8" name="Flowchart: Decision 27"/>
          <p:cNvSpPr/>
          <p:nvPr/>
        </p:nvSpPr>
        <p:spPr>
          <a:xfrm>
            <a:off x="4418013" y="4038600"/>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y ≤ z</a:t>
            </a:r>
          </a:p>
        </p:txBody>
      </p:sp>
      <p:sp>
        <p:nvSpPr>
          <p:cNvPr id="30" name="Flowchart: Process 29"/>
          <p:cNvSpPr/>
          <p:nvPr/>
        </p:nvSpPr>
        <p:spPr>
          <a:xfrm>
            <a:off x="5768975" y="4745038"/>
            <a:ext cx="1042988"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z</a:t>
            </a:r>
          </a:p>
        </p:txBody>
      </p:sp>
      <p:cxnSp>
        <p:nvCxnSpPr>
          <p:cNvPr id="31" name="Straight Arrow Connector 48"/>
          <p:cNvCxnSpPr>
            <a:stCxn id="28" idx="1"/>
            <a:endCxn id="38" idx="0"/>
          </p:cNvCxnSpPr>
          <p:nvPr/>
        </p:nvCxnSpPr>
        <p:spPr>
          <a:xfrm rot="10800000" flipV="1">
            <a:off x="4384675" y="4452938"/>
            <a:ext cx="33338" cy="29210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3" name="Flowchart: Connector 32"/>
          <p:cNvSpPr/>
          <p:nvPr/>
        </p:nvSpPr>
        <p:spPr>
          <a:xfrm>
            <a:off x="5221288" y="5140325"/>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4" name="Straight Arrow Connector 54"/>
          <p:cNvCxnSpPr>
            <a:stCxn id="30" idx="2"/>
            <a:endCxn id="33" idx="6"/>
          </p:cNvCxnSpPr>
          <p:nvPr/>
        </p:nvCxnSpPr>
        <p:spPr>
          <a:xfrm rot="5400000">
            <a:off x="5790407" y="4764881"/>
            <a:ext cx="158750" cy="83978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6730" name="TextBox 34"/>
          <p:cNvSpPr txBox="1">
            <a:spLocks noChangeArrowheads="1"/>
          </p:cNvSpPr>
          <p:nvPr/>
        </p:nvSpPr>
        <p:spPr bwMode="auto">
          <a:xfrm>
            <a:off x="6164263" y="412750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6731" name="TextBox 35"/>
          <p:cNvSpPr txBox="1">
            <a:spLocks noChangeArrowheads="1"/>
          </p:cNvSpPr>
          <p:nvPr/>
        </p:nvSpPr>
        <p:spPr bwMode="auto">
          <a:xfrm>
            <a:off x="4132263" y="4127500"/>
            <a:ext cx="341312"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37" name="Straight Arrow Connector 45"/>
          <p:cNvCxnSpPr>
            <a:stCxn id="28" idx="3"/>
            <a:endCxn id="30" idx="0"/>
          </p:cNvCxnSpPr>
          <p:nvPr/>
        </p:nvCxnSpPr>
        <p:spPr>
          <a:xfrm>
            <a:off x="6254750" y="4452938"/>
            <a:ext cx="34925" cy="29210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8" name="Flowchart: Process 37"/>
          <p:cNvSpPr/>
          <p:nvPr/>
        </p:nvSpPr>
        <p:spPr>
          <a:xfrm>
            <a:off x="3863975" y="4745038"/>
            <a:ext cx="1042988"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y</a:t>
            </a:r>
          </a:p>
        </p:txBody>
      </p:sp>
      <p:cxnSp>
        <p:nvCxnSpPr>
          <p:cNvPr id="39" name="Straight Arrow Connector 31"/>
          <p:cNvCxnSpPr>
            <a:stCxn id="38" idx="2"/>
            <a:endCxn id="33" idx="2"/>
          </p:cNvCxnSpPr>
          <p:nvPr/>
        </p:nvCxnSpPr>
        <p:spPr>
          <a:xfrm rot="16200000" flipH="1">
            <a:off x="4723607" y="4766468"/>
            <a:ext cx="158750" cy="836613"/>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6" name="Flowchart: Decision 45"/>
          <p:cNvSpPr/>
          <p:nvPr/>
        </p:nvSpPr>
        <p:spPr>
          <a:xfrm>
            <a:off x="1276350" y="4038600"/>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z</a:t>
            </a:r>
          </a:p>
        </p:txBody>
      </p:sp>
      <p:sp>
        <p:nvSpPr>
          <p:cNvPr id="47" name="Flowchart: Process 46"/>
          <p:cNvSpPr/>
          <p:nvPr/>
        </p:nvSpPr>
        <p:spPr>
          <a:xfrm>
            <a:off x="2667000" y="4745038"/>
            <a:ext cx="1044575"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z</a:t>
            </a:r>
          </a:p>
        </p:txBody>
      </p:sp>
      <p:cxnSp>
        <p:nvCxnSpPr>
          <p:cNvPr id="48" name="Straight Arrow Connector 48"/>
          <p:cNvCxnSpPr>
            <a:stCxn id="46" idx="1"/>
            <a:endCxn id="54" idx="0"/>
          </p:cNvCxnSpPr>
          <p:nvPr/>
        </p:nvCxnSpPr>
        <p:spPr>
          <a:xfrm rot="10800000" flipV="1">
            <a:off x="1208088" y="4452938"/>
            <a:ext cx="68262" cy="29210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9" name="Flowchart: Connector 48"/>
          <p:cNvSpPr/>
          <p:nvPr/>
        </p:nvSpPr>
        <p:spPr>
          <a:xfrm>
            <a:off x="2079625" y="5140325"/>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50" name="Straight Arrow Connector 54"/>
          <p:cNvCxnSpPr>
            <a:stCxn id="47" idx="2"/>
            <a:endCxn id="49" idx="6"/>
          </p:cNvCxnSpPr>
          <p:nvPr/>
        </p:nvCxnSpPr>
        <p:spPr>
          <a:xfrm rot="5400000">
            <a:off x="2669382" y="4744243"/>
            <a:ext cx="158750" cy="881063"/>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6740" name="TextBox 50"/>
          <p:cNvSpPr txBox="1">
            <a:spLocks noChangeArrowheads="1"/>
          </p:cNvSpPr>
          <p:nvPr/>
        </p:nvSpPr>
        <p:spPr bwMode="auto">
          <a:xfrm>
            <a:off x="3022600" y="41275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6741" name="TextBox 51"/>
          <p:cNvSpPr txBox="1">
            <a:spLocks noChangeArrowheads="1"/>
          </p:cNvSpPr>
          <p:nvPr/>
        </p:nvSpPr>
        <p:spPr bwMode="auto">
          <a:xfrm>
            <a:off x="990600" y="412750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53" name="Straight Arrow Connector 45"/>
          <p:cNvCxnSpPr>
            <a:stCxn id="46" idx="3"/>
            <a:endCxn id="47" idx="0"/>
          </p:cNvCxnSpPr>
          <p:nvPr/>
        </p:nvCxnSpPr>
        <p:spPr>
          <a:xfrm>
            <a:off x="3111500" y="4452938"/>
            <a:ext cx="77788" cy="29210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4" name="Flowchart: Process 53"/>
          <p:cNvSpPr/>
          <p:nvPr/>
        </p:nvSpPr>
        <p:spPr>
          <a:xfrm>
            <a:off x="685800" y="4745038"/>
            <a:ext cx="1044575"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x</a:t>
            </a:r>
          </a:p>
        </p:txBody>
      </p:sp>
      <p:cxnSp>
        <p:nvCxnSpPr>
          <p:cNvPr id="55" name="Straight Arrow Connector 31"/>
          <p:cNvCxnSpPr>
            <a:stCxn id="54" idx="2"/>
            <a:endCxn id="49" idx="2"/>
          </p:cNvCxnSpPr>
          <p:nvPr/>
        </p:nvCxnSpPr>
        <p:spPr>
          <a:xfrm rot="16200000" flipH="1">
            <a:off x="1564482" y="4749006"/>
            <a:ext cx="158750" cy="8715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64" name="Table 63"/>
          <p:cNvGraphicFramePr>
            <a:graphicFrameLocks noGrp="1"/>
          </p:cNvGraphicFramePr>
          <p:nvPr/>
        </p:nvGraphicFramePr>
        <p:xfrm>
          <a:off x="5029200" y="1935163"/>
          <a:ext cx="4038600" cy="1584325"/>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434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a:t>
            </a:r>
            <a:r>
              <a:rPr lang="el-GR" i="1">
                <a:solidFill>
                  <a:schemeClr val="bg1"/>
                </a:solidFill>
                <a:latin typeface="Arial Narrow" pitchFamily="34" charset="0"/>
              </a:rPr>
              <a:t>, </a:t>
            </a:r>
            <a:r>
              <a:rPr lang="en-US" i="1">
                <a:solidFill>
                  <a:schemeClr val="bg1"/>
                </a:solidFill>
                <a:latin typeface="Arial Narrow" pitchFamily="34" charset="0"/>
              </a:rPr>
              <a:t>z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τότε </a:t>
            </a:r>
            <a:r>
              <a:rPr lang="en-US" i="1">
                <a:solidFill>
                  <a:schemeClr val="bg1"/>
                </a:solidFill>
                <a:latin typeface="Arial Narrow" pitchFamily="34" charset="0"/>
              </a:rPr>
              <a:t>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z</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    </a:t>
            </a:r>
            <a:r>
              <a:rPr lang="en-US" i="1">
                <a:solidFill>
                  <a:schemeClr val="bg1"/>
                </a:solidFill>
                <a:latin typeface="Arial Narrow" pitchFamily="34" charset="0"/>
              </a:rPr>
              <a:t>   min </a:t>
            </a:r>
            <a:r>
              <a:rPr lang="en-US" i="1">
                <a:solidFill>
                  <a:schemeClr val="bg1"/>
                </a:solidFill>
                <a:latin typeface="Arial"/>
                <a:cs typeface="Arial"/>
              </a:rPr>
              <a:t>←</a:t>
            </a:r>
            <a:r>
              <a:rPr lang="en-US" i="1">
                <a:solidFill>
                  <a:schemeClr val="bg1"/>
                </a:solidFill>
                <a:latin typeface="Arial Narrow" pitchFamily="34" charset="0"/>
              </a:rPr>
              <a:t> x</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   αλλιώς  </a:t>
            </a:r>
            <a:r>
              <a:rPr lang="en-US" i="1">
                <a:solidFill>
                  <a:schemeClr val="bg1"/>
                </a:solidFill>
                <a:latin typeface="Arial Narrow" pitchFamily="34" charset="0"/>
              </a:rPr>
              <a:t>min </a:t>
            </a:r>
            <a:r>
              <a:rPr lang="en-US" i="1">
                <a:solidFill>
                  <a:schemeClr val="bg1"/>
                </a:solidFill>
                <a:latin typeface="Arial"/>
                <a:cs typeface="Arial"/>
              </a:rPr>
              <a:t>←</a:t>
            </a:r>
            <a:r>
              <a:rPr lang="en-US" i="1">
                <a:solidFill>
                  <a:schemeClr val="bg1"/>
                </a:solidFill>
                <a:latin typeface="Arial Narrow" pitchFamily="34" charset="0"/>
              </a:rPr>
              <a:t> z</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αλλιώς </a:t>
            </a:r>
            <a:r>
              <a:rPr lang="en-US" i="1">
                <a:solidFill>
                  <a:schemeClr val="bg1"/>
                </a:solidFill>
                <a:latin typeface="Arial Narrow" pitchFamily="34" charset="0"/>
              </a:rPr>
              <a:t> </a:t>
            </a:r>
            <a:r>
              <a:rPr lang="el-GR" i="1">
                <a:solidFill>
                  <a:schemeClr val="bg1"/>
                </a:solidFill>
                <a:latin typeface="Arial Narrow" pitchFamily="34" charset="0"/>
              </a:rPr>
              <a:t>Αν </a:t>
            </a:r>
            <a:r>
              <a:rPr lang="en-US" i="1">
                <a:solidFill>
                  <a:schemeClr val="bg1"/>
                </a:solidFill>
                <a:latin typeface="Arial Narrow" pitchFamily="34" charset="0"/>
              </a:rPr>
              <a:t>y</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z</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       </a:t>
            </a:r>
            <a:r>
              <a:rPr lang="en-US" i="1">
                <a:solidFill>
                  <a:schemeClr val="bg1"/>
                </a:solidFill>
                <a:latin typeface="Arial Narrow" pitchFamily="34" charset="0"/>
              </a:rPr>
              <a:t>min </a:t>
            </a:r>
            <a:r>
              <a:rPr lang="en-US" i="1">
                <a:solidFill>
                  <a:schemeClr val="bg1"/>
                </a:solidFill>
                <a:latin typeface="Arial"/>
                <a:cs typeface="Arial"/>
              </a:rPr>
              <a:t>←</a:t>
            </a:r>
            <a:r>
              <a:rPr lang="en-US" i="1">
                <a:solidFill>
                  <a:schemeClr val="bg1"/>
                </a:solidFill>
                <a:latin typeface="Arial Narrow" pitchFamily="34" charset="0"/>
              </a:rPr>
              <a:t> 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αλλιώς </a:t>
            </a:r>
            <a:r>
              <a:rPr lang="en-US" i="1">
                <a:solidFill>
                  <a:schemeClr val="bg1"/>
                </a:solidFill>
                <a:latin typeface="Arial Narrow" pitchFamily="34" charset="0"/>
              </a:rPr>
              <a:t> min </a:t>
            </a:r>
            <a:r>
              <a:rPr lang="en-US" i="1">
                <a:solidFill>
                  <a:schemeClr val="bg1"/>
                </a:solidFill>
                <a:latin typeface="Arial"/>
                <a:cs typeface="Arial"/>
              </a:rPr>
              <a:t>←</a:t>
            </a:r>
            <a:r>
              <a:rPr lang="en-US" i="1">
                <a:solidFill>
                  <a:schemeClr val="bg1"/>
                </a:solidFill>
                <a:latin typeface="Arial Narrow" pitchFamily="34" charset="0"/>
              </a:rPr>
              <a:t> z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min</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57731" name="Rectangle 2"/>
          <p:cNvSpPr>
            <a:spLocks noGrp="1" noChangeArrowheads="1"/>
          </p:cNvSpPr>
          <p:nvPr>
            <p:ph type="title" idx="4294967295"/>
          </p:nvPr>
        </p:nvSpPr>
        <p:spPr>
          <a:xfrm>
            <a:off x="612775" y="0"/>
            <a:ext cx="8531225" cy="1219200"/>
          </a:xfrm>
        </p:spPr>
        <p:txBody>
          <a:bodyPr anchor="ctr"/>
          <a:lstStyle/>
          <a:p>
            <a:r>
              <a:rPr lang="el-GR" altLang="en-US" smtClean="0"/>
              <a:t>Άσκηση 2: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D57C17C-4E93-4AB0-8693-ED82A185008B}" type="slidenum">
              <a:rPr lang="en-US" sz="1200">
                <a:solidFill>
                  <a:schemeClr val="tx1">
                    <a:tint val="75000"/>
                  </a:schemeClr>
                </a:solidFill>
                <a:latin typeface="+mn-lt"/>
                <a:cs typeface="+mn-cs"/>
              </a:rPr>
              <a:pPr fontAlgn="auto">
                <a:spcBef>
                  <a:spcPts val="0"/>
                </a:spcBef>
                <a:spcAft>
                  <a:spcPts val="0"/>
                </a:spcAft>
                <a:defRPr/>
              </a:pPr>
              <a:t>331</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029200" y="1935163"/>
          <a:ext cx="4038600" cy="1584325"/>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3246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59394" name="Rectangle 2"/>
          <p:cNvSpPr>
            <a:spLocks noGrp="1" noChangeArrowheads="1"/>
          </p:cNvSpPr>
          <p:nvPr>
            <p:ph type="title" idx="4294967295"/>
          </p:nvPr>
        </p:nvSpPr>
        <p:spPr>
          <a:xfrm>
            <a:off x="612775" y="0"/>
            <a:ext cx="8531225" cy="1219200"/>
          </a:xfrm>
        </p:spPr>
        <p:txBody>
          <a:bodyPr anchor="ctr">
            <a:normAutofit/>
          </a:bodyPr>
          <a:lstStyle/>
          <a:p>
            <a:r>
              <a:rPr lang="el-GR" altLang="en-US" sz="2900" smtClean="0"/>
              <a:t>Άσκηση 2: </a:t>
            </a:r>
            <a:r>
              <a:rPr lang="en-US" altLang="en-US" sz="2900" smtClean="0"/>
              <a:t/>
            </a:r>
            <a:br>
              <a:rPr lang="en-US" altLang="en-US" sz="2900" smtClean="0"/>
            </a:br>
            <a:r>
              <a:rPr lang="el-GR" altLang="en-US" sz="2900" smtClean="0"/>
              <a:t>Εναλλακτικό διάγραμμα ροής</a:t>
            </a:r>
            <a:endParaRPr lang="en-US" altLang="en-US" sz="2900"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FB5B492-DAE3-4FA3-9999-FF88E1D71B82}" type="slidenum">
              <a:rPr lang="en-US" sz="1200">
                <a:solidFill>
                  <a:schemeClr val="tx1">
                    <a:tint val="75000"/>
                  </a:schemeClr>
                </a:solidFill>
                <a:latin typeface="+mn-lt"/>
                <a:cs typeface="+mn-cs"/>
              </a:rPr>
              <a:pPr fontAlgn="auto">
                <a:spcBef>
                  <a:spcPts val="0"/>
                </a:spcBef>
                <a:spcAft>
                  <a:spcPts val="0"/>
                </a:spcAft>
                <a:defRPr/>
              </a:pPr>
              <a:t>332</a:t>
            </a:fld>
            <a:endParaRPr lang="en-US" sz="1200" dirty="0">
              <a:solidFill>
                <a:schemeClr val="tx1">
                  <a:tint val="75000"/>
                </a:schemeClr>
              </a:solidFill>
              <a:latin typeface="+mn-lt"/>
              <a:cs typeface="+mn-cs"/>
            </a:endParaRPr>
          </a:p>
        </p:txBody>
      </p:sp>
      <p:sp>
        <p:nvSpPr>
          <p:cNvPr id="6" name="Flowchart: Terminator 5"/>
          <p:cNvSpPr/>
          <p:nvPr/>
        </p:nvSpPr>
        <p:spPr>
          <a:xfrm>
            <a:off x="3330575"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109913" y="2463800"/>
            <a:ext cx="1333500"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r>
              <a:rPr lang="el-GR" sz="2000">
                <a:solidFill>
                  <a:schemeClr val="bg1"/>
                </a:solidFill>
              </a:rPr>
              <a:t> , </a:t>
            </a:r>
            <a:r>
              <a:rPr lang="en-US" sz="2000">
                <a:solidFill>
                  <a:schemeClr val="bg1"/>
                </a:solidFill>
              </a:rPr>
              <a:t>y</a:t>
            </a:r>
            <a:r>
              <a:rPr lang="el-GR" sz="2000">
                <a:solidFill>
                  <a:schemeClr val="bg1"/>
                </a:solidFill>
              </a:rPr>
              <a:t> , </a:t>
            </a:r>
            <a:r>
              <a:rPr lang="en-US" sz="2000">
                <a:solidFill>
                  <a:schemeClr val="bg1"/>
                </a:solidFill>
              </a:rPr>
              <a:t>z</a:t>
            </a:r>
          </a:p>
        </p:txBody>
      </p:sp>
      <p:sp>
        <p:nvSpPr>
          <p:cNvPr id="12" name="Flowchart: Terminator 11"/>
          <p:cNvSpPr/>
          <p:nvPr/>
        </p:nvSpPr>
        <p:spPr>
          <a:xfrm>
            <a:off x="3330575" y="6403975"/>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9" idx="0"/>
          </p:cNvCxnSpPr>
          <p:nvPr/>
        </p:nvCxnSpPr>
        <p:spPr>
          <a:xfrm rot="5400000">
            <a:off x="3517900" y="2236788"/>
            <a:ext cx="528638" cy="11112"/>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14" idx="0"/>
          </p:cNvCxnSpPr>
          <p:nvPr/>
        </p:nvCxnSpPr>
        <p:spPr>
          <a:xfrm rot="5400000">
            <a:off x="3540919" y="3126581"/>
            <a:ext cx="466725" cy="4763"/>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4"/>
            <a:endCxn id="12" idx="0"/>
          </p:cNvCxnSpPr>
          <p:nvPr/>
        </p:nvCxnSpPr>
        <p:spPr>
          <a:xfrm rot="16200000" flipH="1">
            <a:off x="3625850" y="6242050"/>
            <a:ext cx="307975" cy="158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52738" y="3362325"/>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y</a:t>
            </a:r>
          </a:p>
        </p:txBody>
      </p:sp>
      <p:cxnSp>
        <p:nvCxnSpPr>
          <p:cNvPr id="17" name="Straight Arrow Connector 48"/>
          <p:cNvCxnSpPr>
            <a:stCxn id="14" idx="1"/>
            <a:endCxn id="46" idx="0"/>
          </p:cNvCxnSpPr>
          <p:nvPr/>
        </p:nvCxnSpPr>
        <p:spPr>
          <a:xfrm rot="10800000" flipV="1">
            <a:off x="2193925" y="3776663"/>
            <a:ext cx="658813" cy="2619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3657600" y="58467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19" name="Straight Arrow Connector 54"/>
          <p:cNvCxnSpPr>
            <a:stCxn id="33" idx="4"/>
            <a:endCxn id="18" idx="6"/>
          </p:cNvCxnSpPr>
          <p:nvPr/>
        </p:nvCxnSpPr>
        <p:spPr>
          <a:xfrm rot="5400000">
            <a:off x="4455319" y="5090319"/>
            <a:ext cx="311150" cy="144938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8767" name="TextBox 20"/>
          <p:cNvSpPr txBox="1">
            <a:spLocks noChangeArrowheads="1"/>
          </p:cNvSpPr>
          <p:nvPr/>
        </p:nvSpPr>
        <p:spPr bwMode="auto">
          <a:xfrm>
            <a:off x="4600575" y="3438525"/>
            <a:ext cx="390525"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8768" name="TextBox 21"/>
          <p:cNvSpPr txBox="1">
            <a:spLocks noChangeArrowheads="1"/>
          </p:cNvSpPr>
          <p:nvPr/>
        </p:nvSpPr>
        <p:spPr bwMode="auto">
          <a:xfrm>
            <a:off x="2568575" y="343852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23" name="Straight Arrow Connector 45"/>
          <p:cNvCxnSpPr>
            <a:stCxn id="14" idx="3"/>
            <a:endCxn id="28" idx="0"/>
          </p:cNvCxnSpPr>
          <p:nvPr/>
        </p:nvCxnSpPr>
        <p:spPr>
          <a:xfrm>
            <a:off x="4689475" y="3776663"/>
            <a:ext cx="646113" cy="2619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9" idx="4"/>
            <a:endCxn id="18" idx="2"/>
          </p:cNvCxnSpPr>
          <p:nvPr/>
        </p:nvCxnSpPr>
        <p:spPr>
          <a:xfrm rot="16200000" flipH="1">
            <a:off x="2770188" y="5083175"/>
            <a:ext cx="311150" cy="146367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8" name="Flowchart: Decision 27"/>
          <p:cNvSpPr/>
          <p:nvPr/>
        </p:nvSpPr>
        <p:spPr>
          <a:xfrm>
            <a:off x="4418013" y="4038600"/>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y ≤ z</a:t>
            </a:r>
          </a:p>
        </p:txBody>
      </p:sp>
      <p:cxnSp>
        <p:nvCxnSpPr>
          <p:cNvPr id="31" name="Straight Arrow Connector 48"/>
          <p:cNvCxnSpPr>
            <a:stCxn id="28" idx="1"/>
            <a:endCxn id="45" idx="0"/>
          </p:cNvCxnSpPr>
          <p:nvPr/>
        </p:nvCxnSpPr>
        <p:spPr>
          <a:xfrm rot="10800000" flipV="1">
            <a:off x="4300538" y="4452938"/>
            <a:ext cx="117475" cy="3476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3" name="Flowchart: Connector 32"/>
          <p:cNvSpPr/>
          <p:nvPr/>
        </p:nvSpPr>
        <p:spPr>
          <a:xfrm>
            <a:off x="5221288" y="54102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4" name="Straight Arrow Connector 54"/>
          <p:cNvCxnSpPr>
            <a:stCxn id="56" idx="2"/>
            <a:endCxn id="33" idx="6"/>
          </p:cNvCxnSpPr>
          <p:nvPr/>
        </p:nvCxnSpPr>
        <p:spPr>
          <a:xfrm rot="5400000">
            <a:off x="5749925" y="4927601"/>
            <a:ext cx="307975" cy="90805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8775" name="TextBox 34"/>
          <p:cNvSpPr txBox="1">
            <a:spLocks noChangeArrowheads="1"/>
          </p:cNvSpPr>
          <p:nvPr/>
        </p:nvSpPr>
        <p:spPr bwMode="auto">
          <a:xfrm>
            <a:off x="6164263" y="412750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8776" name="TextBox 35"/>
          <p:cNvSpPr txBox="1">
            <a:spLocks noChangeArrowheads="1"/>
          </p:cNvSpPr>
          <p:nvPr/>
        </p:nvSpPr>
        <p:spPr bwMode="auto">
          <a:xfrm>
            <a:off x="4132263" y="4127500"/>
            <a:ext cx="341312"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37" name="Straight Arrow Connector 45"/>
          <p:cNvCxnSpPr>
            <a:stCxn id="28" idx="3"/>
            <a:endCxn id="56" idx="0"/>
          </p:cNvCxnSpPr>
          <p:nvPr/>
        </p:nvCxnSpPr>
        <p:spPr>
          <a:xfrm>
            <a:off x="6254750" y="4452938"/>
            <a:ext cx="103188" cy="3476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1"/>
          <p:cNvCxnSpPr>
            <a:stCxn id="45" idx="2"/>
            <a:endCxn id="33" idx="2"/>
          </p:cNvCxnSpPr>
          <p:nvPr/>
        </p:nvCxnSpPr>
        <p:spPr>
          <a:xfrm rot="16200000" flipH="1">
            <a:off x="4606925" y="4921251"/>
            <a:ext cx="307975" cy="92075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6" name="Flowchart: Decision 45"/>
          <p:cNvSpPr/>
          <p:nvPr/>
        </p:nvSpPr>
        <p:spPr>
          <a:xfrm>
            <a:off x="1276350" y="4038600"/>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 z</a:t>
            </a:r>
          </a:p>
        </p:txBody>
      </p:sp>
      <p:cxnSp>
        <p:nvCxnSpPr>
          <p:cNvPr id="48" name="Straight Arrow Connector 48"/>
          <p:cNvCxnSpPr>
            <a:stCxn id="46" idx="1"/>
            <a:endCxn id="42" idx="0"/>
          </p:cNvCxnSpPr>
          <p:nvPr/>
        </p:nvCxnSpPr>
        <p:spPr>
          <a:xfrm rot="10800000" flipV="1">
            <a:off x="1176338" y="4452938"/>
            <a:ext cx="100012" cy="3476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9" name="Flowchart: Connector 48"/>
          <p:cNvSpPr/>
          <p:nvPr/>
        </p:nvSpPr>
        <p:spPr>
          <a:xfrm>
            <a:off x="2079625" y="54102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50" name="Straight Arrow Connector 54"/>
          <p:cNvCxnSpPr>
            <a:stCxn id="44" idx="2"/>
            <a:endCxn id="49" idx="6"/>
          </p:cNvCxnSpPr>
          <p:nvPr/>
        </p:nvCxnSpPr>
        <p:spPr>
          <a:xfrm rot="5400000">
            <a:off x="2621756" y="4914107"/>
            <a:ext cx="307975" cy="93503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8783" name="TextBox 50"/>
          <p:cNvSpPr txBox="1">
            <a:spLocks noChangeArrowheads="1"/>
          </p:cNvSpPr>
          <p:nvPr/>
        </p:nvSpPr>
        <p:spPr bwMode="auto">
          <a:xfrm>
            <a:off x="3022600" y="41275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58784" name="TextBox 51"/>
          <p:cNvSpPr txBox="1">
            <a:spLocks noChangeArrowheads="1"/>
          </p:cNvSpPr>
          <p:nvPr/>
        </p:nvSpPr>
        <p:spPr bwMode="auto">
          <a:xfrm>
            <a:off x="990600" y="412750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cxnSp>
        <p:nvCxnSpPr>
          <p:cNvPr id="53" name="Straight Arrow Connector 45"/>
          <p:cNvCxnSpPr>
            <a:stCxn id="46" idx="3"/>
            <a:endCxn id="44" idx="0"/>
          </p:cNvCxnSpPr>
          <p:nvPr/>
        </p:nvCxnSpPr>
        <p:spPr>
          <a:xfrm>
            <a:off x="3111500" y="4452938"/>
            <a:ext cx="131763" cy="3476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31"/>
          <p:cNvCxnSpPr>
            <a:stCxn id="42" idx="2"/>
            <a:endCxn id="49" idx="2"/>
          </p:cNvCxnSpPr>
          <p:nvPr/>
        </p:nvCxnSpPr>
        <p:spPr>
          <a:xfrm rot="16200000" flipH="1">
            <a:off x="1473994" y="4929982"/>
            <a:ext cx="307975" cy="90328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64" name="Table 63"/>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2" name="Flowchart: Document 41"/>
          <p:cNvSpPr/>
          <p:nvPr/>
        </p:nvSpPr>
        <p:spPr>
          <a:xfrm>
            <a:off x="762000" y="4800600"/>
            <a:ext cx="828675" cy="457200"/>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44" name="Flowchart: Document 43"/>
          <p:cNvSpPr/>
          <p:nvPr/>
        </p:nvSpPr>
        <p:spPr>
          <a:xfrm>
            <a:off x="2828925" y="4800600"/>
            <a:ext cx="828675" cy="457200"/>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z</a:t>
            </a:r>
          </a:p>
        </p:txBody>
      </p:sp>
      <p:sp>
        <p:nvSpPr>
          <p:cNvPr id="45" name="Flowchart: Document 44"/>
          <p:cNvSpPr/>
          <p:nvPr/>
        </p:nvSpPr>
        <p:spPr>
          <a:xfrm>
            <a:off x="3886200" y="4800600"/>
            <a:ext cx="828675" cy="457200"/>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y</a:t>
            </a:r>
          </a:p>
        </p:txBody>
      </p:sp>
      <p:sp>
        <p:nvSpPr>
          <p:cNvPr id="56" name="Flowchart: Document 55"/>
          <p:cNvSpPr/>
          <p:nvPr/>
        </p:nvSpPr>
        <p:spPr>
          <a:xfrm>
            <a:off x="5943600" y="4800600"/>
            <a:ext cx="828675" cy="457200"/>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z</a:t>
            </a:r>
          </a:p>
        </p:txBody>
      </p:sp>
    </p:spTree>
  </p:cSld>
  <p:clrMapOvr>
    <a:masterClrMapping/>
  </p:clrMapOv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434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 x</a:t>
            </a:r>
            <a:r>
              <a:rPr lang="el-GR" i="1">
                <a:solidFill>
                  <a:schemeClr val="bg1"/>
                </a:solidFill>
                <a:latin typeface="Arial Narrow" pitchFamily="34" charset="0"/>
              </a:rPr>
              <a:t> , </a:t>
            </a:r>
            <a:r>
              <a:rPr lang="en-US" i="1">
                <a:solidFill>
                  <a:schemeClr val="bg1"/>
                </a:solidFill>
                <a:latin typeface="Arial Narrow" pitchFamily="34" charset="0"/>
              </a:rPr>
              <a:t>y</a:t>
            </a:r>
            <a:r>
              <a:rPr lang="el-GR" i="1">
                <a:solidFill>
                  <a:schemeClr val="bg1"/>
                </a:solidFill>
                <a:latin typeface="Arial Narrow" pitchFamily="34" charset="0"/>
              </a:rPr>
              <a:t>, </a:t>
            </a:r>
            <a:r>
              <a:rPr lang="en-US" i="1">
                <a:solidFill>
                  <a:schemeClr val="bg1"/>
                </a:solidFill>
                <a:latin typeface="Arial Narrow" pitchFamily="34" charset="0"/>
              </a:rPr>
              <a:t>z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τότε </a:t>
            </a:r>
            <a:r>
              <a:rPr lang="en-US" i="1">
                <a:solidFill>
                  <a:schemeClr val="bg1"/>
                </a:solidFill>
                <a:latin typeface="Arial Narrow" pitchFamily="34" charset="0"/>
              </a:rPr>
              <a:t>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Αν  </a:t>
            </a:r>
            <a:r>
              <a:rPr lang="en-US" i="1">
                <a:solidFill>
                  <a:schemeClr val="bg1"/>
                </a:solidFill>
                <a:latin typeface="Arial Narrow" pitchFamily="34" charset="0"/>
              </a:rPr>
              <a:t>x</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z</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    </a:t>
            </a:r>
            <a:r>
              <a:rPr lang="en-US" i="1">
                <a:solidFill>
                  <a:schemeClr val="bg1"/>
                </a:solidFill>
                <a:latin typeface="Arial Narrow" pitchFamily="34" charset="0"/>
              </a:rPr>
              <a:t>   </a:t>
            </a:r>
            <a:r>
              <a:rPr lang="el-GR" i="1">
                <a:solidFill>
                  <a:schemeClr val="bg1"/>
                </a:solidFill>
                <a:latin typeface="Arial Narrow" pitchFamily="34" charset="0"/>
              </a:rPr>
              <a:t>Τύπωσε  </a:t>
            </a:r>
            <a:r>
              <a:rPr lang="en-US" i="1">
                <a:solidFill>
                  <a:schemeClr val="bg1"/>
                </a:solidFill>
                <a:latin typeface="Arial Narrow" pitchFamily="34" charset="0"/>
              </a:rPr>
              <a:t>x</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   αλλιώς  Τύπωσε  </a:t>
            </a:r>
            <a:r>
              <a:rPr lang="en-US" i="1">
                <a:solidFill>
                  <a:schemeClr val="bg1"/>
                </a:solidFill>
                <a:latin typeface="Arial Narrow" pitchFamily="34" charset="0"/>
              </a:rPr>
              <a:t>z</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αλλιώς </a:t>
            </a:r>
            <a:r>
              <a:rPr lang="en-US" i="1">
                <a:solidFill>
                  <a:schemeClr val="bg1"/>
                </a:solidFill>
                <a:latin typeface="Arial Narrow" pitchFamily="34" charset="0"/>
              </a:rPr>
              <a:t> </a:t>
            </a:r>
            <a:r>
              <a:rPr lang="el-GR" i="1">
                <a:solidFill>
                  <a:schemeClr val="bg1"/>
                </a:solidFill>
                <a:latin typeface="Arial Narrow" pitchFamily="34" charset="0"/>
              </a:rPr>
              <a:t>Αν </a:t>
            </a:r>
            <a:r>
              <a:rPr lang="en-US" i="1">
                <a:solidFill>
                  <a:schemeClr val="bg1"/>
                </a:solidFill>
                <a:latin typeface="Arial Narrow" pitchFamily="34" charset="0"/>
              </a:rPr>
              <a:t>y</a:t>
            </a:r>
            <a:r>
              <a:rPr lang="el-GR" i="1">
                <a:solidFill>
                  <a:schemeClr val="bg1"/>
                </a:solidFill>
                <a:latin typeface="Arial Narrow" pitchFamily="34" charset="0"/>
              </a:rPr>
              <a:t> </a:t>
            </a:r>
            <a:r>
              <a:rPr lang="en-US" i="1">
                <a:solidFill>
                  <a:schemeClr val="bg1"/>
                </a:solidFill>
                <a:latin typeface="Arial Narrow" pitchFamily="34" charset="0"/>
              </a:rPr>
              <a:t>≤</a:t>
            </a:r>
            <a:r>
              <a:rPr lang="el-GR" i="1">
                <a:solidFill>
                  <a:schemeClr val="bg1"/>
                </a:solidFill>
                <a:latin typeface="Arial Narrow" pitchFamily="34" charset="0"/>
              </a:rPr>
              <a:t> </a:t>
            </a:r>
            <a:r>
              <a:rPr lang="en-US" i="1">
                <a:solidFill>
                  <a:schemeClr val="bg1"/>
                </a:solidFill>
                <a:latin typeface="Arial Narrow" pitchFamily="34" charset="0"/>
              </a:rPr>
              <a:t>z</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      Τύπωσε </a:t>
            </a:r>
            <a:r>
              <a:rPr lang="en-US" i="1">
                <a:solidFill>
                  <a:schemeClr val="bg1"/>
                </a:solidFill>
                <a:latin typeface="Arial Narrow" pitchFamily="34" charset="0"/>
              </a:rPr>
              <a:t>y</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αλλιώς Τύπωσε </a:t>
            </a:r>
            <a:r>
              <a:rPr lang="en-US" i="1">
                <a:solidFill>
                  <a:schemeClr val="bg1"/>
                </a:solidFill>
                <a:latin typeface="Arial Narrow" pitchFamily="34" charset="0"/>
              </a:rPr>
              <a:t>z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60418" name="Rectangle 2"/>
          <p:cNvSpPr>
            <a:spLocks noGrp="1" noChangeArrowheads="1"/>
          </p:cNvSpPr>
          <p:nvPr>
            <p:ph type="title" idx="4294967295"/>
          </p:nvPr>
        </p:nvSpPr>
        <p:spPr>
          <a:xfrm>
            <a:off x="612775" y="0"/>
            <a:ext cx="8531225" cy="1219200"/>
          </a:xfrm>
        </p:spPr>
        <p:txBody>
          <a:bodyPr anchor="ctr">
            <a:normAutofit/>
          </a:bodyPr>
          <a:lstStyle/>
          <a:p>
            <a:r>
              <a:rPr lang="el-GR" altLang="en-US" sz="2900" smtClean="0"/>
              <a:t>Άσκηση 2: </a:t>
            </a:r>
            <a:br>
              <a:rPr lang="el-GR" altLang="en-US" sz="2900" smtClean="0"/>
            </a:br>
            <a:r>
              <a:rPr lang="el-GR" altLang="en-US" sz="2900" smtClean="0"/>
              <a:t>Εναλλακτικός ψευδοκώδικας</a:t>
            </a:r>
            <a:endParaRPr lang="en-US" altLang="en-US" sz="2900"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E72DB2DC-B3E9-4911-AB05-994819BC7C6D}" type="slidenum">
              <a:rPr lang="en-US" sz="1200">
                <a:solidFill>
                  <a:schemeClr val="tx1">
                    <a:tint val="75000"/>
                  </a:schemeClr>
                </a:solidFill>
                <a:latin typeface="+mn-lt"/>
                <a:cs typeface="+mn-cs"/>
              </a:rPr>
              <a:pPr fontAlgn="auto">
                <a:spcBef>
                  <a:spcPts val="0"/>
                </a:spcBef>
                <a:spcAft>
                  <a:spcPts val="0"/>
                </a:spcAft>
                <a:defRPr/>
              </a:pPr>
              <a:t>333</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029200" y="1935163"/>
          <a:ext cx="4038600" cy="1189037"/>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1</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y</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2</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z</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3</a:t>
                      </a:r>
                      <a:r>
                        <a:rPr kumimoji="0" lang="el-GR" sz="1800" b="0" i="0" u="none" strike="noStrike" cap="none" normalizeH="0" baseline="30000" smtClean="0">
                          <a:ln>
                            <a:noFill/>
                          </a:ln>
                          <a:solidFill>
                            <a:srgbClr val="000000"/>
                          </a:solidFill>
                          <a:effectLst/>
                          <a:latin typeface="Georgia" pitchFamily="18" charset="0"/>
                          <a:cs typeface="Arial" charset="0"/>
                        </a:rPr>
                        <a:t>ος</a:t>
                      </a:r>
                      <a:r>
                        <a:rPr kumimoji="0" lang="el-GR" sz="1800" b="0" i="0" u="none" strike="noStrike" cap="none" normalizeH="0" baseline="0" smtClean="0">
                          <a:ln>
                            <a:noFill/>
                          </a:ln>
                          <a:solidFill>
                            <a:srgbClr val="000000"/>
                          </a:solidFill>
                          <a:effectLst/>
                          <a:latin typeface="Georgia" pitchFamily="18" charset="0"/>
                          <a:cs typeface="Arial" charset="0"/>
                        </a:rPr>
                        <a:t> αριθμός εισόδου</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3</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C488AF47-D074-402D-A3D3-EC57FC49D8B4}" type="slidenum">
              <a:rPr lang="en-US" sz="1200">
                <a:solidFill>
                  <a:schemeClr val="tx1">
                    <a:tint val="75000"/>
                  </a:schemeClr>
                </a:solidFill>
                <a:latin typeface="+mn-lt"/>
                <a:cs typeface="+mn-cs"/>
              </a:rPr>
              <a:pPr fontAlgn="auto">
                <a:spcBef>
                  <a:spcPts val="0"/>
                </a:spcBef>
                <a:spcAft>
                  <a:spcPts val="0"/>
                </a:spcAft>
                <a:defRPr/>
              </a:pPr>
              <a:t>334</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612775" y="1547813"/>
            <a:ext cx="8531225" cy="5287962"/>
          </a:xfrm>
        </p:spPr>
        <p:txBody>
          <a:bodyPr/>
          <a:lstStyle/>
          <a:p>
            <a:r>
              <a:rPr lang="el-GR" sz="2800" smtClean="0"/>
              <a:t>Να γραφεί πρόγραμμα που να δέχεται μια απροσδιόρι-στα μεγάλη ακολουθία αριθμών (η οποία τερματίζει με τον αριθμό 0) και να υπολογίζει τα </a:t>
            </a:r>
            <a:r>
              <a:rPr lang="el-GR" sz="2800" b="1" i="1" smtClean="0"/>
              <a:t>τετράγωνα</a:t>
            </a:r>
            <a:r>
              <a:rPr lang="el-GR" sz="2800" smtClean="0"/>
              <a:t> αυτών.</a:t>
            </a:r>
          </a:p>
          <a:p>
            <a:endParaRPr lang="el-GR" sz="2800" smtClean="0"/>
          </a:p>
          <a:p>
            <a:r>
              <a:rPr lang="el-GR" sz="2800" i="1" smtClean="0"/>
              <a:t>Μια πιο σαφής περιγραφή:</a:t>
            </a:r>
            <a:endParaRPr lang="en-US" sz="2800" i="1" smtClean="0"/>
          </a:p>
        </p:txBody>
      </p:sp>
      <p:sp>
        <p:nvSpPr>
          <p:cNvPr id="6" name="Rounded Rectangle 5"/>
          <p:cNvSpPr/>
          <p:nvPr/>
        </p:nvSpPr>
        <p:spPr>
          <a:xfrm>
            <a:off x="612775" y="35814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υπολογιστούν</a:t>
            </a:r>
            <a:r>
              <a:rPr lang="el-GR" sz="2800">
                <a:solidFill>
                  <a:schemeClr val="bg1"/>
                </a:solidFill>
              </a:rPr>
              <a:t>  και να τυπωθούν στην οθόνη τα τετράγωνα των αριθμών,  </a:t>
            </a:r>
            <a:r>
              <a:rPr lang="en-US" sz="2800">
                <a:solidFill>
                  <a:schemeClr val="bg1"/>
                </a:solidFill>
              </a:rPr>
              <a:t>x</a:t>
            </a:r>
            <a:r>
              <a:rPr lang="en-US" sz="2800" baseline="-25000">
                <a:solidFill>
                  <a:schemeClr val="bg1"/>
                </a:solidFill>
              </a:rPr>
              <a:t>1</a:t>
            </a:r>
            <a:r>
              <a:rPr lang="en-US" sz="2800" baseline="30000">
                <a:solidFill>
                  <a:schemeClr val="bg1"/>
                </a:solidFill>
              </a:rPr>
              <a:t>2</a:t>
            </a:r>
            <a:r>
              <a:rPr lang="el-GR" sz="2800">
                <a:solidFill>
                  <a:schemeClr val="bg1"/>
                </a:solidFill>
              </a:rPr>
              <a:t>, </a:t>
            </a:r>
            <a:r>
              <a:rPr lang="en-US" sz="2800">
                <a:solidFill>
                  <a:schemeClr val="bg1"/>
                </a:solidFill>
              </a:rPr>
              <a:t>x</a:t>
            </a:r>
            <a:r>
              <a:rPr lang="en-US" sz="2800" baseline="-25000">
                <a:solidFill>
                  <a:schemeClr val="bg1"/>
                </a:solidFill>
              </a:rPr>
              <a:t>2</a:t>
            </a:r>
            <a:r>
              <a:rPr lang="en-US" sz="2800" baseline="30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n-US" sz="2800" baseline="30000">
                <a:solidFill>
                  <a:schemeClr val="bg1"/>
                </a:solidFill>
              </a:rPr>
              <a:t>2</a:t>
            </a:r>
            <a:r>
              <a:rPr lang="el-GR" sz="2800">
                <a:solidFill>
                  <a:schemeClr val="bg1"/>
                </a:solidFill>
              </a:rPr>
              <a:t> .</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61827"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3: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DE2DF317-65EC-4016-8526-3C2143B46C9E}" type="slidenum">
              <a:rPr lang="en-US" sz="1200">
                <a:solidFill>
                  <a:schemeClr val="tx1">
                    <a:tint val="75000"/>
                  </a:schemeClr>
                </a:solidFill>
                <a:latin typeface="+mn-lt"/>
                <a:cs typeface="+mn-cs"/>
              </a:rPr>
              <a:pPr fontAlgn="auto">
                <a:spcBef>
                  <a:spcPts val="0"/>
                </a:spcBef>
                <a:spcAft>
                  <a:spcPts val="0"/>
                </a:spcAft>
                <a:defRPr/>
              </a:pPr>
              <a:t>335</a:t>
            </a:fld>
            <a:endParaRPr lang="en-US" sz="1200" dirty="0">
              <a:solidFill>
                <a:schemeClr val="tx1">
                  <a:tint val="75000"/>
                </a:schemeClr>
              </a:solidFill>
              <a:latin typeface="+mn-lt"/>
              <a:cs typeface="+mn-cs"/>
            </a:endParaRPr>
          </a:p>
        </p:txBody>
      </p:sp>
      <p:sp>
        <p:nvSpPr>
          <p:cNvPr id="6" name="Flowchart: Terminator 5"/>
          <p:cNvSpPr/>
          <p:nvPr/>
        </p:nvSpPr>
        <p:spPr>
          <a:xfrm>
            <a:off x="2266950" y="1676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2057400" y="27432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2270125" y="63754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6" idx="0"/>
          </p:cNvCxnSpPr>
          <p:nvPr/>
        </p:nvCxnSpPr>
        <p:spPr>
          <a:xfrm rot="5400000">
            <a:off x="2607469" y="2094707"/>
            <a:ext cx="2317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2"/>
            <a:endCxn id="28" idx="0"/>
          </p:cNvCxnSpPr>
          <p:nvPr/>
        </p:nvCxnSpPr>
        <p:spPr>
          <a:xfrm rot="16200000" flipH="1">
            <a:off x="2560638" y="3338512"/>
            <a:ext cx="330200" cy="3175"/>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4" idx="2"/>
            <a:endCxn id="12" idx="0"/>
          </p:cNvCxnSpPr>
          <p:nvPr/>
        </p:nvCxnSpPr>
        <p:spPr>
          <a:xfrm rot="5400000">
            <a:off x="2543175" y="6192838"/>
            <a:ext cx="366713"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6" idx="4"/>
            <a:endCxn id="9" idx="0"/>
          </p:cNvCxnSpPr>
          <p:nvPr/>
        </p:nvCxnSpPr>
        <p:spPr>
          <a:xfrm rot="5400000">
            <a:off x="2559844" y="2623344"/>
            <a:ext cx="3270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1808163" y="5181600"/>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1808163" y="2335213"/>
            <a:ext cx="801687" cy="3260725"/>
          </a:xfrm>
          <a:prstGeom prst="bentConnector3">
            <a:avLst>
              <a:gd name="adj1" fmla="val -28568"/>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61838" name="TextBox 20"/>
          <p:cNvSpPr txBox="1">
            <a:spLocks noChangeArrowheads="1"/>
          </p:cNvSpPr>
          <p:nvPr/>
        </p:nvSpPr>
        <p:spPr bwMode="auto">
          <a:xfrm>
            <a:off x="2692400" y="59436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61839" name="TextBox 21"/>
          <p:cNvSpPr txBox="1">
            <a:spLocks noChangeArrowheads="1"/>
          </p:cNvSpPr>
          <p:nvPr/>
        </p:nvSpPr>
        <p:spPr bwMode="auto">
          <a:xfrm>
            <a:off x="1536700" y="5543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029200" y="1935163"/>
          <a:ext cx="4038600" cy="792162"/>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square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τετράγωνο</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2609850" y="22098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1906588" y="3505200"/>
            <a:ext cx="1641475"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square </a:t>
            </a:r>
            <a:r>
              <a:rPr lang="en-US" sz="2000">
                <a:solidFill>
                  <a:schemeClr val="bg1"/>
                </a:solidFill>
                <a:latin typeface="Arial"/>
                <a:cs typeface="Arial"/>
              </a:rPr>
              <a:t>← </a:t>
            </a:r>
            <a:r>
              <a:rPr lang="en-US" sz="2000">
                <a:solidFill>
                  <a:schemeClr val="bg1"/>
                </a:solidFill>
              </a:rPr>
              <a:t>x*x</a:t>
            </a:r>
          </a:p>
        </p:txBody>
      </p:sp>
      <p:sp>
        <p:nvSpPr>
          <p:cNvPr id="30" name="Flowchart: Document 29"/>
          <p:cNvSpPr/>
          <p:nvPr/>
        </p:nvSpPr>
        <p:spPr>
          <a:xfrm>
            <a:off x="2205038" y="419100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square</a:t>
            </a:r>
          </a:p>
        </p:txBody>
      </p:sp>
      <p:cxnSp>
        <p:nvCxnSpPr>
          <p:cNvPr id="46" name="Straight Arrow Connector 45"/>
          <p:cNvCxnSpPr>
            <a:stCxn id="28" idx="2"/>
            <a:endCxn id="30" idx="0"/>
          </p:cNvCxnSpPr>
          <p:nvPr/>
        </p:nvCxnSpPr>
        <p:spPr>
          <a:xfrm rot="5400000">
            <a:off x="2563019" y="4028282"/>
            <a:ext cx="3270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0" idx="2"/>
            <a:endCxn id="14" idx="0"/>
          </p:cNvCxnSpPr>
          <p:nvPr/>
        </p:nvCxnSpPr>
        <p:spPr>
          <a:xfrm rot="5400000">
            <a:off x="2566988" y="5022850"/>
            <a:ext cx="31908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square </a:t>
            </a:r>
            <a:r>
              <a:rPr lang="en-US" i="1">
                <a:solidFill>
                  <a:schemeClr val="bg1"/>
                </a:solidFill>
                <a:latin typeface="Arial"/>
                <a:cs typeface="Arial"/>
              </a:rPr>
              <a:t>←</a:t>
            </a:r>
            <a:r>
              <a:rPr lang="en-US" i="1">
                <a:solidFill>
                  <a:schemeClr val="bg1"/>
                </a:solidFill>
                <a:latin typeface="Arial Narrow" pitchFamily="34" charset="0"/>
              </a:rPr>
              <a:t> x</a:t>
            </a:r>
            <a:r>
              <a:rPr lang="en-US" i="1">
                <a:solidFill>
                  <a:schemeClr val="bg1"/>
                </a:solidFill>
                <a:latin typeface="Courier New"/>
                <a:cs typeface="Courier New"/>
              </a:rPr>
              <a:t>*</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Τύπωσε  </a:t>
            </a:r>
            <a:r>
              <a:rPr lang="en-US" i="1">
                <a:solidFill>
                  <a:schemeClr val="bg1"/>
                </a:solidFill>
                <a:latin typeface="Arial Narrow" pitchFamily="34" charset="0"/>
              </a:rPr>
              <a:t>square</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0 .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62851"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3: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B83A72FE-FA0B-4F13-90DB-B1B5086623C0}" type="slidenum">
              <a:rPr lang="en-US" sz="1200">
                <a:solidFill>
                  <a:schemeClr val="tx1">
                    <a:tint val="75000"/>
                  </a:schemeClr>
                </a:solidFill>
                <a:latin typeface="+mn-lt"/>
                <a:cs typeface="+mn-cs"/>
              </a:rPr>
              <a:pPr fontAlgn="auto">
                <a:spcBef>
                  <a:spcPts val="0"/>
                </a:spcBef>
                <a:spcAft>
                  <a:spcPts val="0"/>
                </a:spcAft>
                <a:defRPr/>
              </a:pPr>
              <a:t>336</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029200" y="1935163"/>
          <a:ext cx="4038600" cy="792162"/>
        </p:xfrm>
        <a:graphic>
          <a:graphicData uri="http://schemas.openxmlformats.org/drawingml/2006/table">
            <a:tbl>
              <a:tblPr/>
              <a:tblGrid>
                <a:gridCol w="1143000"/>
                <a:gridCol w="28956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square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τετράγωνο</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4</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D4D899B-E436-4FFE-84D5-4BA749183658}" type="slidenum">
              <a:rPr lang="en-US" sz="1200">
                <a:solidFill>
                  <a:schemeClr val="tx1">
                    <a:tint val="75000"/>
                  </a:schemeClr>
                </a:solidFill>
                <a:latin typeface="+mn-lt"/>
                <a:cs typeface="+mn-cs"/>
              </a:rPr>
              <a:pPr fontAlgn="auto">
                <a:spcBef>
                  <a:spcPts val="0"/>
                </a:spcBef>
                <a:spcAft>
                  <a:spcPts val="0"/>
                </a:spcAft>
                <a:defRPr/>
              </a:pPr>
              <a:t>337</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612775" y="1547813"/>
            <a:ext cx="8531225" cy="5287962"/>
          </a:xfrm>
        </p:spPr>
        <p:txBody>
          <a:bodyPr/>
          <a:lstStyle/>
          <a:p>
            <a:r>
              <a:rPr lang="el-GR" sz="2800" smtClean="0"/>
              <a:t>Να γραφεί πρόγραμμα που να δέχεται μια απροσδιόρι-στα μεγάλη ακολουθία αριθμών (η οποία τερματίζει με τον αριθμό 0) και να υπολογίζει το </a:t>
            </a:r>
            <a:r>
              <a:rPr lang="el-GR" sz="2800" b="1" i="1" smtClean="0"/>
              <a:t>άθροισμα</a:t>
            </a:r>
            <a:r>
              <a:rPr lang="el-GR" sz="2800" smtClean="0"/>
              <a:t> αυτών.</a:t>
            </a:r>
          </a:p>
          <a:p>
            <a:endParaRPr lang="el-GR" sz="2800" smtClean="0"/>
          </a:p>
          <a:p>
            <a:r>
              <a:rPr lang="el-GR" sz="2800" i="1" smtClean="0"/>
              <a:t>Μια πιο σαφής περιγραφή:</a:t>
            </a:r>
            <a:endParaRPr lang="en-US" sz="2800" i="1" smtClean="0"/>
          </a:p>
        </p:txBody>
      </p:sp>
      <p:sp>
        <p:nvSpPr>
          <p:cNvPr id="6" name="Rounded Rectangle 5"/>
          <p:cNvSpPr/>
          <p:nvPr/>
        </p:nvSpPr>
        <p:spPr>
          <a:xfrm>
            <a:off x="612775" y="35814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και να τυπωθεί στην οθόνη το άθροισμά τους,  </a:t>
            </a:r>
            <a:r>
              <a:rPr lang="en-US" sz="2800">
                <a:solidFill>
                  <a:schemeClr val="bg1"/>
                </a:solidFill>
              </a:rPr>
              <a:t>x</a:t>
            </a:r>
            <a:r>
              <a:rPr lang="en-US" sz="2800" baseline="-25000">
                <a:solidFill>
                  <a:schemeClr val="bg1"/>
                </a:solidFill>
              </a:rPr>
              <a:t>1</a:t>
            </a:r>
            <a:r>
              <a:rPr lang="en-US" sz="2800">
                <a:solidFill>
                  <a:schemeClr val="bg1"/>
                </a:solidFill>
              </a:rPr>
              <a:t>+ x</a:t>
            </a:r>
            <a:r>
              <a:rPr lang="en-US" sz="2800" baseline="-25000">
                <a:solidFill>
                  <a:schemeClr val="bg1"/>
                </a:solidFill>
              </a:rPr>
              <a:t>2</a:t>
            </a:r>
            <a:r>
              <a:rPr lang="en-US" sz="2800">
                <a:solidFill>
                  <a:schemeClr val="bg1"/>
                </a:solidFill>
              </a:rPr>
              <a:t> + </a:t>
            </a:r>
            <a:r>
              <a:rPr lang="en-US" sz="2800" baseline="30000">
                <a:solidFill>
                  <a:schemeClr val="bg1"/>
                </a:solidFill>
              </a:rPr>
              <a:t>. . .</a:t>
            </a:r>
            <a:r>
              <a:rPr lang="en-US" sz="2800">
                <a:solidFill>
                  <a:schemeClr val="bg1"/>
                </a:solidFill>
              </a:rPr>
              <a:t> + x</a:t>
            </a:r>
            <a:r>
              <a:rPr lang="en-US" sz="2800" baseline="-25000">
                <a:solidFill>
                  <a:schemeClr val="bg1"/>
                </a:solidFill>
              </a:rPr>
              <a:t>N</a:t>
            </a:r>
            <a:r>
              <a:rPr lang="el-GR" sz="2800">
                <a:solidFill>
                  <a:schemeClr val="bg1"/>
                </a:solidFill>
              </a:rPr>
              <a:t> .</a:t>
            </a:r>
            <a:endParaRPr lang="en-US" sz="2800">
              <a:solidFill>
                <a:schemeClr val="bg1"/>
              </a:solidFill>
            </a:endParaRPr>
          </a:p>
        </p:txBody>
      </p:sp>
      <p:sp>
        <p:nvSpPr>
          <p:cNvPr id="11" name="Chevron 10">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2" name="Chevron 11">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64899"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4: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DD572E2-E0D4-4050-8503-2A76A4A78295}" type="slidenum">
              <a:rPr lang="en-US" sz="1200">
                <a:solidFill>
                  <a:schemeClr val="tx1">
                    <a:tint val="75000"/>
                  </a:schemeClr>
                </a:solidFill>
                <a:latin typeface="+mn-lt"/>
                <a:cs typeface="+mn-cs"/>
              </a:rPr>
              <a:pPr fontAlgn="auto">
                <a:spcBef>
                  <a:spcPts val="0"/>
                </a:spcBef>
                <a:spcAft>
                  <a:spcPts val="0"/>
                </a:spcAft>
                <a:defRPr/>
              </a:pPr>
              <a:t>338</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300413" y="3149600"/>
            <a:ext cx="1331912"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335713"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713956" y="2940844"/>
            <a:ext cx="5048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530976" y="6105525"/>
            <a:ext cx="525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2"/>
            <a:endCxn id="26" idx="0"/>
          </p:cNvCxnSpPr>
          <p:nvPr/>
        </p:nvCxnSpPr>
        <p:spPr>
          <a:xfrm rot="5400000" flipH="1" flipV="1">
            <a:off x="2544763" y="1322387"/>
            <a:ext cx="304800" cy="2536825"/>
          </a:xfrm>
          <a:prstGeom prst="bentConnector5">
            <a:avLst>
              <a:gd name="adj1" fmla="val -75000"/>
              <a:gd name="adj2" fmla="val 34849"/>
              <a:gd name="adj3" fmla="val 1750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3048000" y="5114925"/>
            <a:ext cx="1836738"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3048000" y="2563813"/>
            <a:ext cx="803275" cy="2965450"/>
          </a:xfrm>
          <a:prstGeom prst="bentConnector3">
            <a:avLst>
              <a:gd name="adj1" fmla="val -56886"/>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64910" name="TextBox 20"/>
          <p:cNvSpPr txBox="1">
            <a:spLocks noChangeArrowheads="1"/>
          </p:cNvSpPr>
          <p:nvPr/>
        </p:nvSpPr>
        <p:spPr bwMode="auto">
          <a:xfrm>
            <a:off x="4800600" y="5162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64911" name="TextBox 21"/>
          <p:cNvSpPr txBox="1">
            <a:spLocks noChangeArrowheads="1"/>
          </p:cNvSpPr>
          <p:nvPr/>
        </p:nvSpPr>
        <p:spPr bwMode="auto">
          <a:xfrm>
            <a:off x="2784475" y="5162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3851275" y="2438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3084513" y="4114800"/>
            <a:ext cx="1763712"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sum + x</a:t>
            </a:r>
          </a:p>
        </p:txBody>
      </p:sp>
      <p:sp>
        <p:nvSpPr>
          <p:cNvPr id="30" name="Flowchart: Document 29"/>
          <p:cNvSpPr/>
          <p:nvPr/>
        </p:nvSpPr>
        <p:spPr>
          <a:xfrm>
            <a:off x="6270625" y="516890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sum</a:t>
            </a:r>
          </a:p>
        </p:txBody>
      </p:sp>
      <p:cxnSp>
        <p:nvCxnSpPr>
          <p:cNvPr id="46" name="Straight Arrow Connector 45"/>
          <p:cNvCxnSpPr>
            <a:stCxn id="9" idx="2"/>
            <a:endCxn id="28" idx="0"/>
          </p:cNvCxnSpPr>
          <p:nvPr/>
        </p:nvCxnSpPr>
        <p:spPr>
          <a:xfrm rot="5400000">
            <a:off x="3699669" y="3848894"/>
            <a:ext cx="5334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14" idx="0"/>
          </p:cNvCxnSpPr>
          <p:nvPr/>
        </p:nvCxnSpPr>
        <p:spPr>
          <a:xfrm rot="5400000">
            <a:off x="3645694" y="4795044"/>
            <a:ext cx="64135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30" idx="0"/>
          </p:cNvCxnSpPr>
          <p:nvPr/>
        </p:nvCxnSpPr>
        <p:spPr>
          <a:xfrm flipV="1">
            <a:off x="4884738" y="5168900"/>
            <a:ext cx="1908175" cy="360363"/>
          </a:xfrm>
          <a:prstGeom prst="bentConnector4">
            <a:avLst>
              <a:gd name="adj1" fmla="val 60276"/>
              <a:gd name="adj2" fmla="val 1785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sum </a:t>
            </a:r>
            <a:r>
              <a:rPr lang="en-US" i="1">
                <a:solidFill>
                  <a:schemeClr val="bg1"/>
                </a:solidFill>
                <a:latin typeface="Arial"/>
                <a:cs typeface="Arial"/>
              </a:rPr>
              <a:t>←</a:t>
            </a:r>
            <a:r>
              <a:rPr lang="en-US" i="1">
                <a:solidFill>
                  <a:schemeClr val="bg1"/>
                </a:solidFill>
                <a:latin typeface="Arial Narrow" pitchFamily="34" charset="0"/>
              </a:rPr>
              <a:t> 0</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sum </a:t>
            </a:r>
            <a:r>
              <a:rPr lang="en-US" i="1">
                <a:solidFill>
                  <a:schemeClr val="bg1"/>
                </a:solidFill>
                <a:latin typeface="Arial"/>
                <a:cs typeface="Arial"/>
              </a:rPr>
              <a:t>←</a:t>
            </a:r>
            <a:r>
              <a:rPr lang="en-US" i="1">
                <a:solidFill>
                  <a:schemeClr val="bg1"/>
                </a:solidFill>
                <a:latin typeface="Arial Narrow" pitchFamily="34" charset="0"/>
              </a:rPr>
              <a:t> sum +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0 .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sum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65923"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4: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3F59A44-26FE-4696-96B2-1798FF62A7D5}" type="slidenum">
              <a:rPr lang="en-US" sz="1200">
                <a:solidFill>
                  <a:schemeClr val="tx1">
                    <a:tint val="75000"/>
                  </a:schemeClr>
                </a:solidFill>
                <a:latin typeface="+mn-lt"/>
                <a:cs typeface="+mn-cs"/>
              </a:rPr>
              <a:pPr fontAlgn="auto">
                <a:spcBef>
                  <a:spcPts val="0"/>
                </a:spcBef>
                <a:spcAft>
                  <a:spcPts val="0"/>
                </a:spcAft>
                <a:defRPr/>
              </a:pPr>
              <a:t>339</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err="1" smtClean="0"/>
              <a:t>Καταχωρητές</a:t>
            </a:r>
            <a:r>
              <a:rPr lang="el-GR" b="1" dirty="0" smtClean="0"/>
              <a:t> (</a:t>
            </a:r>
            <a:r>
              <a:rPr lang="en-US" b="1" dirty="0" smtClean="0"/>
              <a:t>Registers</a:t>
            </a:r>
            <a:r>
              <a:rPr lang="el-GR" b="1" dirty="0" smtClean="0"/>
              <a:t>)</a:t>
            </a:r>
            <a:r>
              <a:rPr lang="el-GR" dirty="0" smtClean="0"/>
              <a:t> </a:t>
            </a:r>
            <a:r>
              <a:rPr lang="el-GR" b="1" dirty="0" smtClean="0"/>
              <a:t>(2/3</a:t>
            </a:r>
            <a:r>
              <a:rPr lang="el-GR" b="1" dirty="0" smtClean="0"/>
              <a:t>)</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34</a:t>
            </a:fld>
            <a:endParaRPr lang="el-GR"/>
          </a:p>
        </p:txBody>
      </p:sp>
      <p:sp>
        <p:nvSpPr>
          <p:cNvPr id="5" name="4 - Θέση περιεχομένου"/>
          <p:cNvSpPr>
            <a:spLocks noGrp="1"/>
          </p:cNvSpPr>
          <p:nvPr>
            <p:ph sz="quarter" idx="1"/>
          </p:nvPr>
        </p:nvSpPr>
        <p:spPr/>
        <p:txBody>
          <a:bodyPr>
            <a:normAutofit/>
          </a:bodyPr>
          <a:lstStyle/>
          <a:p>
            <a:r>
              <a:rPr lang="el-GR" dirty="0" smtClean="0"/>
              <a:t>Οι </a:t>
            </a:r>
            <a:r>
              <a:rPr lang="el-GR" dirty="0" err="1" smtClean="0"/>
              <a:t>καταχωρητές</a:t>
            </a:r>
            <a:r>
              <a:rPr lang="el-GR" dirty="0" smtClean="0"/>
              <a:t> του κάθε επεξεργαστή χωρίζονται σε δύο βασικές κατηγορίες: </a:t>
            </a:r>
          </a:p>
          <a:p>
            <a:pPr lvl="1"/>
            <a:r>
              <a:rPr lang="el-GR" b="1" dirty="0" err="1" smtClean="0"/>
              <a:t>καταχωρητές</a:t>
            </a:r>
            <a:r>
              <a:rPr lang="el-GR" b="1" dirty="0" smtClean="0"/>
              <a:t> ειδικής χρήσης </a:t>
            </a:r>
          </a:p>
          <a:p>
            <a:pPr lvl="2"/>
            <a:r>
              <a:rPr lang="el-GR" dirty="0" smtClean="0"/>
              <a:t>είναι υπεύθυνοι για συγκεκριμένες λειτουργίες του επεξεργαστή</a:t>
            </a:r>
          </a:p>
          <a:p>
            <a:pPr lvl="1"/>
            <a:r>
              <a:rPr lang="el-GR" b="1" dirty="0" err="1" smtClean="0"/>
              <a:t>καταχωρητές</a:t>
            </a:r>
            <a:r>
              <a:rPr lang="el-GR" b="1" dirty="0" smtClean="0"/>
              <a:t> γενικής χρήσης</a:t>
            </a:r>
          </a:p>
          <a:p>
            <a:pPr lvl="2"/>
            <a:r>
              <a:rPr lang="el-GR" dirty="0" smtClean="0"/>
              <a:t>είναι αυτοί που δεν έχουν δεσμευτεί από το σύστημα για μία συγκεκριμένη λειτουργία, αλλά χρησιμοποιούνται για να κρατούν δεδομένα τα οποία επεξεργάζονται την τρέχουσα στιγμή</a:t>
            </a:r>
          </a:p>
          <a:p>
            <a:endParaRPr lang="el-GR"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idx="4294967295"/>
          </p:nvPr>
        </p:nvSpPr>
        <p:spPr>
          <a:xfrm>
            <a:off x="612775" y="0"/>
            <a:ext cx="8531225" cy="1219200"/>
          </a:xfrm>
        </p:spPr>
        <p:txBody>
          <a:bodyPr anchor="ctr"/>
          <a:lstStyle/>
          <a:p>
            <a:r>
              <a:rPr lang="el-GR" altLang="en-US" smtClean="0"/>
              <a:t>Ασκήσεις 3 &amp; 4</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61BE4D7-4014-4921-9569-CD6834E4C328}" type="slidenum">
              <a:rPr lang="en-US" sz="1200">
                <a:solidFill>
                  <a:schemeClr val="tx1">
                    <a:tint val="75000"/>
                  </a:schemeClr>
                </a:solidFill>
                <a:latin typeface="+mn-lt"/>
                <a:cs typeface="+mn-cs"/>
              </a:rPr>
              <a:pPr fontAlgn="auto">
                <a:spcBef>
                  <a:spcPts val="0"/>
                </a:spcBef>
                <a:spcAft>
                  <a:spcPts val="0"/>
                </a:spcAft>
                <a:defRPr/>
              </a:pPr>
              <a:t>340</a:t>
            </a:fld>
            <a:endParaRPr lang="en-US" sz="1200" dirty="0">
              <a:solidFill>
                <a:schemeClr val="tx1">
                  <a:tint val="75000"/>
                </a:schemeClr>
              </a:solidFill>
              <a:latin typeface="+mn-lt"/>
              <a:cs typeface="+mn-cs"/>
            </a:endParaRPr>
          </a:p>
        </p:txBody>
      </p:sp>
      <p:sp>
        <p:nvSpPr>
          <p:cNvPr id="466948" name="Content Placeholder 6"/>
          <p:cNvSpPr>
            <a:spLocks noGrp="1"/>
          </p:cNvSpPr>
          <p:nvPr>
            <p:ph sz="quarter" idx="4294967295"/>
          </p:nvPr>
        </p:nvSpPr>
        <p:spPr>
          <a:xfrm>
            <a:off x="612775" y="1547813"/>
            <a:ext cx="8531225" cy="5287962"/>
          </a:xfrm>
        </p:spPr>
        <p:txBody>
          <a:bodyPr/>
          <a:lstStyle/>
          <a:p>
            <a:r>
              <a:rPr lang="el-GR" sz="2800" i="1" smtClean="0"/>
              <a:t>Δώστε διάγραμμα ροής και ψευδοκώδικα για αλγορίθ-μους που λύνουν τα παρακάτω προβλήματα:</a:t>
            </a:r>
            <a:endParaRPr lang="en-US" sz="2800" i="1" smtClean="0"/>
          </a:p>
        </p:txBody>
      </p:sp>
      <p:sp>
        <p:nvSpPr>
          <p:cNvPr id="10" name="Rounded Rectangle 9"/>
          <p:cNvSpPr/>
          <p:nvPr/>
        </p:nvSpPr>
        <p:spPr>
          <a:xfrm>
            <a:off x="609600" y="45720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το πλήθος τους,  </a:t>
            </a:r>
            <a:r>
              <a:rPr lang="en-US" sz="2800">
                <a:solidFill>
                  <a:schemeClr val="bg1"/>
                </a:solidFill>
              </a:rPr>
              <a:t>N</a:t>
            </a:r>
            <a:r>
              <a:rPr lang="el-GR" sz="2800">
                <a:solidFill>
                  <a:schemeClr val="bg1"/>
                </a:solidFill>
              </a:rPr>
              <a:t>,</a:t>
            </a:r>
            <a:r>
              <a:rPr lang="en-US" sz="2800">
                <a:solidFill>
                  <a:schemeClr val="bg1"/>
                </a:solidFill>
              </a:rPr>
              <a:t> </a:t>
            </a:r>
            <a:r>
              <a:rPr lang="el-GR" sz="2800">
                <a:solidFill>
                  <a:schemeClr val="bg1"/>
                </a:solidFill>
              </a:rPr>
              <a:t>και να τυπωθεί στην οθόνη.</a:t>
            </a:r>
            <a:endParaRPr lang="en-US" sz="2800">
              <a:solidFill>
                <a:schemeClr val="bg1"/>
              </a:solidFill>
            </a:endParaRPr>
          </a:p>
        </p:txBody>
      </p:sp>
      <p:sp>
        <p:nvSpPr>
          <p:cNvPr id="11" name="Rounded Rectangle 10"/>
          <p:cNvSpPr/>
          <p:nvPr/>
        </p:nvSpPr>
        <p:spPr>
          <a:xfrm>
            <a:off x="612775" y="24384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1).</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και να τυπωθεί στην οθόνη το γινόμενό τους,  </a:t>
            </a:r>
            <a:r>
              <a:rPr lang="en-US" sz="2800">
                <a:solidFill>
                  <a:schemeClr val="bg1"/>
                </a:solidFill>
              </a:rPr>
              <a:t>x</a:t>
            </a:r>
            <a:r>
              <a:rPr lang="en-US" sz="2800" baseline="-25000">
                <a:solidFill>
                  <a:schemeClr val="bg1"/>
                </a:solidFill>
              </a:rPr>
              <a:t>1</a:t>
            </a:r>
            <a:r>
              <a:rPr lang="en-US" sz="2800" baseline="-6000">
                <a:solidFill>
                  <a:schemeClr val="bg1"/>
                </a:solidFill>
              </a:rPr>
              <a:t> *</a:t>
            </a:r>
            <a:r>
              <a:rPr lang="en-US" sz="2800">
                <a:solidFill>
                  <a:schemeClr val="bg1"/>
                </a:solidFill>
              </a:rPr>
              <a:t> x</a:t>
            </a:r>
            <a:r>
              <a:rPr lang="en-US" sz="2800" baseline="-25000">
                <a:solidFill>
                  <a:schemeClr val="bg1"/>
                </a:solidFill>
              </a:rPr>
              <a:t>2</a:t>
            </a:r>
            <a:r>
              <a:rPr lang="en-US" sz="2800">
                <a:solidFill>
                  <a:schemeClr val="bg1"/>
                </a:solidFill>
              </a:rPr>
              <a:t> </a:t>
            </a:r>
            <a:r>
              <a:rPr lang="en-US" sz="2800" baseline="-6000">
                <a:solidFill>
                  <a:schemeClr val="bg1"/>
                </a:solidFill>
              </a:rPr>
              <a:t>*</a:t>
            </a:r>
            <a:r>
              <a:rPr lang="en-US" sz="2800">
                <a:solidFill>
                  <a:schemeClr val="bg1"/>
                </a:solidFill>
              </a:rPr>
              <a:t> </a:t>
            </a:r>
            <a:r>
              <a:rPr lang="en-US" sz="2800" baseline="30000">
                <a:solidFill>
                  <a:schemeClr val="bg1"/>
                </a:solidFill>
              </a:rPr>
              <a:t>. . .</a:t>
            </a:r>
            <a:r>
              <a:rPr lang="en-US" sz="2800">
                <a:solidFill>
                  <a:schemeClr val="bg1"/>
                </a:solidFill>
              </a:rPr>
              <a:t> </a:t>
            </a:r>
            <a:r>
              <a:rPr lang="en-US" sz="3200" baseline="-6000">
                <a:solidFill>
                  <a:schemeClr val="bg1"/>
                </a:solidFill>
              </a:rPr>
              <a:t>*</a:t>
            </a:r>
            <a:r>
              <a:rPr lang="en-US" sz="2800">
                <a:solidFill>
                  <a:schemeClr val="bg1"/>
                </a:solidFill>
              </a:rPr>
              <a:t> x</a:t>
            </a:r>
            <a:r>
              <a:rPr lang="en-US" sz="2800" baseline="-25000">
                <a:solidFill>
                  <a:schemeClr val="bg1"/>
                </a:solidFill>
              </a:rPr>
              <a:t>N</a:t>
            </a:r>
            <a:r>
              <a:rPr lang="el-GR" sz="2800">
                <a:solidFill>
                  <a:schemeClr val="bg1"/>
                </a:solidFill>
              </a:rPr>
              <a:t> .</a:t>
            </a:r>
            <a:endParaRPr lang="en-US" sz="2800">
              <a:solidFill>
                <a:schemeClr val="bg1"/>
              </a:solidFill>
            </a:endParaRPr>
          </a:p>
        </p:txBody>
      </p:sp>
      <p:sp>
        <p:nvSpPr>
          <p:cNvPr id="8" name="Chevron 7">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9" name="Chevron 8">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67971" name="Rectangle 2"/>
          <p:cNvSpPr>
            <a:spLocks noGrp="1" noChangeArrowheads="1"/>
          </p:cNvSpPr>
          <p:nvPr>
            <p:ph type="title" idx="4294967295"/>
          </p:nvPr>
        </p:nvSpPr>
        <p:spPr>
          <a:xfrm>
            <a:off x="612775" y="0"/>
            <a:ext cx="8531225" cy="1219200"/>
          </a:xfrm>
        </p:spPr>
        <p:txBody>
          <a:bodyPr anchor="ctr"/>
          <a:lstStyle/>
          <a:p>
            <a:r>
              <a:rPr lang="el-GR" altLang="en-US" smtClean="0"/>
              <a:t>Άσκηση 3: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CE7A777-46FF-4CD5-BB06-39B2322B2DF8}" type="slidenum">
              <a:rPr lang="en-US" sz="1200">
                <a:solidFill>
                  <a:schemeClr val="tx1">
                    <a:tint val="75000"/>
                  </a:schemeClr>
                </a:solidFill>
                <a:latin typeface="+mn-lt"/>
                <a:cs typeface="+mn-cs"/>
              </a:rPr>
              <a:pPr fontAlgn="auto">
                <a:spcBef>
                  <a:spcPts val="0"/>
                </a:spcBef>
                <a:spcAft>
                  <a:spcPts val="0"/>
                </a:spcAft>
                <a:defRPr/>
              </a:pPr>
              <a:t>341</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300413" y="3149600"/>
            <a:ext cx="1331912"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335713"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713956" y="2940844"/>
            <a:ext cx="5048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530976" y="6105525"/>
            <a:ext cx="525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2"/>
            <a:endCxn id="26" idx="0"/>
          </p:cNvCxnSpPr>
          <p:nvPr/>
        </p:nvCxnSpPr>
        <p:spPr>
          <a:xfrm rot="5400000" flipH="1" flipV="1">
            <a:off x="2544763" y="1322387"/>
            <a:ext cx="304800" cy="2536825"/>
          </a:xfrm>
          <a:prstGeom prst="bentConnector5">
            <a:avLst>
              <a:gd name="adj1" fmla="val -75000"/>
              <a:gd name="adj2" fmla="val 34849"/>
              <a:gd name="adj3" fmla="val 1750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3048000" y="5114925"/>
            <a:ext cx="1836738"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1</a:t>
            </a:r>
          </a:p>
        </p:txBody>
      </p:sp>
      <p:cxnSp>
        <p:nvCxnSpPr>
          <p:cNvPr id="17" name="Straight Arrow Connector 48"/>
          <p:cNvCxnSpPr>
            <a:stCxn id="14" idx="1"/>
            <a:endCxn id="26" idx="2"/>
          </p:cNvCxnSpPr>
          <p:nvPr/>
        </p:nvCxnSpPr>
        <p:spPr>
          <a:xfrm rot="10800000" flipH="1">
            <a:off x="3048000" y="2563813"/>
            <a:ext cx="803275" cy="2965450"/>
          </a:xfrm>
          <a:prstGeom prst="bentConnector3">
            <a:avLst>
              <a:gd name="adj1" fmla="val -56886"/>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67982" name="TextBox 20"/>
          <p:cNvSpPr txBox="1">
            <a:spLocks noChangeArrowheads="1"/>
          </p:cNvSpPr>
          <p:nvPr/>
        </p:nvSpPr>
        <p:spPr bwMode="auto">
          <a:xfrm>
            <a:off x="4800600" y="5162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67983" name="TextBox 21"/>
          <p:cNvSpPr txBox="1">
            <a:spLocks noChangeArrowheads="1"/>
          </p:cNvSpPr>
          <p:nvPr/>
        </p:nvSpPr>
        <p:spPr bwMode="auto">
          <a:xfrm>
            <a:off x="2784475" y="5162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410200" y="1935163"/>
          <a:ext cx="3657600" cy="792162"/>
        </p:xfrm>
        <a:graphic>
          <a:graphicData uri="http://schemas.openxmlformats.org/drawingml/2006/table">
            <a:tbl>
              <a:tblPr/>
              <a:tblGrid>
                <a:gridCol w="685800"/>
                <a:gridCol w="29718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prod</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γινόμενο</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3851275" y="2438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2740025" y="4114800"/>
            <a:ext cx="2452688"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prod </a:t>
            </a:r>
            <a:r>
              <a:rPr lang="en-US" sz="2000">
                <a:solidFill>
                  <a:schemeClr val="bg1"/>
                </a:solidFill>
                <a:latin typeface="Arial"/>
                <a:cs typeface="Arial"/>
              </a:rPr>
              <a:t>← </a:t>
            </a:r>
            <a:r>
              <a:rPr lang="en-US" sz="2000">
                <a:solidFill>
                  <a:schemeClr val="bg1"/>
                </a:solidFill>
              </a:rPr>
              <a:t>prod * x</a:t>
            </a:r>
          </a:p>
        </p:txBody>
      </p:sp>
      <p:sp>
        <p:nvSpPr>
          <p:cNvPr id="30" name="Flowchart: Document 29"/>
          <p:cNvSpPr/>
          <p:nvPr/>
        </p:nvSpPr>
        <p:spPr>
          <a:xfrm>
            <a:off x="6270625" y="516890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prod</a:t>
            </a:r>
          </a:p>
        </p:txBody>
      </p:sp>
      <p:cxnSp>
        <p:nvCxnSpPr>
          <p:cNvPr id="46" name="Straight Arrow Connector 45"/>
          <p:cNvCxnSpPr>
            <a:stCxn id="9" idx="2"/>
            <a:endCxn id="28" idx="0"/>
          </p:cNvCxnSpPr>
          <p:nvPr/>
        </p:nvCxnSpPr>
        <p:spPr>
          <a:xfrm rot="5400000">
            <a:off x="3699669" y="3848894"/>
            <a:ext cx="5334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14" idx="0"/>
          </p:cNvCxnSpPr>
          <p:nvPr/>
        </p:nvCxnSpPr>
        <p:spPr>
          <a:xfrm rot="5400000">
            <a:off x="3645694" y="4795044"/>
            <a:ext cx="64135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prod </a:t>
            </a:r>
            <a:r>
              <a:rPr lang="en-US" sz="2000">
                <a:solidFill>
                  <a:schemeClr val="bg1"/>
                </a:solidFill>
                <a:latin typeface="Arial"/>
                <a:cs typeface="Arial"/>
              </a:rPr>
              <a:t>← </a:t>
            </a:r>
            <a:r>
              <a:rPr lang="en-US" sz="2000">
                <a:solidFill>
                  <a:schemeClr val="bg1"/>
                </a:solidFill>
              </a:rPr>
              <a:t>1</a:t>
            </a:r>
          </a:p>
        </p:txBody>
      </p:sp>
      <p:cxnSp>
        <p:nvCxnSpPr>
          <p:cNvPr id="45" name="Straight Arrow Connector 44"/>
          <p:cNvCxnSpPr>
            <a:stCxn id="14" idx="3"/>
            <a:endCxn id="30" idx="0"/>
          </p:cNvCxnSpPr>
          <p:nvPr/>
        </p:nvCxnSpPr>
        <p:spPr>
          <a:xfrm flipV="1">
            <a:off x="4884738" y="5168900"/>
            <a:ext cx="1908175" cy="360363"/>
          </a:xfrm>
          <a:prstGeom prst="bentConnector4">
            <a:avLst>
              <a:gd name="adj1" fmla="val 60276"/>
              <a:gd name="adj2" fmla="val 1785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prod </a:t>
            </a:r>
            <a:r>
              <a:rPr lang="en-US" i="1">
                <a:solidFill>
                  <a:schemeClr val="bg1"/>
                </a:solidFill>
                <a:latin typeface="Arial"/>
                <a:cs typeface="Arial"/>
              </a:rPr>
              <a:t>←</a:t>
            </a:r>
            <a:r>
              <a:rPr lang="en-US" i="1">
                <a:solidFill>
                  <a:schemeClr val="bg1"/>
                </a:solidFill>
                <a:latin typeface="Arial Narrow" pitchFamily="34" charset="0"/>
              </a:rPr>
              <a:t> 1</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prod </a:t>
            </a:r>
            <a:r>
              <a:rPr lang="en-US" i="1">
                <a:solidFill>
                  <a:schemeClr val="bg1"/>
                </a:solidFill>
                <a:latin typeface="Arial"/>
                <a:cs typeface="Arial"/>
              </a:rPr>
              <a:t>←</a:t>
            </a:r>
            <a:r>
              <a:rPr lang="en-US" i="1">
                <a:solidFill>
                  <a:schemeClr val="bg1"/>
                </a:solidFill>
                <a:latin typeface="Arial Narrow" pitchFamily="34" charset="0"/>
              </a:rPr>
              <a:t> prod *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1 .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prod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68995" name="Rectangle 2"/>
          <p:cNvSpPr>
            <a:spLocks noGrp="1" noChangeArrowheads="1"/>
          </p:cNvSpPr>
          <p:nvPr>
            <p:ph type="title" idx="4294967295"/>
          </p:nvPr>
        </p:nvSpPr>
        <p:spPr>
          <a:xfrm>
            <a:off x="612775" y="0"/>
            <a:ext cx="8531225" cy="1219200"/>
          </a:xfrm>
        </p:spPr>
        <p:txBody>
          <a:bodyPr anchor="ctr"/>
          <a:lstStyle/>
          <a:p>
            <a:r>
              <a:rPr lang="el-GR" altLang="en-US" smtClean="0"/>
              <a:t>Άσκηση 3: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D7B5EDF-1D2E-4556-8D00-2C4DB9B0B489}" type="slidenum">
              <a:rPr lang="en-US" sz="1200">
                <a:solidFill>
                  <a:schemeClr val="tx1">
                    <a:tint val="75000"/>
                  </a:schemeClr>
                </a:solidFill>
                <a:latin typeface="+mn-lt"/>
                <a:cs typeface="+mn-cs"/>
              </a:rPr>
              <a:pPr fontAlgn="auto">
                <a:spcBef>
                  <a:spcPts val="0"/>
                </a:spcBef>
                <a:spcAft>
                  <a:spcPts val="0"/>
                </a:spcAft>
                <a:defRPr/>
              </a:pPr>
              <a:t>342</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410200" y="1935163"/>
          <a:ext cx="3657600" cy="792162"/>
        </p:xfrm>
        <a:graphic>
          <a:graphicData uri="http://schemas.openxmlformats.org/drawingml/2006/table">
            <a:tbl>
              <a:tblPr/>
              <a:tblGrid>
                <a:gridCol w="685800"/>
                <a:gridCol w="29718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prod</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γινόμενο</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70019" name="Rectangle 2"/>
          <p:cNvSpPr>
            <a:spLocks noGrp="1" noChangeArrowheads="1"/>
          </p:cNvSpPr>
          <p:nvPr>
            <p:ph type="title" idx="4294967295"/>
          </p:nvPr>
        </p:nvSpPr>
        <p:spPr>
          <a:xfrm>
            <a:off x="612775" y="0"/>
            <a:ext cx="8531225" cy="1219200"/>
          </a:xfrm>
        </p:spPr>
        <p:txBody>
          <a:bodyPr anchor="ctr"/>
          <a:lstStyle/>
          <a:p>
            <a:r>
              <a:rPr lang="el-GR" altLang="en-US" smtClean="0"/>
              <a:t>Άσκηση 4: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D25D7321-F826-4F11-BA78-5A941C65C346}" type="slidenum">
              <a:rPr lang="en-US" sz="1200">
                <a:solidFill>
                  <a:schemeClr val="tx1">
                    <a:tint val="75000"/>
                  </a:schemeClr>
                </a:solidFill>
                <a:latin typeface="+mn-lt"/>
                <a:cs typeface="+mn-cs"/>
              </a:rPr>
              <a:pPr fontAlgn="auto">
                <a:spcBef>
                  <a:spcPts val="0"/>
                </a:spcBef>
                <a:spcAft>
                  <a:spcPts val="0"/>
                </a:spcAft>
                <a:defRPr/>
              </a:pPr>
              <a:t>343</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300413" y="3149600"/>
            <a:ext cx="1331912"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335713"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713956" y="2940844"/>
            <a:ext cx="5048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530976" y="6105525"/>
            <a:ext cx="525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2"/>
            <a:endCxn id="26" idx="0"/>
          </p:cNvCxnSpPr>
          <p:nvPr/>
        </p:nvCxnSpPr>
        <p:spPr>
          <a:xfrm rot="5400000" flipH="1" flipV="1">
            <a:off x="2544763" y="1322387"/>
            <a:ext cx="304800" cy="2536825"/>
          </a:xfrm>
          <a:prstGeom prst="bentConnector5">
            <a:avLst>
              <a:gd name="adj1" fmla="val -75000"/>
              <a:gd name="adj2" fmla="val 34849"/>
              <a:gd name="adj3" fmla="val 1750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3048000" y="5114925"/>
            <a:ext cx="1836738"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3048000" y="2563813"/>
            <a:ext cx="803275" cy="2965450"/>
          </a:xfrm>
          <a:prstGeom prst="bentConnector3">
            <a:avLst>
              <a:gd name="adj1" fmla="val -56886"/>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70030" name="TextBox 20"/>
          <p:cNvSpPr txBox="1">
            <a:spLocks noChangeArrowheads="1"/>
          </p:cNvSpPr>
          <p:nvPr/>
        </p:nvSpPr>
        <p:spPr bwMode="auto">
          <a:xfrm>
            <a:off x="4800600" y="5162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70031" name="TextBox 21"/>
          <p:cNvSpPr txBox="1">
            <a:spLocks noChangeArrowheads="1"/>
          </p:cNvSpPr>
          <p:nvPr/>
        </p:nvSpPr>
        <p:spPr bwMode="auto">
          <a:xfrm>
            <a:off x="2784475" y="5162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410200" y="1935163"/>
          <a:ext cx="3657600" cy="792162"/>
        </p:xfrm>
        <a:graphic>
          <a:graphicData uri="http://schemas.openxmlformats.org/drawingml/2006/table">
            <a:tbl>
              <a:tblPr/>
              <a:tblGrid>
                <a:gridCol w="685800"/>
                <a:gridCol w="29718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3851275" y="2438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3084513" y="4114800"/>
            <a:ext cx="1763712"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N + 1</a:t>
            </a:r>
          </a:p>
        </p:txBody>
      </p:sp>
      <p:sp>
        <p:nvSpPr>
          <p:cNvPr id="30" name="Flowchart: Document 29"/>
          <p:cNvSpPr/>
          <p:nvPr/>
        </p:nvSpPr>
        <p:spPr>
          <a:xfrm>
            <a:off x="6270625" y="5168900"/>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a:t>
            </a:r>
          </a:p>
        </p:txBody>
      </p:sp>
      <p:cxnSp>
        <p:nvCxnSpPr>
          <p:cNvPr id="46" name="Straight Arrow Connector 45"/>
          <p:cNvCxnSpPr>
            <a:stCxn id="9" idx="2"/>
            <a:endCxn id="28" idx="0"/>
          </p:cNvCxnSpPr>
          <p:nvPr/>
        </p:nvCxnSpPr>
        <p:spPr>
          <a:xfrm rot="5400000">
            <a:off x="3699669" y="3848894"/>
            <a:ext cx="5334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14" idx="0"/>
          </p:cNvCxnSpPr>
          <p:nvPr/>
        </p:nvCxnSpPr>
        <p:spPr>
          <a:xfrm rot="5400000">
            <a:off x="3645694" y="4795044"/>
            <a:ext cx="64135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30" idx="0"/>
          </p:cNvCxnSpPr>
          <p:nvPr/>
        </p:nvCxnSpPr>
        <p:spPr>
          <a:xfrm flipV="1">
            <a:off x="4884738" y="5168900"/>
            <a:ext cx="1908175" cy="360363"/>
          </a:xfrm>
          <a:prstGeom prst="bentConnector4">
            <a:avLst>
              <a:gd name="adj1" fmla="val 60276"/>
              <a:gd name="adj2" fmla="val 1785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N </a:t>
            </a:r>
            <a:r>
              <a:rPr lang="en-US" i="1">
                <a:solidFill>
                  <a:schemeClr val="bg1"/>
                </a:solidFill>
                <a:latin typeface="Arial"/>
                <a:cs typeface="Arial"/>
              </a:rPr>
              <a:t>←</a:t>
            </a:r>
            <a:r>
              <a:rPr lang="en-US" i="1">
                <a:solidFill>
                  <a:schemeClr val="bg1"/>
                </a:solidFill>
                <a:latin typeface="Arial Narrow" pitchFamily="34" charset="0"/>
              </a:rPr>
              <a:t> 0</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N </a:t>
            </a:r>
            <a:r>
              <a:rPr lang="en-US" i="1">
                <a:solidFill>
                  <a:schemeClr val="bg1"/>
                </a:solidFill>
                <a:latin typeface="Arial"/>
                <a:cs typeface="Arial"/>
              </a:rPr>
              <a:t>←</a:t>
            </a:r>
            <a:r>
              <a:rPr lang="en-US" i="1">
                <a:solidFill>
                  <a:schemeClr val="bg1"/>
                </a:solidFill>
                <a:latin typeface="Arial Narrow" pitchFamily="34" charset="0"/>
              </a:rPr>
              <a:t> N + 1</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0 .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N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71043" name="Rectangle 2"/>
          <p:cNvSpPr>
            <a:spLocks noGrp="1" noChangeArrowheads="1"/>
          </p:cNvSpPr>
          <p:nvPr>
            <p:ph type="title" idx="4294967295"/>
          </p:nvPr>
        </p:nvSpPr>
        <p:spPr>
          <a:xfrm>
            <a:off x="612775" y="0"/>
            <a:ext cx="8531225" cy="1219200"/>
          </a:xfrm>
        </p:spPr>
        <p:txBody>
          <a:bodyPr anchor="ctr"/>
          <a:lstStyle/>
          <a:p>
            <a:r>
              <a:rPr lang="el-GR" altLang="en-US" smtClean="0"/>
              <a:t>Άσκηση 4: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459D42C9-0FD0-467F-B519-C4CA7511C934}" type="slidenum">
              <a:rPr lang="en-US" sz="1200">
                <a:solidFill>
                  <a:schemeClr val="tx1">
                    <a:tint val="75000"/>
                  </a:schemeClr>
                </a:solidFill>
                <a:latin typeface="+mn-lt"/>
                <a:cs typeface="+mn-cs"/>
              </a:rPr>
              <a:pPr fontAlgn="auto">
                <a:spcBef>
                  <a:spcPts val="0"/>
                </a:spcBef>
                <a:spcAft>
                  <a:spcPts val="0"/>
                </a:spcAft>
                <a:defRPr/>
              </a:pPr>
              <a:t>344</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5410200" y="1935163"/>
          <a:ext cx="3657600" cy="792162"/>
        </p:xfrm>
        <a:graphic>
          <a:graphicData uri="http://schemas.openxmlformats.org/drawingml/2006/table">
            <a:tbl>
              <a:tblPr/>
              <a:tblGrid>
                <a:gridCol w="685800"/>
                <a:gridCol w="29718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5</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4AB33443-FF66-4804-B28B-4DB0F7312C89}" type="slidenum">
              <a:rPr lang="en-US" sz="1200">
                <a:solidFill>
                  <a:schemeClr val="tx1">
                    <a:tint val="75000"/>
                  </a:schemeClr>
                </a:solidFill>
                <a:latin typeface="+mn-lt"/>
                <a:cs typeface="+mn-cs"/>
              </a:rPr>
              <a:pPr fontAlgn="auto">
                <a:spcBef>
                  <a:spcPts val="0"/>
                </a:spcBef>
                <a:spcAft>
                  <a:spcPts val="0"/>
                </a:spcAft>
                <a:defRPr/>
              </a:pPr>
              <a:t>345</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612775" y="1547813"/>
            <a:ext cx="8531225" cy="5287962"/>
          </a:xfrm>
        </p:spPr>
        <p:txBody>
          <a:bodyPr/>
          <a:lstStyle/>
          <a:p>
            <a:r>
              <a:rPr lang="el-GR" sz="2800" smtClean="0"/>
              <a:t>Να γραφεί πρόγραμμα που να δέχεται μια απροσδιόρι-στα μεγάλη ακολουθία αριθμών (η οποία τερματίζει με τον αριθμό 0) και να υπολογίζει τον </a:t>
            </a:r>
            <a:r>
              <a:rPr lang="el-GR" sz="2800" b="1" i="1" smtClean="0"/>
              <a:t>μέσο όρο </a:t>
            </a:r>
            <a:r>
              <a:rPr lang="el-GR" sz="2800" smtClean="0"/>
              <a:t>τους.</a:t>
            </a:r>
          </a:p>
          <a:p>
            <a:endParaRPr lang="el-GR" sz="2800" smtClean="0"/>
          </a:p>
          <a:p>
            <a:r>
              <a:rPr lang="el-GR" sz="2800" i="1" smtClean="0"/>
              <a:t>Μια πιο σαφής περιγραφή:</a:t>
            </a:r>
            <a:endParaRPr lang="en-US" sz="2800" i="1" smtClean="0"/>
          </a:p>
        </p:txBody>
      </p:sp>
      <p:sp>
        <p:nvSpPr>
          <p:cNvPr id="6" name="Rounded Rectangle 5"/>
          <p:cNvSpPr/>
          <p:nvPr/>
        </p:nvSpPr>
        <p:spPr>
          <a:xfrm>
            <a:off x="612775" y="35814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και να τυπωθεί στην οθόνη ο μέσος όρος τους,  </a:t>
            </a:r>
            <a:r>
              <a:rPr lang="en-US" sz="2800">
                <a:solidFill>
                  <a:schemeClr val="bg1"/>
                </a:solidFill>
              </a:rPr>
              <a:t>(x</a:t>
            </a:r>
            <a:r>
              <a:rPr lang="en-US" sz="2800" baseline="-25000">
                <a:solidFill>
                  <a:schemeClr val="bg1"/>
                </a:solidFill>
              </a:rPr>
              <a:t>1</a:t>
            </a:r>
            <a:r>
              <a:rPr lang="en-US" sz="2800">
                <a:solidFill>
                  <a:schemeClr val="bg1"/>
                </a:solidFill>
              </a:rPr>
              <a:t>+ x</a:t>
            </a:r>
            <a:r>
              <a:rPr lang="en-US" sz="2800" baseline="-25000">
                <a:solidFill>
                  <a:schemeClr val="bg1"/>
                </a:solidFill>
              </a:rPr>
              <a:t>2</a:t>
            </a:r>
            <a:r>
              <a:rPr lang="en-US" sz="2800">
                <a:solidFill>
                  <a:schemeClr val="bg1"/>
                </a:solidFill>
              </a:rPr>
              <a:t> + </a:t>
            </a:r>
            <a:r>
              <a:rPr lang="en-US" sz="2800" baseline="30000">
                <a:solidFill>
                  <a:schemeClr val="bg1"/>
                </a:solidFill>
              </a:rPr>
              <a:t>. . .</a:t>
            </a:r>
            <a:r>
              <a:rPr lang="en-US" sz="2800">
                <a:solidFill>
                  <a:schemeClr val="bg1"/>
                </a:solidFill>
              </a:rPr>
              <a:t> + x</a:t>
            </a:r>
            <a:r>
              <a:rPr lang="en-US" sz="2800" baseline="-25000">
                <a:solidFill>
                  <a:schemeClr val="bg1"/>
                </a:solidFill>
              </a:rPr>
              <a:t>N</a:t>
            </a:r>
            <a:r>
              <a:rPr lang="en-US" sz="2800">
                <a:solidFill>
                  <a:schemeClr val="bg1"/>
                </a:solidFill>
              </a:rPr>
              <a:t>)/N</a:t>
            </a:r>
            <a:r>
              <a:rPr lang="el-GR" sz="2800">
                <a:solidFill>
                  <a:schemeClr val="bg1"/>
                </a:solidFill>
              </a:rPr>
              <a:t>.</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73091"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5: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75FC1E6C-49AE-48A6-A1D2-CF7585C02328}" type="slidenum">
              <a:rPr lang="en-US" sz="1200">
                <a:solidFill>
                  <a:schemeClr val="tx1">
                    <a:tint val="75000"/>
                  </a:schemeClr>
                </a:solidFill>
                <a:latin typeface="+mn-lt"/>
                <a:cs typeface="+mn-cs"/>
              </a:rPr>
              <a:pPr fontAlgn="auto">
                <a:spcBef>
                  <a:spcPts val="0"/>
                </a:spcBef>
                <a:spcAft>
                  <a:spcPts val="0"/>
                </a:spcAft>
                <a:defRPr/>
              </a:pPr>
              <a:t>346</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063875" y="28194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5797550"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642519" y="2775744"/>
            <a:ext cx="174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5991226" y="6105525"/>
            <a:ext cx="525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5" idx="2"/>
            <a:endCxn id="26" idx="0"/>
          </p:cNvCxnSpPr>
          <p:nvPr/>
        </p:nvCxnSpPr>
        <p:spPr>
          <a:xfrm rot="5400000" flipH="1" flipV="1">
            <a:off x="2046288" y="1820862"/>
            <a:ext cx="1066800" cy="2301875"/>
          </a:xfrm>
          <a:prstGeom prst="bentConnector5">
            <a:avLst>
              <a:gd name="adj1" fmla="val -21429"/>
              <a:gd name="adj2" fmla="val 37710"/>
              <a:gd name="adj3" fmla="val 121429"/>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11463" y="5114925"/>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2811463" y="2563813"/>
            <a:ext cx="804862" cy="2965450"/>
          </a:xfrm>
          <a:prstGeom prst="bentConnector3">
            <a:avLst>
              <a:gd name="adj1" fmla="val -2844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73102" name="TextBox 20"/>
          <p:cNvSpPr txBox="1">
            <a:spLocks noChangeArrowheads="1"/>
          </p:cNvSpPr>
          <p:nvPr/>
        </p:nvSpPr>
        <p:spPr bwMode="auto">
          <a:xfrm>
            <a:off x="4572000" y="5162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73103" name="TextBox 21"/>
          <p:cNvSpPr txBox="1">
            <a:spLocks noChangeArrowheads="1"/>
          </p:cNvSpPr>
          <p:nvPr/>
        </p:nvSpPr>
        <p:spPr bwMode="auto">
          <a:xfrm>
            <a:off x="2590800" y="5162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26" name="Flowchart: Connector 25"/>
          <p:cNvSpPr/>
          <p:nvPr/>
        </p:nvSpPr>
        <p:spPr>
          <a:xfrm>
            <a:off x="3616325" y="2438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2847975" y="4287838"/>
            <a:ext cx="17637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sum + x</a:t>
            </a:r>
          </a:p>
        </p:txBody>
      </p:sp>
      <p:sp>
        <p:nvSpPr>
          <p:cNvPr id="30" name="Flowchart: Document 29"/>
          <p:cNvSpPr/>
          <p:nvPr/>
        </p:nvSpPr>
        <p:spPr>
          <a:xfrm>
            <a:off x="5732463" y="5168900"/>
            <a:ext cx="1042987"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p>
        </p:txBody>
      </p:sp>
      <p:cxnSp>
        <p:nvCxnSpPr>
          <p:cNvPr id="46" name="Straight Arrow Connector 45"/>
          <p:cNvCxnSpPr>
            <a:stCxn id="9" idx="2"/>
            <a:endCxn id="36" idx="0"/>
          </p:cNvCxnSpPr>
          <p:nvPr/>
        </p:nvCxnSpPr>
        <p:spPr>
          <a:xfrm rot="5400000">
            <a:off x="3516313" y="3465513"/>
            <a:ext cx="4270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14" idx="0"/>
          </p:cNvCxnSpPr>
          <p:nvPr/>
        </p:nvCxnSpPr>
        <p:spPr>
          <a:xfrm rot="5400000">
            <a:off x="3496469" y="4882357"/>
            <a:ext cx="4667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44" idx="0"/>
          </p:cNvCxnSpPr>
          <p:nvPr/>
        </p:nvCxnSpPr>
        <p:spPr>
          <a:xfrm flipV="1">
            <a:off x="4648200" y="4343400"/>
            <a:ext cx="1606550" cy="1185863"/>
          </a:xfrm>
          <a:prstGeom prst="bentConnector4">
            <a:avLst>
              <a:gd name="adj1" fmla="val 22144"/>
              <a:gd name="adj2" fmla="val 11927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762000" y="3144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0</a:t>
            </a:r>
          </a:p>
        </p:txBody>
      </p:sp>
      <p:cxnSp>
        <p:nvCxnSpPr>
          <p:cNvPr id="29" name="Straight Arrow Connector 28"/>
          <p:cNvCxnSpPr>
            <a:stCxn id="23" idx="2"/>
            <a:endCxn id="25" idx="0"/>
          </p:cNvCxnSpPr>
          <p:nvPr/>
        </p:nvCxnSpPr>
        <p:spPr>
          <a:xfrm rot="5400000">
            <a:off x="1227138" y="2944813"/>
            <a:ext cx="4016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2847975" y="3678238"/>
            <a:ext cx="17637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N + 1</a:t>
            </a:r>
          </a:p>
        </p:txBody>
      </p:sp>
      <p:cxnSp>
        <p:nvCxnSpPr>
          <p:cNvPr id="38" name="Straight Arrow Connector 37"/>
          <p:cNvCxnSpPr>
            <a:stCxn id="36" idx="2"/>
            <a:endCxn id="28" idx="0"/>
          </p:cNvCxnSpPr>
          <p:nvPr/>
        </p:nvCxnSpPr>
        <p:spPr>
          <a:xfrm rot="5400000">
            <a:off x="3605213" y="4164013"/>
            <a:ext cx="2492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 name="Flowchart: Process 43"/>
          <p:cNvSpPr/>
          <p:nvPr/>
        </p:nvSpPr>
        <p:spPr>
          <a:xfrm>
            <a:off x="5181600" y="4343400"/>
            <a:ext cx="2144713"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average </a:t>
            </a:r>
            <a:r>
              <a:rPr lang="en-US" sz="2000">
                <a:solidFill>
                  <a:schemeClr val="bg1"/>
                </a:solidFill>
                <a:latin typeface="Arial"/>
                <a:cs typeface="Arial"/>
              </a:rPr>
              <a:t>← </a:t>
            </a:r>
            <a:r>
              <a:rPr lang="en-US" sz="2000">
                <a:solidFill>
                  <a:schemeClr val="bg1"/>
                </a:solidFill>
              </a:rPr>
              <a:t>sum/N</a:t>
            </a:r>
          </a:p>
        </p:txBody>
      </p:sp>
      <p:cxnSp>
        <p:nvCxnSpPr>
          <p:cNvPr id="48" name="Straight Arrow Connector 47"/>
          <p:cNvCxnSpPr>
            <a:stCxn id="44" idx="2"/>
            <a:endCxn id="30" idx="0"/>
          </p:cNvCxnSpPr>
          <p:nvPr/>
        </p:nvCxnSpPr>
        <p:spPr>
          <a:xfrm rot="5400000">
            <a:off x="6020594" y="4936332"/>
            <a:ext cx="4667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nvGraphicFramePr>
        <p:xfrm>
          <a:off x="4929188" y="1600200"/>
          <a:ext cx="4138612" cy="1584325"/>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1" name="Rounded Rectangle 30"/>
          <p:cNvSpPr/>
          <p:nvPr/>
        </p:nvSpPr>
        <p:spPr>
          <a:xfrm>
            <a:off x="2811463" y="3505200"/>
            <a:ext cx="6256337" cy="685800"/>
          </a:xfrm>
          <a:prstGeom prst="roundRect">
            <a:avLst/>
          </a:prstGeom>
          <a:solidFill>
            <a:srgbClr val="FF0000">
              <a:alpha val="25000"/>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l-GR" sz="2000" dirty="0">
                <a:solidFill>
                  <a:schemeClr val="tx1"/>
                </a:solidFill>
              </a:rPr>
              <a:t>Πρόβλημα! Αυξάνεται</a:t>
            </a:r>
            <a:r>
              <a:rPr lang="en-US" sz="2000" dirty="0">
                <a:solidFill>
                  <a:schemeClr val="tx1"/>
                </a:solidFill>
              </a:rPr>
              <a:t/>
            </a:r>
            <a:br>
              <a:rPr lang="en-US" sz="2000" dirty="0">
                <a:solidFill>
                  <a:schemeClr val="tx1"/>
                </a:solidFill>
              </a:rPr>
            </a:br>
            <a:r>
              <a:rPr lang="el-GR" sz="2000" dirty="0">
                <a:solidFill>
                  <a:schemeClr val="tx1"/>
                </a:solidFill>
              </a:rPr>
              <a:t>ακόμη και όταν </a:t>
            </a:r>
            <a:r>
              <a:rPr lang="en-US" sz="2000" dirty="0">
                <a:solidFill>
                  <a:schemeClr val="tx1"/>
                </a:solidFill>
              </a:rPr>
              <a:t>x=0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1148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Ν </a:t>
            </a:r>
            <a:r>
              <a:rPr lang="en-US" i="1" dirty="0">
                <a:solidFill>
                  <a:schemeClr val="bg1"/>
                </a:solidFill>
                <a:latin typeface="Arial"/>
                <a:cs typeface="Arial"/>
              </a:rPr>
              <a:t>←</a:t>
            </a:r>
            <a:r>
              <a:rPr lang="el-GR" i="1" dirty="0">
                <a:solidFill>
                  <a:schemeClr val="bg1"/>
                </a:solidFill>
                <a:latin typeface="Arial Narrow" pitchFamily="34" charset="0"/>
              </a:rPr>
              <a:t> 0 .</a:t>
            </a:r>
            <a:endParaRPr lang="en-US"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sum </a:t>
            </a:r>
            <a:r>
              <a:rPr lang="en-US" i="1" dirty="0">
                <a:solidFill>
                  <a:schemeClr val="bg1"/>
                </a:solidFill>
                <a:latin typeface="Arial"/>
                <a:cs typeface="Arial"/>
              </a:rPr>
              <a:t>←</a:t>
            </a:r>
            <a:r>
              <a:rPr lang="en-US" i="1" dirty="0">
                <a:solidFill>
                  <a:schemeClr val="bg1"/>
                </a:solidFill>
                <a:latin typeface="Arial Narrow" pitchFamily="34" charset="0"/>
              </a:rPr>
              <a:t> 0</a:t>
            </a:r>
            <a:r>
              <a:rPr lang="el-GR" i="1" dirty="0">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    Διάβασε </a:t>
            </a:r>
            <a:r>
              <a:rPr lang="en-US" i="1" dirty="0">
                <a:solidFill>
                  <a:schemeClr val="bg1"/>
                </a:solidFill>
                <a:latin typeface="Arial Narrow" pitchFamily="34" charset="0"/>
              </a:rPr>
              <a:t> x</a:t>
            </a:r>
            <a:r>
              <a:rPr lang="el-GR" i="1" dirty="0">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    Ν </a:t>
            </a:r>
            <a:r>
              <a:rPr lang="en-US" i="1" dirty="0">
                <a:solidFill>
                  <a:schemeClr val="bg1"/>
                </a:solidFill>
                <a:latin typeface="Arial"/>
                <a:cs typeface="Arial"/>
              </a:rPr>
              <a:t>←</a:t>
            </a:r>
            <a:r>
              <a:rPr lang="el-GR" i="1" dirty="0">
                <a:solidFill>
                  <a:schemeClr val="bg1"/>
                </a:solidFill>
                <a:latin typeface="Arial Narrow" pitchFamily="34" charset="0"/>
              </a:rPr>
              <a:t> Ν + 1 .</a:t>
            </a:r>
            <a:endParaRPr lang="en-US"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    </a:t>
            </a:r>
            <a:r>
              <a:rPr lang="en-US" i="1" dirty="0">
                <a:solidFill>
                  <a:schemeClr val="bg1"/>
                </a:solidFill>
                <a:latin typeface="Arial Narrow" pitchFamily="34" charset="0"/>
              </a:rPr>
              <a:t>sum </a:t>
            </a:r>
            <a:r>
              <a:rPr lang="en-US" i="1" dirty="0">
                <a:solidFill>
                  <a:schemeClr val="bg1"/>
                </a:solidFill>
                <a:latin typeface="Arial"/>
                <a:cs typeface="Arial"/>
              </a:rPr>
              <a:t>←</a:t>
            </a:r>
            <a:r>
              <a:rPr lang="en-US" i="1" dirty="0">
                <a:solidFill>
                  <a:schemeClr val="bg1"/>
                </a:solidFill>
                <a:latin typeface="Arial Narrow" pitchFamily="34" charset="0"/>
              </a:rPr>
              <a:t> sum + x</a:t>
            </a:r>
            <a:r>
              <a:rPr lang="el-GR" i="1" dirty="0">
                <a:solidFill>
                  <a:schemeClr val="bg1"/>
                </a:solidFill>
                <a:latin typeface="Arial Narrow" pitchFamily="34" charset="0"/>
              </a:rPr>
              <a:t> .</a:t>
            </a:r>
            <a:endParaRPr lang="en-US"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όσο  </a:t>
            </a:r>
            <a:r>
              <a:rPr lang="en-US" i="1" dirty="0">
                <a:solidFill>
                  <a:schemeClr val="bg1"/>
                </a:solidFill>
                <a:latin typeface="Arial Narrow" pitchFamily="34" charset="0"/>
              </a:rPr>
              <a:t>x </a:t>
            </a:r>
            <a:r>
              <a:rPr lang="en-US" i="1" dirty="0">
                <a:solidFill>
                  <a:schemeClr val="bg1"/>
                </a:solidFill>
                <a:latin typeface="Arial"/>
                <a:cs typeface="Arial"/>
              </a:rPr>
              <a:t>≠</a:t>
            </a:r>
            <a:r>
              <a:rPr lang="en-US" i="1" dirty="0">
                <a:solidFill>
                  <a:schemeClr val="bg1"/>
                </a:solidFill>
                <a:latin typeface="Arial Narrow" pitchFamily="34" charset="0"/>
              </a:rPr>
              <a:t> 0 .</a:t>
            </a:r>
            <a:endParaRPr lang="el-GR"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average </a:t>
            </a:r>
            <a:r>
              <a:rPr lang="en-US" i="1" dirty="0">
                <a:solidFill>
                  <a:schemeClr val="bg1"/>
                </a:solidFill>
                <a:latin typeface="Arial"/>
                <a:cs typeface="Arial"/>
              </a:rPr>
              <a:t>←</a:t>
            </a:r>
            <a:r>
              <a:rPr lang="en-US" i="1" dirty="0">
                <a:solidFill>
                  <a:schemeClr val="bg1"/>
                </a:solidFill>
                <a:latin typeface="Arial Narrow" pitchFamily="34" charset="0"/>
              </a:rPr>
              <a:t> sum / N .</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Τύπωσε </a:t>
            </a:r>
            <a:r>
              <a:rPr lang="en-US" i="1" dirty="0">
                <a:solidFill>
                  <a:schemeClr val="bg1"/>
                </a:solidFill>
                <a:latin typeface="Arial Narrow" pitchFamily="34" charset="0"/>
              </a:rPr>
              <a:t> average </a:t>
            </a:r>
            <a:r>
              <a:rPr lang="el-GR" i="1" dirty="0">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Τέλος.</a:t>
            </a:r>
          </a:p>
        </p:txBody>
      </p:sp>
      <p:sp>
        <p:nvSpPr>
          <p:cNvPr id="474115"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5: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9DB9E192-1D60-4C9C-B5F0-F07475E8C79B}" type="slidenum">
              <a:rPr lang="en-US" sz="1200">
                <a:solidFill>
                  <a:schemeClr val="tx1">
                    <a:tint val="75000"/>
                  </a:schemeClr>
                </a:solidFill>
                <a:latin typeface="+mn-lt"/>
                <a:cs typeface="+mn-cs"/>
              </a:rPr>
              <a:pPr fontAlgn="auto">
                <a:spcBef>
                  <a:spcPts val="0"/>
                </a:spcBef>
                <a:spcAft>
                  <a:spcPts val="0"/>
                </a:spcAft>
                <a:defRPr/>
              </a:pPr>
              <a:t>347</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4929188" y="1935163"/>
          <a:ext cx="4138612" cy="1584325"/>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Rounded Rectangle 6"/>
          <p:cNvSpPr/>
          <p:nvPr/>
        </p:nvSpPr>
        <p:spPr>
          <a:xfrm>
            <a:off x="533400" y="3962400"/>
            <a:ext cx="8382000" cy="457200"/>
          </a:xfrm>
          <a:prstGeom prst="roundRect">
            <a:avLst/>
          </a:prstGeom>
          <a:solidFill>
            <a:srgbClr val="FF0000">
              <a:alpha val="25000"/>
            </a:srgb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l-GR" sz="2000" dirty="0">
                <a:solidFill>
                  <a:schemeClr val="tx1"/>
                </a:solidFill>
              </a:rPr>
              <a:t>Πρόβλημα! Αυξάνεται ακόμη και όταν </a:t>
            </a:r>
            <a:r>
              <a:rPr lang="en-US" sz="2000" dirty="0">
                <a:solidFill>
                  <a:schemeClr val="tx1"/>
                </a:solidFill>
              </a:rPr>
              <a:t>x=0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271588"/>
            <a:ext cx="6858000" cy="5514975"/>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75139"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5: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65F914D2-03B1-4993-AD4C-D4C540762C63}" type="slidenum">
              <a:rPr lang="en-US" sz="1200">
                <a:solidFill>
                  <a:schemeClr val="tx1">
                    <a:tint val="75000"/>
                  </a:schemeClr>
                </a:solidFill>
                <a:latin typeface="+mn-lt"/>
                <a:cs typeface="+mn-cs"/>
              </a:rPr>
              <a:pPr fontAlgn="auto">
                <a:spcBef>
                  <a:spcPts val="0"/>
                </a:spcBef>
                <a:spcAft>
                  <a:spcPts val="0"/>
                </a:spcAft>
                <a:defRPr/>
              </a:pPr>
              <a:t>348</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063875" y="56388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5797550"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8" idx="2"/>
            <a:endCxn id="9" idx="0"/>
          </p:cNvCxnSpPr>
          <p:nvPr/>
        </p:nvCxnSpPr>
        <p:spPr>
          <a:xfrm rot="5400000">
            <a:off x="3479801" y="5432425"/>
            <a:ext cx="5000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5991226" y="6105525"/>
            <a:ext cx="525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5" idx="2"/>
            <a:endCxn id="32" idx="0"/>
          </p:cNvCxnSpPr>
          <p:nvPr/>
        </p:nvCxnSpPr>
        <p:spPr>
          <a:xfrm rot="5400000">
            <a:off x="1216026" y="3717925"/>
            <a:ext cx="423862" cy="1587"/>
          </a:xfrm>
          <a:prstGeom prst="bentConnector3">
            <a:avLst>
              <a:gd name="adj1" fmla="val 500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11463" y="2981325"/>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dirty="0">
                <a:solidFill>
                  <a:schemeClr val="bg1"/>
                </a:solidFill>
              </a:rPr>
              <a:t>x </a:t>
            </a:r>
            <a:r>
              <a:rPr lang="en-US" sz="2000" dirty="0">
                <a:solidFill>
                  <a:schemeClr val="bg1"/>
                </a:solidFill>
                <a:latin typeface="Arial"/>
                <a:cs typeface="Arial"/>
              </a:rPr>
              <a:t>≠</a:t>
            </a:r>
            <a:r>
              <a:rPr lang="en-US" sz="2000" dirty="0">
                <a:solidFill>
                  <a:schemeClr val="bg1"/>
                </a:solidFill>
              </a:rPr>
              <a:t> 0</a:t>
            </a:r>
          </a:p>
        </p:txBody>
      </p:sp>
      <p:cxnSp>
        <p:nvCxnSpPr>
          <p:cNvPr id="17" name="Straight Arrow Connector 48"/>
          <p:cNvCxnSpPr>
            <a:stCxn id="32" idx="2"/>
            <a:endCxn id="26" idx="0"/>
          </p:cNvCxnSpPr>
          <p:nvPr/>
        </p:nvCxnSpPr>
        <p:spPr>
          <a:xfrm rot="5400000" flipH="1" flipV="1">
            <a:off x="1629569" y="2216944"/>
            <a:ext cx="1900237" cy="2301875"/>
          </a:xfrm>
          <a:prstGeom prst="bentConnector5">
            <a:avLst>
              <a:gd name="adj1" fmla="val -12030"/>
              <a:gd name="adj2" fmla="val 47203"/>
              <a:gd name="adj3" fmla="val 11203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75150" name="TextBox 20"/>
          <p:cNvSpPr txBox="1">
            <a:spLocks noChangeArrowheads="1"/>
          </p:cNvSpPr>
          <p:nvPr/>
        </p:nvSpPr>
        <p:spPr bwMode="auto">
          <a:xfrm>
            <a:off x="4560888" y="333375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75151" name="TextBox 21"/>
          <p:cNvSpPr txBox="1">
            <a:spLocks noChangeArrowheads="1"/>
          </p:cNvSpPr>
          <p:nvPr/>
        </p:nvSpPr>
        <p:spPr bwMode="auto">
          <a:xfrm>
            <a:off x="3730625" y="37147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26" name="Flowchart: Connector 25"/>
          <p:cNvSpPr/>
          <p:nvPr/>
        </p:nvSpPr>
        <p:spPr>
          <a:xfrm>
            <a:off x="3616325" y="24177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2847975" y="4821238"/>
            <a:ext cx="17637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sum + x</a:t>
            </a:r>
          </a:p>
        </p:txBody>
      </p:sp>
      <p:sp>
        <p:nvSpPr>
          <p:cNvPr id="30" name="Flowchart: Document 29"/>
          <p:cNvSpPr/>
          <p:nvPr/>
        </p:nvSpPr>
        <p:spPr>
          <a:xfrm>
            <a:off x="5732463" y="5168900"/>
            <a:ext cx="1042987"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p>
        </p:txBody>
      </p:sp>
      <p:cxnSp>
        <p:nvCxnSpPr>
          <p:cNvPr id="46" name="Straight Arrow Connector 45"/>
          <p:cNvCxnSpPr>
            <a:stCxn id="9" idx="2"/>
            <a:endCxn id="26" idx="2"/>
          </p:cNvCxnSpPr>
          <p:nvPr/>
        </p:nvCxnSpPr>
        <p:spPr>
          <a:xfrm rot="5400000" flipH="1">
            <a:off x="1909762" y="4249738"/>
            <a:ext cx="3527425" cy="114300"/>
          </a:xfrm>
          <a:prstGeom prst="bentConnector4">
            <a:avLst>
              <a:gd name="adj1" fmla="val -6479"/>
              <a:gd name="adj2" fmla="val 937984"/>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6" idx="4"/>
            <a:endCxn id="14" idx="0"/>
          </p:cNvCxnSpPr>
          <p:nvPr/>
        </p:nvCxnSpPr>
        <p:spPr>
          <a:xfrm rot="5400000">
            <a:off x="3573462" y="2824163"/>
            <a:ext cx="314325" cy="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44" idx="1"/>
          </p:cNvCxnSpPr>
          <p:nvPr/>
        </p:nvCxnSpPr>
        <p:spPr>
          <a:xfrm>
            <a:off x="4648200" y="3395663"/>
            <a:ext cx="533400" cy="1128712"/>
          </a:xfrm>
          <a:prstGeom prst="bentConnector3">
            <a:avLst>
              <a:gd name="adj1" fmla="val 500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762000" y="3144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0</a:t>
            </a:r>
          </a:p>
        </p:txBody>
      </p:sp>
      <p:cxnSp>
        <p:nvCxnSpPr>
          <p:cNvPr id="29" name="Straight Arrow Connector 28"/>
          <p:cNvCxnSpPr>
            <a:stCxn id="23" idx="2"/>
            <a:endCxn id="25" idx="0"/>
          </p:cNvCxnSpPr>
          <p:nvPr/>
        </p:nvCxnSpPr>
        <p:spPr>
          <a:xfrm rot="5400000">
            <a:off x="1227138" y="2944813"/>
            <a:ext cx="4016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2847975" y="4211638"/>
            <a:ext cx="17637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N + 1</a:t>
            </a:r>
          </a:p>
        </p:txBody>
      </p:sp>
      <p:cxnSp>
        <p:nvCxnSpPr>
          <p:cNvPr id="38" name="Straight Arrow Connector 37"/>
          <p:cNvCxnSpPr>
            <a:stCxn id="36" idx="2"/>
            <a:endCxn id="28" idx="0"/>
          </p:cNvCxnSpPr>
          <p:nvPr/>
        </p:nvCxnSpPr>
        <p:spPr>
          <a:xfrm rot="5400000">
            <a:off x="3605213" y="4697413"/>
            <a:ext cx="2492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 name="Flowchart: Process 43"/>
          <p:cNvSpPr/>
          <p:nvPr/>
        </p:nvSpPr>
        <p:spPr>
          <a:xfrm>
            <a:off x="5181600" y="4343400"/>
            <a:ext cx="2144713"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average </a:t>
            </a:r>
            <a:r>
              <a:rPr lang="en-US" sz="2000">
                <a:solidFill>
                  <a:schemeClr val="bg1"/>
                </a:solidFill>
                <a:latin typeface="Arial"/>
                <a:cs typeface="Arial"/>
              </a:rPr>
              <a:t>← </a:t>
            </a:r>
            <a:r>
              <a:rPr lang="en-US" sz="2000">
                <a:solidFill>
                  <a:schemeClr val="bg1"/>
                </a:solidFill>
              </a:rPr>
              <a:t>sum/N</a:t>
            </a:r>
          </a:p>
        </p:txBody>
      </p:sp>
      <p:cxnSp>
        <p:nvCxnSpPr>
          <p:cNvPr id="48" name="Straight Arrow Connector 47"/>
          <p:cNvCxnSpPr>
            <a:stCxn id="44" idx="2"/>
            <a:endCxn id="30" idx="0"/>
          </p:cNvCxnSpPr>
          <p:nvPr/>
        </p:nvCxnSpPr>
        <p:spPr>
          <a:xfrm rot="5400000">
            <a:off x="6020594" y="4936332"/>
            <a:ext cx="4667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nvGraphicFramePr>
        <p:xfrm>
          <a:off x="4929188" y="1600200"/>
          <a:ext cx="4138612" cy="1584325"/>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2" name="Flowchart: Manual Input 31"/>
          <p:cNvSpPr/>
          <p:nvPr/>
        </p:nvSpPr>
        <p:spPr>
          <a:xfrm>
            <a:off x="762000" y="38862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cxnSp>
        <p:nvCxnSpPr>
          <p:cNvPr id="51" name="Straight Arrow Connector 50"/>
          <p:cNvCxnSpPr>
            <a:stCxn id="14" idx="2"/>
            <a:endCxn id="36" idx="0"/>
          </p:cNvCxnSpPr>
          <p:nvPr/>
        </p:nvCxnSpPr>
        <p:spPr>
          <a:xfrm rot="5400000">
            <a:off x="3529013" y="4011613"/>
            <a:ext cx="40163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1148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Ν </a:t>
            </a:r>
            <a:r>
              <a:rPr lang="en-US" i="1" dirty="0">
                <a:solidFill>
                  <a:schemeClr val="bg1"/>
                </a:solidFill>
                <a:latin typeface="Arial"/>
                <a:cs typeface="Arial"/>
              </a:rPr>
              <a:t>←</a:t>
            </a:r>
            <a:r>
              <a:rPr lang="el-GR" i="1" dirty="0">
                <a:solidFill>
                  <a:schemeClr val="bg1"/>
                </a:solidFill>
                <a:latin typeface="Arial Narrow" pitchFamily="34" charset="0"/>
              </a:rPr>
              <a:t> 0</a:t>
            </a:r>
            <a:endParaRPr lang="en-US"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sum </a:t>
            </a:r>
            <a:r>
              <a:rPr lang="en-US" i="1" dirty="0">
                <a:solidFill>
                  <a:schemeClr val="bg1"/>
                </a:solidFill>
                <a:latin typeface="Arial"/>
                <a:cs typeface="Arial"/>
              </a:rPr>
              <a:t>←</a:t>
            </a:r>
            <a:r>
              <a:rPr lang="en-US" i="1" dirty="0">
                <a:solidFill>
                  <a:schemeClr val="bg1"/>
                </a:solidFill>
                <a:latin typeface="Arial Narrow" pitchFamily="34" charset="0"/>
              </a:rPr>
              <a:t> 0</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Διάβασε </a:t>
            </a:r>
            <a:r>
              <a:rPr lang="en-US" i="1" dirty="0">
                <a:solidFill>
                  <a:schemeClr val="bg1"/>
                </a:solidFill>
                <a:latin typeface="Arial Narrow" pitchFamily="34" charset="0"/>
              </a:rPr>
              <a:t>x</a:t>
            </a:r>
            <a:endParaRPr lang="el-GR"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Όσο </a:t>
            </a:r>
            <a:r>
              <a:rPr lang="en-US" i="1" dirty="0">
                <a:solidFill>
                  <a:schemeClr val="bg1"/>
                </a:solidFill>
                <a:latin typeface="Arial Narrow" pitchFamily="34" charset="0"/>
              </a:rPr>
              <a:t>x </a:t>
            </a:r>
            <a:r>
              <a:rPr lang="en-US" i="1" dirty="0">
                <a:solidFill>
                  <a:schemeClr val="bg1"/>
                </a:solidFill>
                <a:latin typeface="Arial"/>
                <a:cs typeface="Arial"/>
              </a:rPr>
              <a:t>≠</a:t>
            </a:r>
            <a:r>
              <a:rPr lang="en-US" i="1" dirty="0">
                <a:solidFill>
                  <a:schemeClr val="bg1"/>
                </a:solidFill>
                <a:latin typeface="Arial Narrow" pitchFamily="34" charset="0"/>
              </a:rPr>
              <a:t> 0 </a:t>
            </a:r>
            <a:r>
              <a:rPr lang="el-GR" i="1" dirty="0">
                <a:solidFill>
                  <a:schemeClr val="bg1"/>
                </a:solidFill>
                <a:latin typeface="Arial Narrow" pitchFamily="34" charset="0"/>
              </a:rPr>
              <a:t>επανέλαβε:</a:t>
            </a: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    </a:t>
            </a:r>
            <a:r>
              <a:rPr lang="el-GR" i="1" dirty="0">
                <a:solidFill>
                  <a:schemeClr val="bg1"/>
                </a:solidFill>
                <a:latin typeface="Arial Narrow" pitchFamily="34" charset="0"/>
              </a:rPr>
              <a:t>Ν </a:t>
            </a:r>
            <a:r>
              <a:rPr lang="en-US" i="1" dirty="0">
                <a:solidFill>
                  <a:schemeClr val="bg1"/>
                </a:solidFill>
                <a:latin typeface="Arial"/>
                <a:cs typeface="Arial"/>
              </a:rPr>
              <a:t>←</a:t>
            </a:r>
            <a:r>
              <a:rPr lang="el-GR" i="1" dirty="0">
                <a:solidFill>
                  <a:schemeClr val="bg1"/>
                </a:solidFill>
                <a:latin typeface="Arial Narrow" pitchFamily="34" charset="0"/>
              </a:rPr>
              <a:t> Ν + 1</a:t>
            </a:r>
            <a:endParaRPr lang="en-US"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    </a:t>
            </a:r>
            <a:r>
              <a:rPr lang="en-US" i="1" dirty="0">
                <a:solidFill>
                  <a:schemeClr val="bg1"/>
                </a:solidFill>
                <a:latin typeface="Arial Narrow" pitchFamily="34" charset="0"/>
              </a:rPr>
              <a:t>sum </a:t>
            </a:r>
            <a:r>
              <a:rPr lang="en-US" i="1" dirty="0">
                <a:solidFill>
                  <a:schemeClr val="bg1"/>
                </a:solidFill>
                <a:latin typeface="Arial"/>
                <a:cs typeface="Arial"/>
              </a:rPr>
              <a:t>←</a:t>
            </a:r>
            <a:r>
              <a:rPr lang="en-US" i="1" dirty="0">
                <a:solidFill>
                  <a:schemeClr val="bg1"/>
                </a:solidFill>
                <a:latin typeface="Arial Narrow" pitchFamily="34" charset="0"/>
              </a:rPr>
              <a:t> sum + x</a:t>
            </a: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  </a:t>
            </a:r>
            <a:r>
              <a:rPr lang="el-GR" i="1" dirty="0">
                <a:solidFill>
                  <a:schemeClr val="bg1"/>
                </a:solidFill>
                <a:latin typeface="Arial Narrow" pitchFamily="34" charset="0"/>
              </a:rPr>
              <a:t> </a:t>
            </a:r>
            <a:r>
              <a:rPr lang="en-US" i="1" dirty="0">
                <a:solidFill>
                  <a:schemeClr val="bg1"/>
                </a:solidFill>
                <a:latin typeface="Arial Narrow" pitchFamily="34" charset="0"/>
              </a:rPr>
              <a:t> </a:t>
            </a:r>
            <a:r>
              <a:rPr lang="el-GR" i="1" dirty="0">
                <a:solidFill>
                  <a:schemeClr val="bg1"/>
                </a:solidFill>
                <a:latin typeface="Arial Narrow" pitchFamily="34" charset="0"/>
              </a:rPr>
              <a:t>Διάβασε </a:t>
            </a:r>
            <a:r>
              <a:rPr lang="en-US" i="1" dirty="0">
                <a:solidFill>
                  <a:schemeClr val="bg1"/>
                </a:solidFill>
                <a:latin typeface="Arial Narrow" pitchFamily="34" charset="0"/>
              </a:rPr>
              <a:t> x</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όσο  </a:t>
            </a:r>
            <a:r>
              <a:rPr lang="en-US" i="1" dirty="0">
                <a:solidFill>
                  <a:schemeClr val="bg1"/>
                </a:solidFill>
                <a:latin typeface="Arial Narrow" pitchFamily="34" charset="0"/>
              </a:rPr>
              <a:t>x </a:t>
            </a:r>
            <a:r>
              <a:rPr lang="en-US" i="1" dirty="0">
                <a:solidFill>
                  <a:schemeClr val="bg1"/>
                </a:solidFill>
                <a:latin typeface="Arial"/>
                <a:cs typeface="Arial"/>
              </a:rPr>
              <a:t>≠</a:t>
            </a:r>
            <a:r>
              <a:rPr lang="en-US" i="1" dirty="0">
                <a:solidFill>
                  <a:schemeClr val="bg1"/>
                </a:solidFill>
                <a:latin typeface="Arial Narrow" pitchFamily="34" charset="0"/>
              </a:rPr>
              <a:t> 0</a:t>
            </a:r>
            <a:endParaRPr lang="el-GR"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dirty="0">
                <a:solidFill>
                  <a:schemeClr val="bg1"/>
                </a:solidFill>
                <a:latin typeface="Arial Narrow" pitchFamily="34" charset="0"/>
              </a:rPr>
              <a:t>average </a:t>
            </a:r>
            <a:r>
              <a:rPr lang="en-US" i="1" dirty="0">
                <a:solidFill>
                  <a:schemeClr val="bg1"/>
                </a:solidFill>
                <a:latin typeface="Arial"/>
                <a:cs typeface="Arial"/>
              </a:rPr>
              <a:t>←</a:t>
            </a:r>
            <a:r>
              <a:rPr lang="en-US" i="1" dirty="0">
                <a:solidFill>
                  <a:schemeClr val="bg1"/>
                </a:solidFill>
                <a:latin typeface="Arial Narrow" pitchFamily="34" charset="0"/>
              </a:rPr>
              <a:t> sum / N</a:t>
            </a: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Τύπωσε </a:t>
            </a:r>
            <a:r>
              <a:rPr lang="en-US" i="1" dirty="0">
                <a:solidFill>
                  <a:schemeClr val="bg1"/>
                </a:solidFill>
                <a:latin typeface="Arial Narrow" pitchFamily="34" charset="0"/>
              </a:rPr>
              <a:t> average</a:t>
            </a:r>
            <a:endParaRPr lang="el-GR" i="1" dirty="0">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dirty="0">
                <a:solidFill>
                  <a:schemeClr val="bg1"/>
                </a:solidFill>
                <a:latin typeface="Arial Narrow" pitchFamily="34" charset="0"/>
              </a:rPr>
              <a:t>Τέλος</a:t>
            </a:r>
          </a:p>
        </p:txBody>
      </p:sp>
      <p:sp>
        <p:nvSpPr>
          <p:cNvPr id="476163"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5: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64C4D7A5-201F-4EC7-B26B-AA2061141BF7}" type="slidenum">
              <a:rPr lang="en-US" sz="1200">
                <a:solidFill>
                  <a:schemeClr val="tx1">
                    <a:tint val="75000"/>
                  </a:schemeClr>
                </a:solidFill>
                <a:latin typeface="+mn-lt"/>
                <a:cs typeface="+mn-cs"/>
              </a:rPr>
              <a:pPr fontAlgn="auto">
                <a:spcBef>
                  <a:spcPts val="0"/>
                </a:spcBef>
                <a:spcAft>
                  <a:spcPts val="0"/>
                </a:spcAft>
                <a:defRPr/>
              </a:pPr>
              <a:t>349</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4929188" y="1935163"/>
          <a:ext cx="4138612" cy="1584325"/>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err="1" smtClean="0"/>
              <a:t>Καταχωρητές</a:t>
            </a:r>
            <a:r>
              <a:rPr lang="el-GR" b="1" dirty="0" smtClean="0"/>
              <a:t> (</a:t>
            </a:r>
            <a:r>
              <a:rPr lang="en-US" b="1" dirty="0" smtClean="0"/>
              <a:t>Registers</a:t>
            </a:r>
            <a:r>
              <a:rPr lang="el-GR" b="1" dirty="0" smtClean="0"/>
              <a:t>)</a:t>
            </a:r>
            <a:r>
              <a:rPr lang="el-GR" dirty="0" smtClean="0"/>
              <a:t> </a:t>
            </a:r>
            <a:r>
              <a:rPr lang="el-GR" b="1" dirty="0" smtClean="0"/>
              <a:t>(1/3)</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35</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b="1" dirty="0" err="1" smtClean="0"/>
              <a:t>Καταχωρητές</a:t>
            </a:r>
            <a:r>
              <a:rPr lang="el-GR" b="1" dirty="0" smtClean="0"/>
              <a:t> ειδικής χρήσης</a:t>
            </a:r>
          </a:p>
          <a:p>
            <a:pPr lvl="1"/>
            <a:r>
              <a:rPr lang="el-GR" dirty="0" smtClean="0"/>
              <a:t>Ο </a:t>
            </a:r>
            <a:r>
              <a:rPr lang="el-GR" b="1" dirty="0" err="1" smtClean="0"/>
              <a:t>καταχωρητής</a:t>
            </a:r>
            <a:r>
              <a:rPr lang="el-GR" b="1" dirty="0" smtClean="0"/>
              <a:t> εντολής (</a:t>
            </a:r>
            <a:r>
              <a:rPr lang="en-US" b="1" dirty="0" smtClean="0"/>
              <a:t>instruction register</a:t>
            </a:r>
            <a:r>
              <a:rPr lang="el-GR" b="1" dirty="0" smtClean="0"/>
              <a:t>, </a:t>
            </a:r>
            <a:r>
              <a:rPr lang="en-US" b="1" dirty="0" smtClean="0"/>
              <a:t>IR</a:t>
            </a:r>
            <a:r>
              <a:rPr lang="el-GR" b="1" dirty="0" smtClean="0"/>
              <a:t>)</a:t>
            </a:r>
            <a:r>
              <a:rPr lang="el-GR" dirty="0" smtClean="0"/>
              <a:t> </a:t>
            </a:r>
          </a:p>
          <a:p>
            <a:pPr lvl="2"/>
            <a:r>
              <a:rPr lang="el-GR" dirty="0" smtClean="0"/>
              <a:t>περιέχει την εντολή  που εκτελείται την τρέχουσα χρονική στιγμή</a:t>
            </a:r>
          </a:p>
          <a:p>
            <a:pPr lvl="1"/>
            <a:r>
              <a:rPr lang="el-GR" dirty="0" smtClean="0"/>
              <a:t>Ο </a:t>
            </a:r>
            <a:r>
              <a:rPr lang="el-GR" b="1" dirty="0" smtClean="0"/>
              <a:t>μετρητής προγράμματος (</a:t>
            </a:r>
            <a:r>
              <a:rPr lang="en-US" b="1" dirty="0" smtClean="0"/>
              <a:t>program counter</a:t>
            </a:r>
            <a:r>
              <a:rPr lang="el-GR" b="1" dirty="0" smtClean="0"/>
              <a:t>, </a:t>
            </a:r>
            <a:r>
              <a:rPr lang="en-US" b="1" dirty="0" smtClean="0"/>
              <a:t>PC</a:t>
            </a:r>
            <a:r>
              <a:rPr lang="el-GR" b="1" dirty="0" smtClean="0"/>
              <a:t>)</a:t>
            </a:r>
            <a:r>
              <a:rPr lang="el-GR" dirty="0" smtClean="0"/>
              <a:t> </a:t>
            </a:r>
          </a:p>
          <a:p>
            <a:pPr lvl="2"/>
            <a:r>
              <a:rPr lang="el-GR" dirty="0" smtClean="0"/>
              <a:t>περιέχει τη διεύθυνση μνήμης της επόμενης εντολής που πρόκειται να εισαχθεί και να εκτελεστεί</a:t>
            </a:r>
          </a:p>
          <a:p>
            <a:pPr lvl="2"/>
            <a:r>
              <a:rPr lang="el-GR" dirty="0" smtClean="0"/>
              <a:t>Η τιμή του ενημερώνεται κατάλληλα κατά την εκτέλεση της εντολής ώστε στο τέλος της να περιέχει τη νέα διεύθυνση της επόμενης εντολής</a:t>
            </a:r>
          </a:p>
          <a:p>
            <a:pPr lvl="2"/>
            <a:r>
              <a:rPr lang="el-GR" dirty="0" smtClean="0"/>
              <a:t>Με απλά λόγια, θα λέγαμε ότι ο </a:t>
            </a:r>
            <a:r>
              <a:rPr lang="en-US" dirty="0" smtClean="0"/>
              <a:t>PC</a:t>
            </a:r>
            <a:r>
              <a:rPr lang="el-GR" dirty="0" smtClean="0"/>
              <a:t> δείχνει στην επόμενη εντολή που πρόκειται να ανακτηθεί από τη μνήμη</a:t>
            </a:r>
          </a:p>
          <a:p>
            <a:pPr lvl="2"/>
            <a:r>
              <a:rPr lang="el-GR" dirty="0" smtClean="0"/>
              <a:t>Και οι δύο παραπάνω </a:t>
            </a:r>
            <a:r>
              <a:rPr lang="el-GR" dirty="0" err="1" smtClean="0"/>
              <a:t>καταχωρητές</a:t>
            </a:r>
            <a:r>
              <a:rPr lang="el-GR" dirty="0" smtClean="0"/>
              <a:t> βρίσκονται στη μονάδα ελέγχου</a:t>
            </a:r>
          </a:p>
          <a:p>
            <a:pPr lvl="1"/>
            <a:r>
              <a:rPr lang="el-GR" dirty="0" smtClean="0"/>
              <a:t>Ο </a:t>
            </a:r>
            <a:r>
              <a:rPr lang="el-GR" b="1" dirty="0" smtClean="0"/>
              <a:t>συσσωρευτής (</a:t>
            </a:r>
            <a:r>
              <a:rPr lang="en-US" b="1" dirty="0" smtClean="0"/>
              <a:t>accumulator</a:t>
            </a:r>
            <a:r>
              <a:rPr lang="el-GR" b="1" dirty="0" smtClean="0"/>
              <a:t>, </a:t>
            </a:r>
            <a:r>
              <a:rPr lang="en-US" b="1" dirty="0" smtClean="0"/>
              <a:t>ACCU</a:t>
            </a:r>
            <a:r>
              <a:rPr lang="el-GR" b="1" dirty="0" smtClean="0"/>
              <a:t>)</a:t>
            </a:r>
            <a:endParaRPr lang="el-GR" dirty="0" smtClean="0"/>
          </a:p>
          <a:p>
            <a:pPr lvl="2"/>
            <a:r>
              <a:rPr lang="el-GR" dirty="0" smtClean="0"/>
              <a:t>βρίσκεται στην αριθμητική και λογική μονάδα και συγκεντρώνει τα αποτελέσματα των υπολογισμών</a:t>
            </a:r>
          </a:p>
          <a:p>
            <a:pPr lvl="1">
              <a:buNone/>
            </a:pPr>
            <a:endParaRPr lang="el-GR" b="1" dirty="0" smtClean="0"/>
          </a:p>
          <a:p>
            <a:endParaRPr lang="el-GR"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6</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8A0A83F7-BBE2-4F4E-AA9C-73B3D978E325}" type="slidenum">
              <a:rPr lang="en-US" sz="1200">
                <a:solidFill>
                  <a:schemeClr val="tx1">
                    <a:tint val="75000"/>
                  </a:schemeClr>
                </a:solidFill>
                <a:latin typeface="+mn-lt"/>
                <a:cs typeface="+mn-cs"/>
              </a:rPr>
              <a:pPr fontAlgn="auto">
                <a:spcBef>
                  <a:spcPts val="0"/>
                </a:spcBef>
                <a:spcAft>
                  <a:spcPts val="0"/>
                </a:spcAft>
                <a:defRPr/>
              </a:pPr>
              <a:t>350</a:t>
            </a:fld>
            <a:endParaRPr lang="en-US" sz="1200" dirty="0">
              <a:solidFill>
                <a:schemeClr val="tx1">
                  <a:tint val="75000"/>
                </a:schemeClr>
              </a:solidFill>
              <a:latin typeface="+mn-lt"/>
              <a:cs typeface="+mn-cs"/>
            </a:endParaRPr>
          </a:p>
        </p:txBody>
      </p:sp>
      <p:sp>
        <p:nvSpPr>
          <p:cNvPr id="7" name="Content Placeholder 6"/>
          <p:cNvSpPr>
            <a:spLocks noGrp="1"/>
          </p:cNvSpPr>
          <p:nvPr>
            <p:ph sz="quarter" idx="4294967295"/>
          </p:nvPr>
        </p:nvSpPr>
        <p:spPr>
          <a:xfrm>
            <a:off x="533400" y="1547813"/>
            <a:ext cx="8531225" cy="2262187"/>
          </a:xfrm>
        </p:spPr>
        <p:txBody>
          <a:bodyPr>
            <a:normAutofit/>
          </a:bodyPr>
          <a:lstStyle/>
          <a:p>
            <a:pPr>
              <a:lnSpc>
                <a:spcPct val="90000"/>
              </a:lnSpc>
              <a:buFont typeface="Wingdings" pitchFamily="2" charset="2"/>
              <a:buNone/>
            </a:pPr>
            <a:r>
              <a:rPr lang="el-GR" sz="2300" smtClean="0"/>
              <a:t>Να γραφεί πρόγραμμα που να δέχεται μια απροσδιόρι-στα μεγάλη ακολουθία </a:t>
            </a:r>
            <a:r>
              <a:rPr lang="el-GR" sz="2300" u="sng" smtClean="0"/>
              <a:t>φυσικών</a:t>
            </a:r>
            <a:r>
              <a:rPr lang="el-GR" sz="2300" smtClean="0"/>
              <a:t> αριθμών (που τερματίζει με τον αριθμό 0) και να υπολογίζει τον </a:t>
            </a:r>
            <a:r>
              <a:rPr lang="el-GR" sz="2300" b="1" i="1" smtClean="0"/>
              <a:t>μέγιστο</a:t>
            </a:r>
            <a:r>
              <a:rPr lang="el-GR" sz="2300" smtClean="0"/>
              <a:t> αυτών.</a:t>
            </a:r>
          </a:p>
          <a:p>
            <a:pPr>
              <a:lnSpc>
                <a:spcPct val="90000"/>
              </a:lnSpc>
              <a:buFont typeface="Wingdings" pitchFamily="2" charset="2"/>
              <a:buNone/>
            </a:pPr>
            <a:endParaRPr lang="el-GR" sz="2300" smtClean="0"/>
          </a:p>
          <a:p>
            <a:pPr>
              <a:lnSpc>
                <a:spcPct val="90000"/>
              </a:lnSpc>
              <a:buFont typeface="Wingdings" pitchFamily="2" charset="2"/>
              <a:buNone/>
            </a:pPr>
            <a:r>
              <a:rPr lang="el-GR" sz="2300" i="1" smtClean="0"/>
              <a:t>Μια πιο σαφής περιγραφή:</a:t>
            </a:r>
            <a:endParaRPr lang="en-US" sz="2300" i="1" smtClean="0"/>
          </a:p>
        </p:txBody>
      </p:sp>
      <p:sp>
        <p:nvSpPr>
          <p:cNvPr id="6" name="Rounded Rectangle 5"/>
          <p:cNvSpPr/>
          <p:nvPr/>
        </p:nvSpPr>
        <p:spPr>
          <a:xfrm>
            <a:off x="612775" y="38100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a:t>
            </a:r>
            <a:r>
              <a:rPr lang="el-GR" sz="2800" u="sng">
                <a:solidFill>
                  <a:schemeClr val="bg1"/>
                </a:solidFill>
              </a:rPr>
              <a:t>φυσικών</a:t>
            </a:r>
            <a:r>
              <a:rPr lang="el-GR" sz="2800">
                <a:solidFill>
                  <a:schemeClr val="bg1"/>
                </a:solidFill>
              </a:rPr>
              <a:t>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ο μέγιστος αυτών,  </a:t>
            </a:r>
            <a:r>
              <a:rPr lang="en-US" sz="2800">
                <a:solidFill>
                  <a:schemeClr val="bg1"/>
                </a:solidFill>
              </a:rPr>
              <a:t>max(x</a:t>
            </a:r>
            <a:r>
              <a:rPr lang="en-US" sz="2800" baseline="-25000">
                <a:solidFill>
                  <a:schemeClr val="bg1"/>
                </a:solidFill>
              </a:rPr>
              <a:t>1</a:t>
            </a:r>
            <a:r>
              <a:rPr lang="en-US" sz="2800">
                <a:solidFill>
                  <a:schemeClr val="bg1"/>
                </a:solidFill>
              </a:rPr>
              <a:t>, x</a:t>
            </a:r>
            <a:r>
              <a:rPr lang="en-US" sz="2800" baseline="-25000">
                <a:solidFill>
                  <a:schemeClr val="bg1"/>
                </a:solidFill>
              </a:rPr>
              <a:t>2</a:t>
            </a:r>
            <a:r>
              <a:rPr lang="en-US" sz="2800">
                <a:solidFill>
                  <a:schemeClr val="bg1"/>
                </a:solidFill>
              </a:rPr>
              <a:t>, …, x</a:t>
            </a:r>
            <a:r>
              <a:rPr lang="en-US" sz="2800" baseline="-25000">
                <a:solidFill>
                  <a:schemeClr val="bg1"/>
                </a:solidFill>
              </a:rPr>
              <a:t>N</a:t>
            </a:r>
            <a:r>
              <a:rPr lang="en-US" sz="2800">
                <a:solidFill>
                  <a:schemeClr val="bg1"/>
                </a:solidFill>
              </a:rPr>
              <a:t>)</a:t>
            </a:r>
            <a:r>
              <a:rPr lang="el-GR" sz="2800">
                <a:solidFill>
                  <a:schemeClr val="bg1"/>
                </a:solidFill>
              </a:rPr>
              <a:t>,</a:t>
            </a:r>
            <a:r>
              <a:rPr lang="en-US" sz="2800">
                <a:solidFill>
                  <a:schemeClr val="bg1"/>
                </a:solidFill>
              </a:rPr>
              <a:t> </a:t>
            </a:r>
            <a:r>
              <a:rPr lang="el-GR" sz="2800">
                <a:solidFill>
                  <a:schemeClr val="bg1"/>
                </a:solidFill>
              </a:rPr>
              <a:t>και να τυπωθεί στην οθόνη.</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78211"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6: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1AB6AEF-F470-4FB4-B9C7-6FF87ECC004C}" type="slidenum">
              <a:rPr lang="en-US" sz="1200">
                <a:solidFill>
                  <a:schemeClr val="tx1">
                    <a:tint val="75000"/>
                  </a:schemeClr>
                </a:solidFill>
                <a:latin typeface="+mn-lt"/>
                <a:cs typeface="+mn-cs"/>
              </a:rPr>
              <a:pPr fontAlgn="auto">
                <a:spcBef>
                  <a:spcPts val="0"/>
                </a:spcBef>
                <a:spcAft>
                  <a:spcPts val="0"/>
                </a:spcAft>
                <a:defRPr/>
              </a:pPr>
              <a:t>351</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286125" y="25908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335713"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8251" y="2193925"/>
            <a:ext cx="3794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788569" y="2470944"/>
            <a:ext cx="3270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634163" y="6208713"/>
            <a:ext cx="31908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2"/>
            <a:endCxn id="26" idx="0"/>
          </p:cNvCxnSpPr>
          <p:nvPr/>
        </p:nvCxnSpPr>
        <p:spPr>
          <a:xfrm rot="5400000" flipH="1" flipV="1">
            <a:off x="2347913" y="1138237"/>
            <a:ext cx="685800" cy="2524125"/>
          </a:xfrm>
          <a:prstGeom prst="bentConnector5">
            <a:avLst>
              <a:gd name="adj1" fmla="val -33333"/>
              <a:gd name="adj2" fmla="val 33259"/>
              <a:gd name="adj3" fmla="val 13333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3035300" y="5495925"/>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3035300" y="2182813"/>
            <a:ext cx="803275" cy="3727450"/>
          </a:xfrm>
          <a:prstGeom prst="bentConnector3">
            <a:avLst>
              <a:gd name="adj1" fmla="val -47405"/>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78222" name="TextBox 20"/>
          <p:cNvSpPr txBox="1">
            <a:spLocks noChangeArrowheads="1"/>
          </p:cNvSpPr>
          <p:nvPr/>
        </p:nvSpPr>
        <p:spPr bwMode="auto">
          <a:xfrm>
            <a:off x="4800600" y="5543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78223" name="TextBox 21"/>
          <p:cNvSpPr txBox="1">
            <a:spLocks noChangeArrowheads="1"/>
          </p:cNvSpPr>
          <p:nvPr/>
        </p:nvSpPr>
        <p:spPr bwMode="auto">
          <a:xfrm>
            <a:off x="2819400" y="556260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max</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μέγιστος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3838575" y="2057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30" name="Flowchart: Document 29"/>
          <p:cNvSpPr/>
          <p:nvPr/>
        </p:nvSpPr>
        <p:spPr>
          <a:xfrm>
            <a:off x="6270625" y="5375275"/>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a:t>
            </a:r>
          </a:p>
        </p:txBody>
      </p:sp>
      <p:cxnSp>
        <p:nvCxnSpPr>
          <p:cNvPr id="46" name="Straight Arrow Connector 45"/>
          <p:cNvCxnSpPr>
            <a:stCxn id="9" idx="2"/>
            <a:endCxn id="32" idx="0"/>
          </p:cNvCxnSpPr>
          <p:nvPr/>
        </p:nvCxnSpPr>
        <p:spPr>
          <a:xfrm rot="5400000">
            <a:off x="3660776" y="3314700"/>
            <a:ext cx="5826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2382838"/>
            <a:ext cx="1331913"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30" idx="0"/>
          </p:cNvCxnSpPr>
          <p:nvPr/>
        </p:nvCxnSpPr>
        <p:spPr>
          <a:xfrm flipV="1">
            <a:off x="4870450" y="5375275"/>
            <a:ext cx="1922463" cy="534988"/>
          </a:xfrm>
          <a:prstGeom prst="bentConnector4">
            <a:avLst>
              <a:gd name="adj1" fmla="val 61526"/>
              <a:gd name="adj2" fmla="val 14276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2" name="Flowchart: Decision 31"/>
          <p:cNvSpPr/>
          <p:nvPr/>
        </p:nvSpPr>
        <p:spPr>
          <a:xfrm>
            <a:off x="3035300" y="3605213"/>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max&lt;x</a:t>
            </a:r>
          </a:p>
        </p:txBody>
      </p:sp>
      <p:sp>
        <p:nvSpPr>
          <p:cNvPr id="33" name="Flowchart: Process 32"/>
          <p:cNvSpPr/>
          <p:nvPr/>
        </p:nvSpPr>
        <p:spPr>
          <a:xfrm>
            <a:off x="4454525" y="4308475"/>
            <a:ext cx="1260475"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x</a:t>
            </a:r>
          </a:p>
        </p:txBody>
      </p:sp>
      <p:cxnSp>
        <p:nvCxnSpPr>
          <p:cNvPr id="34" name="Straight Arrow Connector 45"/>
          <p:cNvCxnSpPr>
            <a:stCxn id="32" idx="3"/>
            <a:endCxn id="33" idx="0"/>
          </p:cNvCxnSpPr>
          <p:nvPr/>
        </p:nvCxnSpPr>
        <p:spPr>
          <a:xfrm>
            <a:off x="4870450" y="4019550"/>
            <a:ext cx="214313" cy="28892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stCxn id="32" idx="1"/>
            <a:endCxn id="37" idx="2"/>
          </p:cNvCxnSpPr>
          <p:nvPr/>
        </p:nvCxnSpPr>
        <p:spPr>
          <a:xfrm rot="10800000" flipH="1" flipV="1">
            <a:off x="3035300" y="4019550"/>
            <a:ext cx="803275" cy="808038"/>
          </a:xfrm>
          <a:prstGeom prst="bentConnector3">
            <a:avLst>
              <a:gd name="adj1" fmla="val -2844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7" name="Flowchart: Connector 36"/>
          <p:cNvSpPr/>
          <p:nvPr/>
        </p:nvSpPr>
        <p:spPr>
          <a:xfrm>
            <a:off x="3838575" y="47037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9" name="Straight Arrow Connector 54"/>
          <p:cNvCxnSpPr>
            <a:stCxn id="33" idx="2"/>
            <a:endCxn id="37" idx="6"/>
          </p:cNvCxnSpPr>
          <p:nvPr/>
        </p:nvCxnSpPr>
        <p:spPr>
          <a:xfrm rot="5400000">
            <a:off x="4496594" y="4239419"/>
            <a:ext cx="158750" cy="101758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4"/>
            <a:endCxn id="14" idx="0"/>
          </p:cNvCxnSpPr>
          <p:nvPr/>
        </p:nvCxnSpPr>
        <p:spPr>
          <a:xfrm rot="5400000">
            <a:off x="3680619" y="5225257"/>
            <a:ext cx="5429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78243" name="TextBox 41"/>
          <p:cNvSpPr txBox="1">
            <a:spLocks noChangeArrowheads="1"/>
          </p:cNvSpPr>
          <p:nvPr/>
        </p:nvSpPr>
        <p:spPr bwMode="auto">
          <a:xfrm>
            <a:off x="4775200" y="365442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78244" name="TextBox 46"/>
          <p:cNvSpPr txBox="1">
            <a:spLocks noChangeArrowheads="1"/>
          </p:cNvSpPr>
          <p:nvPr/>
        </p:nvSpPr>
        <p:spPr bwMode="auto">
          <a:xfrm>
            <a:off x="2743200" y="3654425"/>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Tree>
  </p:cSld>
  <p:clrMapOvr>
    <a:masterClrMapping/>
  </p:clrMapOvr>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max</a:t>
            </a:r>
            <a:r>
              <a:rPr lang="el-GR" i="1">
                <a:solidFill>
                  <a:schemeClr val="bg1"/>
                </a:solidFill>
                <a:latin typeface="Arial Narrow" pitchFamily="34" charset="0"/>
              </a:rPr>
              <a:t> </a:t>
            </a:r>
            <a:r>
              <a:rPr lang="en-US" i="1">
                <a:solidFill>
                  <a:schemeClr val="bg1"/>
                </a:solidFill>
                <a:latin typeface="Arial"/>
                <a:cs typeface="Arial"/>
              </a:rPr>
              <a:t>←</a:t>
            </a:r>
            <a:r>
              <a:rPr lang="el-GR" i="1">
                <a:solidFill>
                  <a:schemeClr val="bg1"/>
                </a:solidFill>
                <a:latin typeface="Arial Narrow" pitchFamily="34" charset="0"/>
              </a:rPr>
              <a:t> </a:t>
            </a:r>
            <a:r>
              <a:rPr lang="en-US" i="1">
                <a:solidFill>
                  <a:schemeClr val="bg1"/>
                </a:solidFill>
                <a:latin typeface="Arial Narrow" pitchFamily="34" charset="0"/>
              </a:rPr>
              <a:t>0</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Αν  </a:t>
            </a:r>
            <a:r>
              <a:rPr lang="en-US" i="1">
                <a:solidFill>
                  <a:schemeClr val="bg1"/>
                </a:solidFill>
                <a:latin typeface="Arial Narrow" pitchFamily="34" charset="0"/>
              </a:rPr>
              <a:t>max &lt; x</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τότε </a:t>
            </a:r>
            <a:r>
              <a:rPr lang="en-US" i="1">
                <a:solidFill>
                  <a:schemeClr val="bg1"/>
                </a:solidFill>
                <a:latin typeface="Arial Narrow" pitchFamily="34" charset="0"/>
              </a:rPr>
              <a:t> max </a:t>
            </a:r>
            <a:r>
              <a:rPr lang="en-US" i="1">
                <a:solidFill>
                  <a:schemeClr val="bg1"/>
                </a:solidFill>
                <a:latin typeface="Arial"/>
                <a:cs typeface="Arial"/>
              </a:rPr>
              <a:t>←</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0 .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max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79235"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6: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DBE396E1-6F4E-4188-BB82-6E54F6FB0C22}" type="slidenum">
              <a:rPr lang="en-US" sz="1200">
                <a:solidFill>
                  <a:schemeClr val="tx1">
                    <a:tint val="75000"/>
                  </a:schemeClr>
                </a:solidFill>
                <a:latin typeface="+mn-lt"/>
                <a:cs typeface="+mn-cs"/>
              </a:rPr>
              <a:pPr fontAlgn="auto">
                <a:spcBef>
                  <a:spcPts val="0"/>
                </a:spcBef>
                <a:spcAft>
                  <a:spcPts val="0"/>
                </a:spcAft>
                <a:defRPr/>
              </a:pPr>
              <a:t>352</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max</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μέγιστος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idx="4294967295"/>
          </p:nvPr>
        </p:nvSpPr>
        <p:spPr>
          <a:xfrm>
            <a:off x="612775" y="0"/>
            <a:ext cx="8531225" cy="1219200"/>
          </a:xfrm>
        </p:spPr>
        <p:txBody>
          <a:bodyPr anchor="ctr"/>
          <a:lstStyle/>
          <a:p>
            <a:r>
              <a:rPr lang="el-GR" altLang="en-US" smtClean="0"/>
              <a:t>Ασκήσεις 5 &amp; 6</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FA94316E-ED0E-4EA3-9981-D2B5B6B1146B}" type="slidenum">
              <a:rPr lang="en-US" sz="1200">
                <a:solidFill>
                  <a:schemeClr val="tx1">
                    <a:tint val="75000"/>
                  </a:schemeClr>
                </a:solidFill>
                <a:latin typeface="+mn-lt"/>
                <a:cs typeface="+mn-cs"/>
              </a:rPr>
              <a:pPr fontAlgn="auto">
                <a:spcBef>
                  <a:spcPts val="0"/>
                </a:spcBef>
                <a:spcAft>
                  <a:spcPts val="0"/>
                </a:spcAft>
                <a:defRPr/>
              </a:pPr>
              <a:t>353</a:t>
            </a:fld>
            <a:endParaRPr lang="en-US" sz="1200" dirty="0">
              <a:solidFill>
                <a:schemeClr val="tx1">
                  <a:tint val="75000"/>
                </a:schemeClr>
              </a:solidFill>
              <a:latin typeface="+mn-lt"/>
              <a:cs typeface="+mn-cs"/>
            </a:endParaRPr>
          </a:p>
        </p:txBody>
      </p:sp>
      <p:sp>
        <p:nvSpPr>
          <p:cNvPr id="480260" name="Content Placeholder 6"/>
          <p:cNvSpPr>
            <a:spLocks noGrp="1"/>
          </p:cNvSpPr>
          <p:nvPr>
            <p:ph sz="quarter" idx="4294967295"/>
          </p:nvPr>
        </p:nvSpPr>
        <p:spPr>
          <a:xfrm>
            <a:off x="612775" y="1547813"/>
            <a:ext cx="8531225" cy="5287962"/>
          </a:xfrm>
        </p:spPr>
        <p:txBody>
          <a:bodyPr/>
          <a:lstStyle/>
          <a:p>
            <a:r>
              <a:rPr lang="el-GR" sz="2800" i="1" smtClean="0"/>
              <a:t>Δώστε διάγραμμα ροής και ψευδοκώδικα για αλγορίθ-μους που λύνουν τα παρακάτω προβλήματα:</a:t>
            </a:r>
            <a:endParaRPr lang="en-US" sz="2800" i="1" smtClean="0"/>
          </a:p>
        </p:txBody>
      </p:sp>
      <p:sp>
        <p:nvSpPr>
          <p:cNvPr id="8" name="Rounded Rectangle 7"/>
          <p:cNvSpPr/>
          <p:nvPr/>
        </p:nvSpPr>
        <p:spPr>
          <a:xfrm>
            <a:off x="612775" y="23622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αριθμών </a:t>
            </a:r>
            <a:r>
              <a:rPr lang="en-US" sz="2800">
                <a:solidFill>
                  <a:schemeClr val="bg1"/>
                </a:solidFill>
              </a:rPr>
              <a:t>x</a:t>
            </a:r>
            <a:r>
              <a:rPr lang="en-US" sz="2800" baseline="-25000">
                <a:solidFill>
                  <a:schemeClr val="bg1"/>
                </a:solidFill>
              </a:rPr>
              <a:t>1</a:t>
            </a:r>
            <a:r>
              <a:rPr lang="el-GR" sz="2800">
                <a:solidFill>
                  <a:schemeClr val="bg1"/>
                </a:solidFill>
              </a:rPr>
              <a:t>, …, </a:t>
            </a:r>
            <a:r>
              <a:rPr lang="en-US" sz="2800">
                <a:solidFill>
                  <a:schemeClr val="bg1"/>
                </a:solidFill>
              </a:rPr>
              <a:t>x</a:t>
            </a:r>
            <a:r>
              <a:rPr lang="en-US" sz="2800" baseline="-25000">
                <a:solidFill>
                  <a:schemeClr val="bg1"/>
                </a:solidFill>
              </a:rPr>
              <a:t>N</a:t>
            </a:r>
            <a:r>
              <a:rPr lang="el-GR" sz="2800">
                <a:solidFill>
                  <a:schemeClr val="bg1"/>
                </a:solidFill>
              </a:rPr>
              <a:t> στο [0..100]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101).</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ο ελάχιστος αυτών,  </a:t>
            </a:r>
            <a:r>
              <a:rPr lang="en-US" sz="2800">
                <a:solidFill>
                  <a:schemeClr val="bg1"/>
                </a:solidFill>
              </a:rPr>
              <a:t>min(x</a:t>
            </a:r>
            <a:r>
              <a:rPr lang="en-US" sz="2800" baseline="-25000">
                <a:solidFill>
                  <a:schemeClr val="bg1"/>
                </a:solidFill>
              </a:rPr>
              <a:t>1</a:t>
            </a:r>
            <a:r>
              <a:rPr lang="en-US" sz="2800">
                <a:solidFill>
                  <a:schemeClr val="bg1"/>
                </a:solidFill>
              </a:rPr>
              <a:t>, …, x</a:t>
            </a:r>
            <a:r>
              <a:rPr lang="en-US" sz="2800" baseline="-25000">
                <a:solidFill>
                  <a:schemeClr val="bg1"/>
                </a:solidFill>
              </a:rPr>
              <a:t>N</a:t>
            </a:r>
            <a:r>
              <a:rPr lang="en-US" sz="2800">
                <a:solidFill>
                  <a:schemeClr val="bg1"/>
                </a:solidFill>
              </a:rPr>
              <a:t>)</a:t>
            </a:r>
            <a:r>
              <a:rPr lang="el-GR" sz="2800">
                <a:solidFill>
                  <a:schemeClr val="bg1"/>
                </a:solidFill>
              </a:rPr>
              <a:t>,</a:t>
            </a:r>
            <a:r>
              <a:rPr lang="en-US" sz="2800">
                <a:solidFill>
                  <a:schemeClr val="bg1"/>
                </a:solidFill>
              </a:rPr>
              <a:t> </a:t>
            </a:r>
            <a:r>
              <a:rPr lang="el-GR" sz="2800">
                <a:solidFill>
                  <a:schemeClr val="bg1"/>
                </a:solidFill>
              </a:rPr>
              <a:t>και να τυπωθεί στην οθόνη.</a:t>
            </a:r>
            <a:endParaRPr lang="en-US" sz="2800">
              <a:solidFill>
                <a:schemeClr val="bg1"/>
              </a:solidFill>
            </a:endParaRPr>
          </a:p>
        </p:txBody>
      </p:sp>
      <p:sp>
        <p:nvSpPr>
          <p:cNvPr id="12" name="Rounded Rectangle 11"/>
          <p:cNvSpPr/>
          <p:nvPr/>
        </p:nvSpPr>
        <p:spPr>
          <a:xfrm>
            <a:off x="612775" y="4572000"/>
            <a:ext cx="8378825" cy="1981200"/>
          </a:xfrm>
          <a:prstGeom prst="round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1257300" indent="-1257300" fontAlgn="auto">
              <a:spcBef>
                <a:spcPts val="600"/>
              </a:spcBef>
              <a:spcAft>
                <a:spcPts val="0"/>
              </a:spcAft>
              <a:defRPr/>
            </a:pPr>
            <a:r>
              <a:rPr lang="el-GR" sz="2800" i="1">
                <a:solidFill>
                  <a:schemeClr val="bg1"/>
                </a:solidFill>
              </a:rPr>
              <a:t>Δίνεται </a:t>
            </a:r>
            <a:r>
              <a:rPr lang="el-GR" sz="2800">
                <a:solidFill>
                  <a:schemeClr val="bg1"/>
                </a:solidFill>
              </a:rPr>
              <a:t> μια ακολουθία </a:t>
            </a:r>
            <a:r>
              <a:rPr lang="el-GR" sz="2800" u="sng">
                <a:solidFill>
                  <a:schemeClr val="bg1"/>
                </a:solidFill>
              </a:rPr>
              <a:t>φυσικών</a:t>
            </a:r>
            <a:r>
              <a:rPr lang="el-GR" sz="2800">
                <a:solidFill>
                  <a:schemeClr val="bg1"/>
                </a:solidFill>
              </a:rPr>
              <a:t> αριθμών </a:t>
            </a:r>
            <a:r>
              <a:rPr lang="en-US" sz="2800">
                <a:solidFill>
                  <a:schemeClr val="bg1"/>
                </a:solidFill>
              </a:rPr>
              <a:t>x</a:t>
            </a:r>
            <a:r>
              <a:rPr lang="en-US" sz="2800" baseline="-25000">
                <a:solidFill>
                  <a:schemeClr val="bg1"/>
                </a:solidFill>
              </a:rPr>
              <a:t>1</a:t>
            </a:r>
            <a:r>
              <a:rPr lang="el-GR" sz="2800">
                <a:solidFill>
                  <a:schemeClr val="bg1"/>
                </a:solidFill>
              </a:rPr>
              <a:t>, </a:t>
            </a:r>
            <a:r>
              <a:rPr lang="en-US" sz="2800">
                <a:solidFill>
                  <a:schemeClr val="bg1"/>
                </a:solidFill>
              </a:rPr>
              <a:t>x</a:t>
            </a:r>
            <a:r>
              <a:rPr lang="en-US" sz="2800" baseline="-25000">
                <a:solidFill>
                  <a:schemeClr val="bg1"/>
                </a:solidFill>
              </a:rPr>
              <a:t>2</a:t>
            </a:r>
            <a:r>
              <a:rPr lang="el-GR" sz="2800">
                <a:solidFill>
                  <a:schemeClr val="bg1"/>
                </a:solidFill>
              </a:rPr>
              <a:t>,</a:t>
            </a:r>
            <a:r>
              <a:rPr lang="en-US" sz="2800">
                <a:solidFill>
                  <a:schemeClr val="bg1"/>
                </a:solidFill>
              </a:rPr>
              <a:t> </a:t>
            </a:r>
            <a:r>
              <a:rPr lang="el-GR" sz="2800">
                <a:solidFill>
                  <a:schemeClr val="bg1"/>
                </a:solidFill>
              </a:rPr>
              <a:t>…, </a:t>
            </a:r>
            <a:r>
              <a:rPr lang="en-US" sz="2800">
                <a:solidFill>
                  <a:schemeClr val="bg1"/>
                </a:solidFill>
              </a:rPr>
              <a:t>x</a:t>
            </a:r>
            <a:r>
              <a:rPr lang="en-US" sz="2800" baseline="-25000">
                <a:solidFill>
                  <a:schemeClr val="bg1"/>
                </a:solidFill>
              </a:rPr>
              <a:t>N</a:t>
            </a:r>
            <a:r>
              <a:rPr lang="el-GR" sz="2800">
                <a:solidFill>
                  <a:schemeClr val="bg1"/>
                </a:solidFill>
              </a:rPr>
              <a:t>,  από το πληκτρολόγιο (σήμα τέλους: </a:t>
            </a:r>
            <a:r>
              <a:rPr lang="en-US" sz="2800">
                <a:solidFill>
                  <a:schemeClr val="bg1"/>
                </a:solidFill>
              </a:rPr>
              <a:t>x</a:t>
            </a:r>
            <a:r>
              <a:rPr lang="en-US" sz="2800" baseline="-25000">
                <a:solidFill>
                  <a:schemeClr val="bg1"/>
                </a:solidFill>
              </a:rPr>
              <a:t>N </a:t>
            </a:r>
            <a:r>
              <a:rPr lang="el-GR" sz="2800">
                <a:solidFill>
                  <a:schemeClr val="bg1"/>
                </a:solidFill>
              </a:rPr>
              <a:t>= 0).</a:t>
            </a:r>
            <a:endParaRPr lang="el-GR" sz="2800" i="1">
              <a:solidFill>
                <a:schemeClr val="bg1"/>
              </a:solidFill>
            </a:endParaRPr>
          </a:p>
          <a:p>
            <a:pPr marL="1257300" indent="-1257300" fontAlgn="auto">
              <a:spcBef>
                <a:spcPts val="600"/>
              </a:spcBef>
              <a:spcAft>
                <a:spcPts val="0"/>
              </a:spcAft>
              <a:defRPr/>
            </a:pPr>
            <a:r>
              <a:rPr lang="el-GR" sz="2800" i="1">
                <a:solidFill>
                  <a:schemeClr val="bg1"/>
                </a:solidFill>
              </a:rPr>
              <a:t>Να υπολογιστεί</a:t>
            </a:r>
            <a:r>
              <a:rPr lang="el-GR" sz="2800">
                <a:solidFill>
                  <a:schemeClr val="bg1"/>
                </a:solidFill>
              </a:rPr>
              <a:t> το πλήθος, ο μέσος όρος, και ο μέγι-στος αυτών,</a:t>
            </a:r>
            <a:r>
              <a:rPr lang="en-US" sz="2800">
                <a:solidFill>
                  <a:schemeClr val="bg1"/>
                </a:solidFill>
              </a:rPr>
              <a:t> </a:t>
            </a:r>
            <a:r>
              <a:rPr lang="el-GR" sz="2800">
                <a:solidFill>
                  <a:schemeClr val="bg1"/>
                </a:solidFill>
              </a:rPr>
              <a:t>και να τυπωθούν στην οθόνη.</a:t>
            </a:r>
            <a:endParaRPr lang="en-US" sz="2800">
              <a:solidFill>
                <a:schemeClr val="bg1"/>
              </a:solidFill>
            </a:endParaRP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Tree>
  </p:cSld>
  <p:clrMapOvr>
    <a:masterClrMapping/>
  </p:clrMapOvr>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8580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81283" name="Rectangle 2"/>
          <p:cNvSpPr>
            <a:spLocks noGrp="1" noChangeArrowheads="1"/>
          </p:cNvSpPr>
          <p:nvPr>
            <p:ph type="title" idx="4294967295"/>
          </p:nvPr>
        </p:nvSpPr>
        <p:spPr>
          <a:xfrm>
            <a:off x="612775" y="0"/>
            <a:ext cx="8531225" cy="1219200"/>
          </a:xfrm>
        </p:spPr>
        <p:txBody>
          <a:bodyPr anchor="ctr"/>
          <a:lstStyle/>
          <a:p>
            <a:r>
              <a:rPr lang="el-GR" altLang="en-US" smtClean="0"/>
              <a:t>Άσκηση 5: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0552609B-4474-4555-AA48-E0E709EA4A16}" type="slidenum">
              <a:rPr lang="en-US" sz="1200">
                <a:solidFill>
                  <a:schemeClr val="tx1">
                    <a:tint val="75000"/>
                  </a:schemeClr>
                </a:solidFill>
                <a:latin typeface="+mn-lt"/>
                <a:cs typeface="+mn-cs"/>
              </a:rPr>
              <a:pPr fontAlgn="auto">
                <a:spcBef>
                  <a:spcPts val="0"/>
                </a:spcBef>
                <a:spcAft>
                  <a:spcPts val="0"/>
                </a:spcAft>
                <a:defRPr/>
              </a:pPr>
              <a:t>354</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286125" y="25908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335713"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1235868" y="2189957"/>
            <a:ext cx="379413" cy="635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788569" y="2470944"/>
            <a:ext cx="3270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634163" y="6208713"/>
            <a:ext cx="319087"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3" idx="2"/>
            <a:endCxn id="26" idx="0"/>
          </p:cNvCxnSpPr>
          <p:nvPr/>
        </p:nvCxnSpPr>
        <p:spPr>
          <a:xfrm rot="5400000" flipH="1" flipV="1">
            <a:off x="2344738" y="1135062"/>
            <a:ext cx="685800" cy="2530475"/>
          </a:xfrm>
          <a:prstGeom prst="bentConnector5">
            <a:avLst>
              <a:gd name="adj1" fmla="val -33333"/>
              <a:gd name="adj2" fmla="val 32505"/>
              <a:gd name="adj3" fmla="val 13333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20988" y="5495925"/>
            <a:ext cx="2263775"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 </a:t>
            </a:r>
            <a:r>
              <a:rPr lang="en-US" sz="2000">
                <a:solidFill>
                  <a:schemeClr val="bg1"/>
                </a:solidFill>
              </a:rPr>
              <a:t>101</a:t>
            </a:r>
          </a:p>
        </p:txBody>
      </p:sp>
      <p:cxnSp>
        <p:nvCxnSpPr>
          <p:cNvPr id="17" name="Straight Arrow Connector 48"/>
          <p:cNvCxnSpPr>
            <a:stCxn id="14" idx="1"/>
            <a:endCxn id="26" idx="2"/>
          </p:cNvCxnSpPr>
          <p:nvPr/>
        </p:nvCxnSpPr>
        <p:spPr>
          <a:xfrm rot="10800000" flipH="1">
            <a:off x="2820988" y="2182813"/>
            <a:ext cx="1017587" cy="3727450"/>
          </a:xfrm>
          <a:prstGeom prst="bentConnector3">
            <a:avLst>
              <a:gd name="adj1" fmla="val -37425"/>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1294" name="TextBox 20"/>
          <p:cNvSpPr txBox="1">
            <a:spLocks noChangeArrowheads="1"/>
          </p:cNvSpPr>
          <p:nvPr/>
        </p:nvSpPr>
        <p:spPr bwMode="auto">
          <a:xfrm>
            <a:off x="5018088" y="5543550"/>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81295" name="TextBox 21"/>
          <p:cNvSpPr txBox="1">
            <a:spLocks noChangeArrowheads="1"/>
          </p:cNvSpPr>
          <p:nvPr/>
        </p:nvSpPr>
        <p:spPr bwMode="auto">
          <a:xfrm>
            <a:off x="2590800" y="556260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graphicFrame>
        <p:nvGraphicFramePr>
          <p:cNvPr id="41" name="Table 40"/>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6" name="Flowchart: Connector 25"/>
          <p:cNvSpPr/>
          <p:nvPr/>
        </p:nvSpPr>
        <p:spPr>
          <a:xfrm>
            <a:off x="3838575" y="20574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30" name="Flowchart: Document 29"/>
          <p:cNvSpPr/>
          <p:nvPr/>
        </p:nvSpPr>
        <p:spPr>
          <a:xfrm>
            <a:off x="6270625" y="5375275"/>
            <a:ext cx="1044575"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min</a:t>
            </a:r>
          </a:p>
        </p:txBody>
      </p:sp>
      <p:cxnSp>
        <p:nvCxnSpPr>
          <p:cNvPr id="46" name="Straight Arrow Connector 45"/>
          <p:cNvCxnSpPr>
            <a:stCxn id="9" idx="2"/>
            <a:endCxn id="32" idx="0"/>
          </p:cNvCxnSpPr>
          <p:nvPr/>
        </p:nvCxnSpPr>
        <p:spPr>
          <a:xfrm rot="5400000">
            <a:off x="3660776" y="3314700"/>
            <a:ext cx="5826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20725" y="2382838"/>
            <a:ext cx="1403350"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101</a:t>
            </a:r>
          </a:p>
        </p:txBody>
      </p:sp>
      <p:cxnSp>
        <p:nvCxnSpPr>
          <p:cNvPr id="45" name="Straight Arrow Connector 44"/>
          <p:cNvCxnSpPr>
            <a:stCxn id="14" idx="3"/>
            <a:endCxn id="30" idx="0"/>
          </p:cNvCxnSpPr>
          <p:nvPr/>
        </p:nvCxnSpPr>
        <p:spPr>
          <a:xfrm flipV="1">
            <a:off x="5084763" y="5375275"/>
            <a:ext cx="1708150" cy="534988"/>
          </a:xfrm>
          <a:prstGeom prst="bentConnector4">
            <a:avLst>
              <a:gd name="adj1" fmla="val 34721"/>
              <a:gd name="adj2" fmla="val 14276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2" name="Flowchart: Decision 31"/>
          <p:cNvSpPr/>
          <p:nvPr/>
        </p:nvSpPr>
        <p:spPr>
          <a:xfrm>
            <a:off x="2820988" y="3605213"/>
            <a:ext cx="2263775"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&lt; min</a:t>
            </a:r>
          </a:p>
        </p:txBody>
      </p:sp>
      <p:sp>
        <p:nvSpPr>
          <p:cNvPr id="33" name="Flowchart: Process 32"/>
          <p:cNvSpPr/>
          <p:nvPr/>
        </p:nvSpPr>
        <p:spPr>
          <a:xfrm>
            <a:off x="4606925" y="4308475"/>
            <a:ext cx="1260475"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min </a:t>
            </a:r>
            <a:r>
              <a:rPr lang="en-US" sz="2000">
                <a:solidFill>
                  <a:schemeClr val="bg1"/>
                </a:solidFill>
                <a:latin typeface="Arial"/>
                <a:cs typeface="Arial"/>
              </a:rPr>
              <a:t>← </a:t>
            </a:r>
            <a:r>
              <a:rPr lang="en-US" sz="2000">
                <a:solidFill>
                  <a:schemeClr val="bg1"/>
                </a:solidFill>
              </a:rPr>
              <a:t>x</a:t>
            </a:r>
          </a:p>
        </p:txBody>
      </p:sp>
      <p:cxnSp>
        <p:nvCxnSpPr>
          <p:cNvPr id="34" name="Straight Arrow Connector 45"/>
          <p:cNvCxnSpPr>
            <a:stCxn id="32" idx="3"/>
            <a:endCxn id="33" idx="0"/>
          </p:cNvCxnSpPr>
          <p:nvPr/>
        </p:nvCxnSpPr>
        <p:spPr>
          <a:xfrm>
            <a:off x="5084763" y="4019550"/>
            <a:ext cx="152400" cy="28892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stCxn id="32" idx="1"/>
            <a:endCxn id="37" idx="2"/>
          </p:cNvCxnSpPr>
          <p:nvPr/>
        </p:nvCxnSpPr>
        <p:spPr>
          <a:xfrm rot="10800000" flipH="1" flipV="1">
            <a:off x="2820988" y="4019550"/>
            <a:ext cx="1017587" cy="808038"/>
          </a:xfrm>
          <a:prstGeom prst="bentConnector3">
            <a:avLst>
              <a:gd name="adj1" fmla="val -1372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7" name="Flowchart: Connector 36"/>
          <p:cNvSpPr/>
          <p:nvPr/>
        </p:nvSpPr>
        <p:spPr>
          <a:xfrm>
            <a:off x="3838575" y="47037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9" name="Straight Arrow Connector 54"/>
          <p:cNvCxnSpPr>
            <a:stCxn id="33" idx="2"/>
            <a:endCxn id="37" idx="6"/>
          </p:cNvCxnSpPr>
          <p:nvPr/>
        </p:nvCxnSpPr>
        <p:spPr>
          <a:xfrm rot="5400000">
            <a:off x="4572794" y="4163219"/>
            <a:ext cx="158750" cy="116998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4"/>
            <a:endCxn id="14" idx="0"/>
          </p:cNvCxnSpPr>
          <p:nvPr/>
        </p:nvCxnSpPr>
        <p:spPr>
          <a:xfrm rot="5400000">
            <a:off x="3680619" y="5225257"/>
            <a:ext cx="5429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1315" name="TextBox 41"/>
          <p:cNvSpPr txBox="1">
            <a:spLocks noChangeArrowheads="1"/>
          </p:cNvSpPr>
          <p:nvPr/>
        </p:nvSpPr>
        <p:spPr bwMode="auto">
          <a:xfrm>
            <a:off x="4992688" y="3654425"/>
            <a:ext cx="341312"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81316" name="TextBox 46"/>
          <p:cNvSpPr txBox="1">
            <a:spLocks noChangeArrowheads="1"/>
          </p:cNvSpPr>
          <p:nvPr/>
        </p:nvSpPr>
        <p:spPr bwMode="auto">
          <a:xfrm>
            <a:off x="2514600" y="3654425"/>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Tree>
  </p:cSld>
  <p:clrMapOvr>
    <a:masterClrMapping/>
  </p:clrMapOvr>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min</a:t>
            </a:r>
            <a:r>
              <a:rPr lang="el-GR" i="1">
                <a:solidFill>
                  <a:schemeClr val="bg1"/>
                </a:solidFill>
                <a:latin typeface="Arial Narrow" pitchFamily="34" charset="0"/>
              </a:rPr>
              <a:t> </a:t>
            </a:r>
            <a:r>
              <a:rPr lang="en-US" i="1">
                <a:solidFill>
                  <a:schemeClr val="bg1"/>
                </a:solidFill>
                <a:latin typeface="Arial"/>
                <a:cs typeface="Arial"/>
              </a:rPr>
              <a:t>←</a:t>
            </a:r>
            <a:r>
              <a:rPr lang="el-GR" i="1">
                <a:solidFill>
                  <a:schemeClr val="bg1"/>
                </a:solidFill>
                <a:latin typeface="Arial Narrow" pitchFamily="34" charset="0"/>
              </a:rPr>
              <a:t> </a:t>
            </a:r>
            <a:r>
              <a:rPr lang="en-US" i="1">
                <a:solidFill>
                  <a:schemeClr val="bg1"/>
                </a:solidFill>
                <a:latin typeface="Arial Narrow" pitchFamily="34" charset="0"/>
              </a:rPr>
              <a:t>101</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Αν  </a:t>
            </a:r>
            <a:r>
              <a:rPr lang="en-US" i="1">
                <a:solidFill>
                  <a:schemeClr val="bg1"/>
                </a:solidFill>
                <a:latin typeface="Arial Narrow" pitchFamily="34" charset="0"/>
              </a:rPr>
              <a:t>x &lt; min</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τότε </a:t>
            </a:r>
            <a:r>
              <a:rPr lang="en-US" i="1">
                <a:solidFill>
                  <a:schemeClr val="bg1"/>
                </a:solidFill>
                <a:latin typeface="Arial Narrow" pitchFamily="34" charset="0"/>
              </a:rPr>
              <a:t> min </a:t>
            </a:r>
            <a:r>
              <a:rPr lang="en-US" i="1">
                <a:solidFill>
                  <a:schemeClr val="bg1"/>
                </a:solidFill>
                <a:latin typeface="Arial"/>
                <a:cs typeface="Arial"/>
              </a:rPr>
              <a:t>←</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101 .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min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82307" name="Rectangle 2"/>
          <p:cNvSpPr>
            <a:spLocks noGrp="1" noChangeArrowheads="1"/>
          </p:cNvSpPr>
          <p:nvPr>
            <p:ph type="title" idx="4294967295"/>
          </p:nvPr>
        </p:nvSpPr>
        <p:spPr>
          <a:xfrm>
            <a:off x="612775" y="0"/>
            <a:ext cx="8531225" cy="1219200"/>
          </a:xfrm>
        </p:spPr>
        <p:txBody>
          <a:bodyPr anchor="ctr"/>
          <a:lstStyle/>
          <a:p>
            <a:r>
              <a:rPr lang="el-GR" altLang="en-US" smtClean="0"/>
              <a:t>Άσκηση 5: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69107301-E7AB-456B-B3F2-C6267BF308C2}" type="slidenum">
              <a:rPr lang="en-US" sz="1200">
                <a:solidFill>
                  <a:schemeClr val="tx1">
                    <a:tint val="75000"/>
                  </a:schemeClr>
                </a:solidFill>
                <a:latin typeface="+mn-lt"/>
                <a:cs typeface="+mn-cs"/>
              </a:rPr>
              <a:pPr fontAlgn="auto">
                <a:spcBef>
                  <a:spcPts val="0"/>
                </a:spcBef>
                <a:spcAft>
                  <a:spcPts val="0"/>
                </a:spcAft>
                <a:defRPr/>
              </a:pPr>
              <a:t>355</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410200" y="1935163"/>
          <a:ext cx="3657600" cy="792162"/>
        </p:xfrm>
        <a:graphic>
          <a:graphicData uri="http://schemas.openxmlformats.org/drawingml/2006/table">
            <a:tbl>
              <a:tblPr/>
              <a:tblGrid>
                <a:gridCol w="636588"/>
                <a:gridCol w="3021012"/>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min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ελάχιστος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7543800"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83331" name="Rectangle 2"/>
          <p:cNvSpPr>
            <a:spLocks noGrp="1" noChangeArrowheads="1"/>
          </p:cNvSpPr>
          <p:nvPr>
            <p:ph type="title" idx="4294967295"/>
          </p:nvPr>
        </p:nvSpPr>
        <p:spPr>
          <a:xfrm>
            <a:off x="612775" y="0"/>
            <a:ext cx="8531225" cy="1219200"/>
          </a:xfrm>
        </p:spPr>
        <p:txBody>
          <a:bodyPr anchor="ctr"/>
          <a:lstStyle/>
          <a:p>
            <a:r>
              <a:rPr lang="el-GR" altLang="en-US" smtClean="0"/>
              <a:t>Άσκηση 6: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DC7BBDC-84CF-4D51-AC9F-0E2229E57FB3}" type="slidenum">
              <a:rPr lang="en-US" sz="1200">
                <a:solidFill>
                  <a:schemeClr val="tx1">
                    <a:tint val="75000"/>
                  </a:schemeClr>
                </a:solidFill>
                <a:latin typeface="+mn-lt"/>
                <a:cs typeface="+mn-cs"/>
              </a:rPr>
              <a:pPr fontAlgn="auto">
                <a:spcBef>
                  <a:spcPts val="0"/>
                </a:spcBef>
                <a:spcAft>
                  <a:spcPts val="0"/>
                </a:spcAft>
                <a:defRPr/>
              </a:pPr>
              <a:t>356</a:t>
            </a:fld>
            <a:endParaRPr lang="en-US" sz="1200" dirty="0">
              <a:solidFill>
                <a:schemeClr val="tx1">
                  <a:tint val="75000"/>
                </a:schemeClr>
              </a:solidFill>
              <a:latin typeface="+mn-lt"/>
              <a:cs typeface="+mn-cs"/>
            </a:endParaRPr>
          </a:p>
        </p:txBody>
      </p:sp>
      <p:sp>
        <p:nvSpPr>
          <p:cNvPr id="6" name="Flowchart: Terminator 5"/>
          <p:cNvSpPr/>
          <p:nvPr/>
        </p:nvSpPr>
        <p:spPr>
          <a:xfrm>
            <a:off x="971550"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9" name="Flowchart: Manual Input 8"/>
          <p:cNvSpPr/>
          <p:nvPr/>
        </p:nvSpPr>
        <p:spPr>
          <a:xfrm>
            <a:off x="3063875" y="2209800"/>
            <a:ext cx="1331913" cy="431800"/>
          </a:xfrm>
          <a:prstGeom prst="flowChartManualIn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a:t>
            </a:r>
          </a:p>
        </p:txBody>
      </p:sp>
      <p:sp>
        <p:nvSpPr>
          <p:cNvPr id="12" name="Flowchart: Terminator 11"/>
          <p:cNvSpPr/>
          <p:nvPr/>
        </p:nvSpPr>
        <p:spPr>
          <a:xfrm>
            <a:off x="6470650"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23" idx="0"/>
          </p:cNvCxnSpPr>
          <p:nvPr/>
        </p:nvCxnSpPr>
        <p:spPr>
          <a:xfrm rot="5400000">
            <a:off x="919957" y="2512219"/>
            <a:ext cx="10160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4"/>
            <a:endCxn id="9" idx="0"/>
          </p:cNvCxnSpPr>
          <p:nvPr/>
        </p:nvCxnSpPr>
        <p:spPr>
          <a:xfrm rot="5400000">
            <a:off x="3642519" y="2166144"/>
            <a:ext cx="174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2"/>
            <a:endCxn id="12" idx="0"/>
          </p:cNvCxnSpPr>
          <p:nvPr/>
        </p:nvCxnSpPr>
        <p:spPr>
          <a:xfrm rot="5400000">
            <a:off x="6665913" y="6105525"/>
            <a:ext cx="525462"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2" idx="2"/>
            <a:endCxn id="26" idx="0"/>
          </p:cNvCxnSpPr>
          <p:nvPr/>
        </p:nvCxnSpPr>
        <p:spPr>
          <a:xfrm rot="5400000" flipH="1" flipV="1">
            <a:off x="875506" y="2382044"/>
            <a:ext cx="3408363" cy="2301875"/>
          </a:xfrm>
          <a:prstGeom prst="bentConnector5">
            <a:avLst>
              <a:gd name="adj1" fmla="val -6708"/>
              <a:gd name="adj2" fmla="val 34951"/>
              <a:gd name="adj3" fmla="val 10559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Flowchart: Decision 13"/>
          <p:cNvSpPr/>
          <p:nvPr/>
        </p:nvSpPr>
        <p:spPr>
          <a:xfrm>
            <a:off x="2811463" y="5876925"/>
            <a:ext cx="1836737"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x </a:t>
            </a:r>
            <a:r>
              <a:rPr lang="en-US" sz="2000">
                <a:solidFill>
                  <a:schemeClr val="bg1"/>
                </a:solidFill>
                <a:latin typeface="Arial"/>
                <a:cs typeface="Arial"/>
              </a:rPr>
              <a:t>≠</a:t>
            </a:r>
            <a:r>
              <a:rPr lang="en-US" sz="2000">
                <a:solidFill>
                  <a:schemeClr val="bg1"/>
                </a:solidFill>
              </a:rPr>
              <a:t> 0</a:t>
            </a:r>
          </a:p>
        </p:txBody>
      </p:sp>
      <p:cxnSp>
        <p:nvCxnSpPr>
          <p:cNvPr id="17" name="Straight Arrow Connector 48"/>
          <p:cNvCxnSpPr>
            <a:stCxn id="14" idx="1"/>
            <a:endCxn id="26" idx="2"/>
          </p:cNvCxnSpPr>
          <p:nvPr/>
        </p:nvCxnSpPr>
        <p:spPr>
          <a:xfrm rot="10800000" flipH="1">
            <a:off x="2811463" y="1954213"/>
            <a:ext cx="804862" cy="4337050"/>
          </a:xfrm>
          <a:prstGeom prst="bentConnector3">
            <a:avLst>
              <a:gd name="adj1" fmla="val -36344"/>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3342" name="TextBox 20"/>
          <p:cNvSpPr txBox="1">
            <a:spLocks noChangeArrowheads="1"/>
          </p:cNvSpPr>
          <p:nvPr/>
        </p:nvSpPr>
        <p:spPr bwMode="auto">
          <a:xfrm>
            <a:off x="4572000" y="59245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83343" name="TextBox 21"/>
          <p:cNvSpPr txBox="1">
            <a:spLocks noChangeArrowheads="1"/>
          </p:cNvSpPr>
          <p:nvPr/>
        </p:nvSpPr>
        <p:spPr bwMode="auto">
          <a:xfrm>
            <a:off x="2590800" y="5924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26" name="Flowchart: Connector 25"/>
          <p:cNvSpPr/>
          <p:nvPr/>
        </p:nvSpPr>
        <p:spPr>
          <a:xfrm>
            <a:off x="3616325" y="18288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28" name="Flowchart: Process 27"/>
          <p:cNvSpPr/>
          <p:nvPr/>
        </p:nvSpPr>
        <p:spPr>
          <a:xfrm>
            <a:off x="2847975" y="3541713"/>
            <a:ext cx="1763713" cy="358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sum + x</a:t>
            </a:r>
          </a:p>
        </p:txBody>
      </p:sp>
      <p:sp>
        <p:nvSpPr>
          <p:cNvPr id="30" name="Flowchart: Document 29"/>
          <p:cNvSpPr/>
          <p:nvPr/>
        </p:nvSpPr>
        <p:spPr>
          <a:xfrm>
            <a:off x="6008688" y="5168900"/>
            <a:ext cx="1839912"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r>
              <a:rPr lang="el-GR" sz="2000">
                <a:solidFill>
                  <a:schemeClr val="bg1"/>
                </a:solidFill>
              </a:rPr>
              <a:t>, </a:t>
            </a:r>
            <a:r>
              <a:rPr lang="en-US" sz="2000">
                <a:solidFill>
                  <a:schemeClr val="bg1"/>
                </a:solidFill>
              </a:rPr>
              <a:t>max</a:t>
            </a:r>
          </a:p>
        </p:txBody>
      </p:sp>
      <p:cxnSp>
        <p:nvCxnSpPr>
          <p:cNvPr id="46" name="Straight Arrow Connector 45"/>
          <p:cNvCxnSpPr>
            <a:stCxn id="9" idx="2"/>
            <a:endCxn id="36" idx="0"/>
          </p:cNvCxnSpPr>
          <p:nvPr/>
        </p:nvCxnSpPr>
        <p:spPr>
          <a:xfrm rot="5400000">
            <a:off x="3540919" y="2831307"/>
            <a:ext cx="3778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2"/>
            <a:endCxn id="37" idx="0"/>
          </p:cNvCxnSpPr>
          <p:nvPr/>
        </p:nvCxnSpPr>
        <p:spPr>
          <a:xfrm rot="5400000">
            <a:off x="3544094" y="4080669"/>
            <a:ext cx="366712" cy="635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762000" y="3021013"/>
            <a:ext cx="1331913" cy="358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0</a:t>
            </a:r>
          </a:p>
        </p:txBody>
      </p:sp>
      <p:cxnSp>
        <p:nvCxnSpPr>
          <p:cNvPr id="45" name="Straight Arrow Connector 44"/>
          <p:cNvCxnSpPr>
            <a:stCxn id="14" idx="3"/>
            <a:endCxn id="44" idx="0"/>
          </p:cNvCxnSpPr>
          <p:nvPr/>
        </p:nvCxnSpPr>
        <p:spPr>
          <a:xfrm flipV="1">
            <a:off x="4648200" y="4343400"/>
            <a:ext cx="2279650" cy="1947863"/>
          </a:xfrm>
          <a:prstGeom prst="bentConnector4">
            <a:avLst>
              <a:gd name="adj1" fmla="val 45419"/>
              <a:gd name="adj2" fmla="val 111734"/>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762000" y="3541713"/>
            <a:ext cx="1331913" cy="358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sum </a:t>
            </a:r>
            <a:r>
              <a:rPr lang="en-US" sz="2000">
                <a:solidFill>
                  <a:schemeClr val="bg1"/>
                </a:solidFill>
                <a:latin typeface="Arial"/>
                <a:cs typeface="Arial"/>
              </a:rPr>
              <a:t>← </a:t>
            </a:r>
            <a:r>
              <a:rPr lang="en-US" sz="2000">
                <a:solidFill>
                  <a:schemeClr val="bg1"/>
                </a:solidFill>
              </a:rPr>
              <a:t>0</a:t>
            </a:r>
          </a:p>
        </p:txBody>
      </p:sp>
      <p:cxnSp>
        <p:nvCxnSpPr>
          <p:cNvPr id="29" name="Straight Arrow Connector 28"/>
          <p:cNvCxnSpPr>
            <a:stCxn id="23" idx="2"/>
            <a:endCxn id="25" idx="0"/>
          </p:cNvCxnSpPr>
          <p:nvPr/>
        </p:nvCxnSpPr>
        <p:spPr>
          <a:xfrm rot="5400000">
            <a:off x="1347788" y="3460750"/>
            <a:ext cx="16033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6" name="Flowchart: Process 35"/>
          <p:cNvSpPr/>
          <p:nvPr/>
        </p:nvSpPr>
        <p:spPr>
          <a:xfrm>
            <a:off x="2847975" y="3021013"/>
            <a:ext cx="1763713" cy="358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N </a:t>
            </a:r>
            <a:r>
              <a:rPr lang="en-US" sz="2000">
                <a:solidFill>
                  <a:schemeClr val="bg1"/>
                </a:solidFill>
                <a:latin typeface="Arial"/>
                <a:cs typeface="Arial"/>
              </a:rPr>
              <a:t>← </a:t>
            </a:r>
            <a:r>
              <a:rPr lang="en-US" sz="2000">
                <a:solidFill>
                  <a:schemeClr val="bg1"/>
                </a:solidFill>
              </a:rPr>
              <a:t>N + 1</a:t>
            </a:r>
          </a:p>
        </p:txBody>
      </p:sp>
      <p:cxnSp>
        <p:nvCxnSpPr>
          <p:cNvPr id="38" name="Straight Arrow Connector 37"/>
          <p:cNvCxnSpPr>
            <a:stCxn id="36" idx="2"/>
            <a:endCxn id="28" idx="0"/>
          </p:cNvCxnSpPr>
          <p:nvPr/>
        </p:nvCxnSpPr>
        <p:spPr>
          <a:xfrm rot="5400000">
            <a:off x="3649663" y="3460750"/>
            <a:ext cx="160338"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4" name="Flowchart: Process 43"/>
          <p:cNvSpPr/>
          <p:nvPr/>
        </p:nvSpPr>
        <p:spPr>
          <a:xfrm>
            <a:off x="5856288" y="4343400"/>
            <a:ext cx="2144712"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average </a:t>
            </a:r>
            <a:r>
              <a:rPr lang="en-US" sz="2000">
                <a:solidFill>
                  <a:schemeClr val="bg1"/>
                </a:solidFill>
                <a:latin typeface="Arial"/>
                <a:cs typeface="Arial"/>
              </a:rPr>
              <a:t>← </a:t>
            </a:r>
            <a:r>
              <a:rPr lang="en-US" sz="2000">
                <a:solidFill>
                  <a:schemeClr val="bg1"/>
                </a:solidFill>
              </a:rPr>
              <a:t>sum/N</a:t>
            </a:r>
          </a:p>
        </p:txBody>
      </p:sp>
      <p:cxnSp>
        <p:nvCxnSpPr>
          <p:cNvPr id="48" name="Straight Arrow Connector 47"/>
          <p:cNvCxnSpPr>
            <a:stCxn id="44" idx="2"/>
            <a:endCxn id="30" idx="0"/>
          </p:cNvCxnSpPr>
          <p:nvPr/>
        </p:nvCxnSpPr>
        <p:spPr>
          <a:xfrm rot="5400000">
            <a:off x="6695281" y="4936332"/>
            <a:ext cx="4667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2"/>
            <a:endCxn id="32" idx="0"/>
          </p:cNvCxnSpPr>
          <p:nvPr/>
        </p:nvCxnSpPr>
        <p:spPr>
          <a:xfrm rot="5400000">
            <a:off x="939800" y="4389438"/>
            <a:ext cx="976313"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2" name="Flowchart: Process 31"/>
          <p:cNvSpPr/>
          <p:nvPr/>
        </p:nvSpPr>
        <p:spPr>
          <a:xfrm>
            <a:off x="762000" y="4876800"/>
            <a:ext cx="1331913"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0</a:t>
            </a:r>
          </a:p>
        </p:txBody>
      </p:sp>
      <p:sp>
        <p:nvSpPr>
          <p:cNvPr id="37" name="Flowchart: Decision 36"/>
          <p:cNvSpPr/>
          <p:nvPr/>
        </p:nvSpPr>
        <p:spPr>
          <a:xfrm>
            <a:off x="2806700" y="4267200"/>
            <a:ext cx="1835150" cy="82867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max&lt;x</a:t>
            </a:r>
          </a:p>
        </p:txBody>
      </p:sp>
      <p:sp>
        <p:nvSpPr>
          <p:cNvPr id="39" name="Flowchart: Process 38"/>
          <p:cNvSpPr/>
          <p:nvPr/>
        </p:nvSpPr>
        <p:spPr>
          <a:xfrm>
            <a:off x="4225925" y="4940300"/>
            <a:ext cx="1260475"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n-US" sz="2000">
                <a:solidFill>
                  <a:schemeClr val="bg1"/>
                </a:solidFill>
              </a:rPr>
              <a:t>max </a:t>
            </a:r>
            <a:r>
              <a:rPr lang="en-US" sz="2000">
                <a:solidFill>
                  <a:schemeClr val="bg1"/>
                </a:solidFill>
                <a:latin typeface="Arial"/>
                <a:cs typeface="Arial"/>
              </a:rPr>
              <a:t>← </a:t>
            </a:r>
            <a:r>
              <a:rPr lang="en-US" sz="2000">
                <a:solidFill>
                  <a:schemeClr val="bg1"/>
                </a:solidFill>
              </a:rPr>
              <a:t>x</a:t>
            </a:r>
          </a:p>
        </p:txBody>
      </p:sp>
      <p:cxnSp>
        <p:nvCxnSpPr>
          <p:cNvPr id="40" name="Straight Arrow Connector 45"/>
          <p:cNvCxnSpPr>
            <a:stCxn id="37" idx="3"/>
            <a:endCxn id="39" idx="0"/>
          </p:cNvCxnSpPr>
          <p:nvPr/>
        </p:nvCxnSpPr>
        <p:spPr>
          <a:xfrm>
            <a:off x="4641850" y="4681538"/>
            <a:ext cx="214313" cy="2587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8"/>
          <p:cNvCxnSpPr>
            <a:stCxn id="37" idx="1"/>
            <a:endCxn id="42" idx="2"/>
          </p:cNvCxnSpPr>
          <p:nvPr/>
        </p:nvCxnSpPr>
        <p:spPr>
          <a:xfrm rot="10800000" flipH="1" flipV="1">
            <a:off x="2806700" y="4681538"/>
            <a:ext cx="803275" cy="701675"/>
          </a:xfrm>
          <a:prstGeom prst="bentConnector3">
            <a:avLst>
              <a:gd name="adj1" fmla="val -1738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2" name="Flowchart: Connector 41"/>
          <p:cNvSpPr/>
          <p:nvPr/>
        </p:nvSpPr>
        <p:spPr>
          <a:xfrm>
            <a:off x="3609975" y="52578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47" name="Straight Arrow Connector 54"/>
          <p:cNvCxnSpPr>
            <a:stCxn id="39" idx="2"/>
            <a:endCxn id="42" idx="6"/>
          </p:cNvCxnSpPr>
          <p:nvPr/>
        </p:nvCxnSpPr>
        <p:spPr>
          <a:xfrm rot="5400000">
            <a:off x="4306094" y="4833144"/>
            <a:ext cx="82550" cy="1017588"/>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2" idx="4"/>
            <a:endCxn id="14" idx="0"/>
          </p:cNvCxnSpPr>
          <p:nvPr/>
        </p:nvCxnSpPr>
        <p:spPr>
          <a:xfrm rot="16200000" flipH="1">
            <a:off x="3542506" y="5688807"/>
            <a:ext cx="369887" cy="6350"/>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3366" name="TextBox 50"/>
          <p:cNvSpPr txBox="1">
            <a:spLocks noChangeArrowheads="1"/>
          </p:cNvSpPr>
          <p:nvPr/>
        </p:nvSpPr>
        <p:spPr bwMode="auto">
          <a:xfrm>
            <a:off x="4546600" y="4316413"/>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83367" name="TextBox 51"/>
          <p:cNvSpPr txBox="1">
            <a:spLocks noChangeArrowheads="1"/>
          </p:cNvSpPr>
          <p:nvPr/>
        </p:nvSpPr>
        <p:spPr bwMode="auto">
          <a:xfrm>
            <a:off x="2514600" y="4316413"/>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graphicFrame>
        <p:nvGraphicFramePr>
          <p:cNvPr id="72" name="Table 71"/>
          <p:cNvGraphicFramePr>
            <a:graphicFrameLocks noGrp="1"/>
          </p:cNvGraphicFramePr>
          <p:nvPr/>
        </p:nvGraphicFramePr>
        <p:xfrm>
          <a:off x="4929188" y="1935163"/>
          <a:ext cx="4138612" cy="1981200"/>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max</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μέγιστος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1148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Ν </a:t>
            </a:r>
            <a:r>
              <a:rPr lang="en-US" i="1">
                <a:solidFill>
                  <a:schemeClr val="bg1"/>
                </a:solidFill>
                <a:latin typeface="Arial"/>
                <a:cs typeface="Arial"/>
              </a:rPr>
              <a:t>←</a:t>
            </a:r>
            <a:r>
              <a:rPr lang="el-GR" i="1">
                <a:solidFill>
                  <a:schemeClr val="bg1"/>
                </a:solidFill>
                <a:latin typeface="Arial Narrow" pitchFamily="34" charset="0"/>
              </a:rPr>
              <a:t> 0 .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sum </a:t>
            </a:r>
            <a:r>
              <a:rPr lang="en-US" i="1">
                <a:solidFill>
                  <a:schemeClr val="bg1"/>
                </a:solidFill>
                <a:latin typeface="Arial"/>
                <a:cs typeface="Arial"/>
              </a:rPr>
              <a:t>←</a:t>
            </a:r>
            <a:r>
              <a:rPr lang="en-US" i="1">
                <a:solidFill>
                  <a:schemeClr val="bg1"/>
                </a:solidFill>
                <a:latin typeface="Arial Narrow" pitchFamily="34" charset="0"/>
              </a:rPr>
              <a:t> 0</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max </a:t>
            </a:r>
            <a:r>
              <a:rPr lang="en-US" i="1">
                <a:solidFill>
                  <a:schemeClr val="bg1"/>
                </a:solidFill>
                <a:latin typeface="Arial"/>
                <a:cs typeface="Arial"/>
              </a:rPr>
              <a:t>←</a:t>
            </a:r>
            <a:r>
              <a:rPr lang="en-US" i="1">
                <a:solidFill>
                  <a:schemeClr val="bg1"/>
                </a:solidFill>
                <a:latin typeface="Arial Narrow" pitchFamily="34" charset="0"/>
              </a:rPr>
              <a:t> 0</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Επανάληψη:</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Διάβασε </a:t>
            </a:r>
            <a:r>
              <a:rPr lang="en-US" i="1">
                <a:solidFill>
                  <a:schemeClr val="bg1"/>
                </a:solidFill>
                <a:latin typeface="Arial Narrow" pitchFamily="34" charset="0"/>
              </a:rPr>
              <a:t> x</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Ν </a:t>
            </a:r>
            <a:r>
              <a:rPr lang="en-US" i="1">
                <a:solidFill>
                  <a:schemeClr val="bg1"/>
                </a:solidFill>
                <a:latin typeface="Arial"/>
                <a:cs typeface="Arial"/>
              </a:rPr>
              <a:t>←</a:t>
            </a:r>
            <a:r>
              <a:rPr lang="el-GR" i="1">
                <a:solidFill>
                  <a:schemeClr val="bg1"/>
                </a:solidFill>
                <a:latin typeface="Arial Narrow" pitchFamily="34" charset="0"/>
              </a:rPr>
              <a:t> Ν + 1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sum </a:t>
            </a:r>
            <a:r>
              <a:rPr lang="en-US" i="1">
                <a:solidFill>
                  <a:schemeClr val="bg1"/>
                </a:solidFill>
                <a:latin typeface="Arial"/>
                <a:cs typeface="Arial"/>
              </a:rPr>
              <a:t>←</a:t>
            </a:r>
            <a:r>
              <a:rPr lang="en-US" i="1">
                <a:solidFill>
                  <a:schemeClr val="bg1"/>
                </a:solidFill>
                <a:latin typeface="Arial Narrow" pitchFamily="34" charset="0"/>
              </a:rPr>
              <a:t> sum +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Αν  </a:t>
            </a:r>
            <a:r>
              <a:rPr lang="en-US" i="1">
                <a:solidFill>
                  <a:schemeClr val="bg1"/>
                </a:solidFill>
                <a:latin typeface="Arial Narrow" pitchFamily="34" charset="0"/>
              </a:rPr>
              <a:t>max &lt; x</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τότε </a:t>
            </a:r>
            <a:r>
              <a:rPr lang="en-US" i="1">
                <a:solidFill>
                  <a:schemeClr val="bg1"/>
                </a:solidFill>
                <a:latin typeface="Arial Narrow" pitchFamily="34" charset="0"/>
              </a:rPr>
              <a:t> max </a:t>
            </a:r>
            <a:r>
              <a:rPr lang="en-US" i="1">
                <a:solidFill>
                  <a:schemeClr val="bg1"/>
                </a:solidFill>
                <a:latin typeface="Arial"/>
                <a:cs typeface="Arial"/>
              </a:rPr>
              <a:t>←</a:t>
            </a:r>
            <a:r>
              <a:rPr lang="en-US" i="1">
                <a:solidFill>
                  <a:schemeClr val="bg1"/>
                </a:solidFill>
                <a:latin typeface="Arial Narrow" pitchFamily="34" charset="0"/>
              </a:rPr>
              <a:t> x</a:t>
            </a:r>
            <a:r>
              <a:rPr lang="el-GR" i="1">
                <a:solidFill>
                  <a:schemeClr val="bg1"/>
                </a:solidFill>
                <a:latin typeface="Arial Narrow" pitchFamily="34" charset="0"/>
              </a:rPr>
              <a:t> .</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a:t>
            </a:r>
            <a:r>
              <a:rPr lang="en-US" i="1">
                <a:solidFill>
                  <a:schemeClr val="bg1"/>
                </a:solidFill>
                <a:latin typeface="Arial Narrow" pitchFamily="34" charset="0"/>
              </a:rPr>
              <a:t>x </a:t>
            </a:r>
            <a:r>
              <a:rPr lang="en-US" i="1">
                <a:solidFill>
                  <a:schemeClr val="bg1"/>
                </a:solidFill>
                <a:latin typeface="Arial"/>
                <a:cs typeface="Arial"/>
              </a:rPr>
              <a:t>≠</a:t>
            </a:r>
            <a:r>
              <a:rPr lang="en-US" i="1">
                <a:solidFill>
                  <a:schemeClr val="bg1"/>
                </a:solidFill>
                <a:latin typeface="Arial Narrow" pitchFamily="34" charset="0"/>
              </a:rPr>
              <a:t> 0 .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average </a:t>
            </a:r>
            <a:r>
              <a:rPr lang="en-US" i="1">
                <a:solidFill>
                  <a:schemeClr val="bg1"/>
                </a:solidFill>
                <a:latin typeface="Arial"/>
                <a:cs typeface="Arial"/>
              </a:rPr>
              <a:t>←</a:t>
            </a:r>
            <a:r>
              <a:rPr lang="en-US" i="1">
                <a:solidFill>
                  <a:schemeClr val="bg1"/>
                </a:solidFill>
                <a:latin typeface="Arial Narrow" pitchFamily="34" charset="0"/>
              </a:rPr>
              <a:t> sum / N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 average, max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84355" name="Rectangle 2"/>
          <p:cNvSpPr>
            <a:spLocks noGrp="1" noChangeArrowheads="1"/>
          </p:cNvSpPr>
          <p:nvPr>
            <p:ph type="title" idx="4294967295"/>
          </p:nvPr>
        </p:nvSpPr>
        <p:spPr>
          <a:xfrm>
            <a:off x="612775" y="0"/>
            <a:ext cx="8531225" cy="1219200"/>
          </a:xfrm>
        </p:spPr>
        <p:txBody>
          <a:bodyPr anchor="ctr"/>
          <a:lstStyle/>
          <a:p>
            <a:r>
              <a:rPr lang="el-GR" altLang="en-US" smtClean="0"/>
              <a:t>Άσκηση 6: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C3077E14-4F4C-4EC6-B09A-2E31791323FC}" type="slidenum">
              <a:rPr lang="en-US" sz="1200">
                <a:solidFill>
                  <a:schemeClr val="tx1">
                    <a:tint val="75000"/>
                  </a:schemeClr>
                </a:solidFill>
                <a:latin typeface="+mn-lt"/>
                <a:cs typeface="+mn-cs"/>
              </a:rPr>
              <a:pPr fontAlgn="auto">
                <a:spcBef>
                  <a:spcPts val="0"/>
                </a:spcBef>
                <a:spcAft>
                  <a:spcPts val="0"/>
                </a:spcAft>
                <a:defRPr/>
              </a:pPr>
              <a:t>357</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4929188" y="1935163"/>
          <a:ext cx="4138612" cy="1981200"/>
        </p:xfrm>
        <a:graphic>
          <a:graphicData uri="http://schemas.openxmlformats.org/drawingml/2006/table">
            <a:tbl>
              <a:tblPr/>
              <a:tblGrid>
                <a:gridCol w="1090612"/>
                <a:gridCol w="30480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x</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τρέχων αριθμός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πλήθος</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μέχρι στιγμής άθροισμα</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max</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μέχρι στιγμής μέγιστος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ζητούμενος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7</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879045C4-F611-4BAB-A2B6-BF909A025B91}" type="slidenum">
              <a:rPr lang="en-US" sz="1200">
                <a:solidFill>
                  <a:schemeClr val="tx1">
                    <a:tint val="75000"/>
                  </a:schemeClr>
                </a:solidFill>
                <a:latin typeface="+mn-lt"/>
                <a:cs typeface="+mn-cs"/>
              </a:rPr>
              <a:pPr fontAlgn="auto">
                <a:spcBef>
                  <a:spcPts val="0"/>
                </a:spcBef>
                <a:spcAft>
                  <a:spcPts val="0"/>
                </a:spcAft>
                <a:defRPr/>
              </a:pPr>
              <a:t>358</a:t>
            </a:fld>
            <a:endParaRPr lang="en-US" sz="1200" dirty="0">
              <a:solidFill>
                <a:schemeClr val="tx1">
                  <a:tint val="75000"/>
                </a:schemeClr>
              </a:solidFill>
              <a:latin typeface="+mn-lt"/>
              <a:cs typeface="+mn-cs"/>
            </a:endParaRPr>
          </a:p>
        </p:txBody>
      </p:sp>
      <p:sp>
        <p:nvSpPr>
          <p:cNvPr id="83971" name="Content Placeholder 6"/>
          <p:cNvSpPr>
            <a:spLocks noGrp="1"/>
          </p:cNvSpPr>
          <p:nvPr>
            <p:ph sz="quarter" idx="4294967295"/>
          </p:nvPr>
        </p:nvSpPr>
        <p:spPr>
          <a:xfrm>
            <a:off x="612775" y="1547813"/>
            <a:ext cx="8531225" cy="5287962"/>
          </a:xfrm>
        </p:spPr>
        <p:txBody>
          <a:bodyPr>
            <a:normAutofit/>
          </a:bodyPr>
          <a:lstStyle/>
          <a:p>
            <a:pPr>
              <a:lnSpc>
                <a:spcPct val="90000"/>
              </a:lnSpc>
            </a:pPr>
            <a:r>
              <a:rPr lang="el-GR" sz="2600" smtClean="0"/>
              <a:t>Τα στοιχεία των φοιτητών του ΕΠΛ002 είναι αποθηκευ-μένα σε αρχείο με όνομα  </a:t>
            </a:r>
            <a:r>
              <a:rPr lang="en-US" sz="2600" smtClean="0"/>
              <a:t>students.dat</a:t>
            </a:r>
            <a:r>
              <a:rPr lang="el-GR" sz="2600" smtClean="0"/>
              <a:t>, ως εξής:</a:t>
            </a:r>
          </a:p>
          <a:p>
            <a:pPr>
              <a:lnSpc>
                <a:spcPct val="90000"/>
              </a:lnSpc>
            </a:pPr>
            <a:endParaRPr lang="el-GR" sz="2600" smtClean="0"/>
          </a:p>
          <a:p>
            <a:pPr>
              <a:lnSpc>
                <a:spcPct val="90000"/>
              </a:lnSpc>
            </a:pPr>
            <a:endParaRPr lang="el-GR" sz="2600" smtClean="0"/>
          </a:p>
          <a:p>
            <a:pPr>
              <a:lnSpc>
                <a:spcPct val="90000"/>
              </a:lnSpc>
            </a:pPr>
            <a:endParaRPr lang="el-GR" sz="2600" smtClean="0"/>
          </a:p>
          <a:p>
            <a:pPr>
              <a:lnSpc>
                <a:spcPct val="90000"/>
              </a:lnSpc>
            </a:pPr>
            <a:endParaRPr lang="el-GR" sz="2600" smtClean="0"/>
          </a:p>
          <a:p>
            <a:pPr>
              <a:lnSpc>
                <a:spcPct val="90000"/>
              </a:lnSpc>
            </a:pPr>
            <a:endParaRPr lang="el-GR" sz="2600" smtClean="0"/>
          </a:p>
          <a:p>
            <a:pPr>
              <a:lnSpc>
                <a:spcPct val="90000"/>
              </a:lnSpc>
            </a:pPr>
            <a:r>
              <a:rPr lang="el-GR" sz="2600" smtClean="0"/>
              <a:t>Να γραφεί πρόγραμμα που διαβάζει το αρχείο και τυπώνει στην οθόνη τα ονόματα των φοιτητών που αρίστευσαν (δηλ. έλαβαν βαθμό ≥ 8).</a:t>
            </a:r>
          </a:p>
          <a:p>
            <a:pPr>
              <a:lnSpc>
                <a:spcPct val="90000"/>
              </a:lnSpc>
            </a:pPr>
            <a:endParaRPr lang="el-GR" sz="2600" smtClean="0"/>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graphicFrame>
        <p:nvGraphicFramePr>
          <p:cNvPr id="8" name="Table 7"/>
          <p:cNvGraphicFramePr>
            <a:graphicFrameLocks noGrp="1"/>
          </p:cNvGraphicFramePr>
          <p:nvPr/>
        </p:nvGraphicFramePr>
        <p:xfrm>
          <a:off x="990600" y="2514600"/>
          <a:ext cx="7086600" cy="1854200"/>
        </p:xfrm>
        <a:graphic>
          <a:graphicData uri="http://schemas.openxmlformats.org/drawingml/2006/table">
            <a:tbl>
              <a:tblPr/>
              <a:tblGrid>
                <a:gridCol w="1844675"/>
                <a:gridCol w="2803525"/>
                <a:gridCol w="1139825"/>
                <a:gridCol w="1298575"/>
              </a:tblGrid>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year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grade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123456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Τάκης Χατζητάκης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121212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Στέλλα Μαυροπούλου</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552244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Πέτρος Πετρόπουλος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7812088"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86403"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7: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50FC81A2-7772-4056-9830-ACEF02096729}" type="slidenum">
              <a:rPr lang="en-US" sz="1200">
                <a:solidFill>
                  <a:schemeClr val="tx1">
                    <a:tint val="75000"/>
                  </a:schemeClr>
                </a:solidFill>
                <a:latin typeface="+mn-lt"/>
                <a:cs typeface="+mn-cs"/>
              </a:rPr>
              <a:pPr fontAlgn="auto">
                <a:spcBef>
                  <a:spcPts val="0"/>
                </a:spcBef>
                <a:spcAft>
                  <a:spcPts val="0"/>
                </a:spcAft>
                <a:defRPr/>
              </a:pPr>
              <a:t>359</a:t>
            </a:fld>
            <a:endParaRPr lang="en-US" sz="1200" dirty="0">
              <a:solidFill>
                <a:schemeClr val="tx1">
                  <a:tint val="75000"/>
                </a:schemeClr>
              </a:solidFill>
              <a:latin typeface="+mn-lt"/>
              <a:cs typeface="+mn-cs"/>
            </a:endParaRPr>
          </a:p>
        </p:txBody>
      </p:sp>
      <p:sp>
        <p:nvSpPr>
          <p:cNvPr id="6" name="Flowchart: Terminator 5"/>
          <p:cNvSpPr/>
          <p:nvPr/>
        </p:nvSpPr>
        <p:spPr>
          <a:xfrm>
            <a:off x="1165225"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12" name="Flowchart: Terminator 11"/>
          <p:cNvSpPr/>
          <p:nvPr/>
        </p:nvSpPr>
        <p:spPr>
          <a:xfrm>
            <a:off x="6956425"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31" idx="0"/>
          </p:cNvCxnSpPr>
          <p:nvPr/>
        </p:nvCxnSpPr>
        <p:spPr>
          <a:xfrm rot="5400000">
            <a:off x="1481932" y="2143919"/>
            <a:ext cx="2794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7" idx="2"/>
            <a:endCxn id="12" idx="0"/>
          </p:cNvCxnSpPr>
          <p:nvPr/>
        </p:nvCxnSpPr>
        <p:spPr>
          <a:xfrm rot="5400000">
            <a:off x="7239794" y="6195219"/>
            <a:ext cx="3460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1" idx="4"/>
            <a:endCxn id="90" idx="0"/>
          </p:cNvCxnSpPr>
          <p:nvPr/>
        </p:nvCxnSpPr>
        <p:spPr>
          <a:xfrm rot="5400000" flipH="1" flipV="1">
            <a:off x="2323307" y="1280318"/>
            <a:ext cx="1828800" cy="3230563"/>
          </a:xfrm>
          <a:prstGeom prst="bentConnector5">
            <a:avLst>
              <a:gd name="adj1" fmla="val -12500"/>
              <a:gd name="adj2" fmla="val 31893"/>
              <a:gd name="adj3" fmla="val 1125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48"/>
          <p:cNvCxnSpPr>
            <a:stCxn id="80" idx="4"/>
            <a:endCxn id="90" idx="2"/>
          </p:cNvCxnSpPr>
          <p:nvPr/>
        </p:nvCxnSpPr>
        <p:spPr>
          <a:xfrm rot="5400000" flipH="1">
            <a:off x="2570957" y="4274344"/>
            <a:ext cx="4449762" cy="114300"/>
          </a:xfrm>
          <a:prstGeom prst="bentConnector4">
            <a:avLst>
              <a:gd name="adj1" fmla="val -2854"/>
              <a:gd name="adj2" fmla="val 1720735"/>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0" name="Flowchart: Document 29"/>
          <p:cNvSpPr/>
          <p:nvPr/>
        </p:nvSpPr>
        <p:spPr>
          <a:xfrm>
            <a:off x="3048000" y="4419600"/>
            <a:ext cx="1116013" cy="72072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rec.name</a:t>
            </a:r>
          </a:p>
        </p:txBody>
      </p:sp>
      <p:cxnSp>
        <p:nvCxnSpPr>
          <p:cNvPr id="46" name="Straight Arrow Connector 45"/>
          <p:cNvCxnSpPr>
            <a:stCxn id="90" idx="4"/>
            <a:endCxn id="65" idx="0"/>
          </p:cNvCxnSpPr>
          <p:nvPr/>
        </p:nvCxnSpPr>
        <p:spPr>
          <a:xfrm rot="5400000">
            <a:off x="4748212" y="2335213"/>
            <a:ext cx="207963"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5" idx="3"/>
            <a:endCxn id="87" idx="0"/>
          </p:cNvCxnSpPr>
          <p:nvPr/>
        </p:nvCxnSpPr>
        <p:spPr>
          <a:xfrm>
            <a:off x="6040438" y="2798763"/>
            <a:ext cx="1373187" cy="26114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2" name="Flowchart: Decision 31"/>
          <p:cNvSpPr/>
          <p:nvPr/>
        </p:nvSpPr>
        <p:spPr>
          <a:xfrm>
            <a:off x="3665538" y="3810000"/>
            <a:ext cx="2374900"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n-US" sz="2000">
                <a:solidFill>
                  <a:schemeClr val="bg1"/>
                </a:solidFill>
              </a:rPr>
              <a:t>rec.grade ≥ 8</a:t>
            </a:r>
          </a:p>
        </p:txBody>
      </p:sp>
      <p:cxnSp>
        <p:nvCxnSpPr>
          <p:cNvPr id="34" name="Straight Arrow Connector 45"/>
          <p:cNvCxnSpPr>
            <a:stCxn id="32" idx="3"/>
            <a:endCxn id="37" idx="6"/>
          </p:cNvCxnSpPr>
          <p:nvPr/>
        </p:nvCxnSpPr>
        <p:spPr>
          <a:xfrm flipH="1">
            <a:off x="4967288" y="4170363"/>
            <a:ext cx="1073150" cy="1017587"/>
          </a:xfrm>
          <a:prstGeom prst="bentConnector3">
            <a:avLst>
              <a:gd name="adj1" fmla="val -2129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stCxn id="32" idx="1"/>
            <a:endCxn id="30" idx="0"/>
          </p:cNvCxnSpPr>
          <p:nvPr/>
        </p:nvCxnSpPr>
        <p:spPr>
          <a:xfrm rot="10800000" flipV="1">
            <a:off x="3605213" y="4170363"/>
            <a:ext cx="60325" cy="2492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7" name="Flowchart: Connector 36"/>
          <p:cNvSpPr/>
          <p:nvPr/>
        </p:nvSpPr>
        <p:spPr>
          <a:xfrm>
            <a:off x="4738688" y="5064125"/>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9" name="Straight Arrow Connector 54"/>
          <p:cNvCxnSpPr>
            <a:stCxn id="30" idx="2"/>
            <a:endCxn id="37" idx="2"/>
          </p:cNvCxnSpPr>
          <p:nvPr/>
        </p:nvCxnSpPr>
        <p:spPr>
          <a:xfrm rot="16200000" flipH="1">
            <a:off x="4124326" y="4573587"/>
            <a:ext cx="95250" cy="1133475"/>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4"/>
            <a:endCxn id="80" idx="1"/>
          </p:cNvCxnSpPr>
          <p:nvPr/>
        </p:nvCxnSpPr>
        <p:spPr>
          <a:xfrm rot="5400000">
            <a:off x="4536281" y="5628482"/>
            <a:ext cx="6318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6420" name="TextBox 41"/>
          <p:cNvSpPr txBox="1">
            <a:spLocks noChangeArrowheads="1"/>
          </p:cNvSpPr>
          <p:nvPr/>
        </p:nvSpPr>
        <p:spPr bwMode="auto">
          <a:xfrm>
            <a:off x="4549775" y="312102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86421" name="TextBox 46"/>
          <p:cNvSpPr txBox="1">
            <a:spLocks noChangeArrowheads="1"/>
          </p:cNvSpPr>
          <p:nvPr/>
        </p:nvSpPr>
        <p:spPr bwMode="auto">
          <a:xfrm>
            <a:off x="5932488" y="3844925"/>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31" name="Flowchart: Predefined Process 30"/>
          <p:cNvSpPr/>
          <p:nvPr/>
        </p:nvSpPr>
        <p:spPr>
          <a:xfrm>
            <a:off x="685800" y="2282825"/>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άνοιξε</a:t>
            </a:r>
          </a:p>
          <a:p>
            <a:pPr algn="ctr" fontAlgn="auto">
              <a:lnSpc>
                <a:spcPts val="1800"/>
              </a:lnSpc>
              <a:spcBef>
                <a:spcPts val="0"/>
              </a:spcBef>
              <a:spcAft>
                <a:spcPts val="0"/>
              </a:spcAft>
              <a:defRPr/>
            </a:pPr>
            <a:r>
              <a:rPr lang="en-US" sz="2000">
                <a:solidFill>
                  <a:schemeClr val="bg1"/>
                </a:solidFill>
              </a:rPr>
              <a:t>students.dat</a:t>
            </a:r>
          </a:p>
        </p:txBody>
      </p:sp>
      <p:sp>
        <p:nvSpPr>
          <p:cNvPr id="51" name="Flowchart: Data 50"/>
          <p:cNvSpPr/>
          <p:nvPr/>
        </p:nvSpPr>
        <p:spPr>
          <a:xfrm>
            <a:off x="722313" y="3197225"/>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cxnSp>
        <p:nvCxnSpPr>
          <p:cNvPr id="52" name="Straight Arrow Connector 51"/>
          <p:cNvCxnSpPr>
            <a:stCxn id="31" idx="2"/>
            <a:endCxn id="51" idx="1"/>
          </p:cNvCxnSpPr>
          <p:nvPr/>
        </p:nvCxnSpPr>
        <p:spPr>
          <a:xfrm rot="5400000">
            <a:off x="1470819" y="3047207"/>
            <a:ext cx="301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65" name="Flowchart: Decision 64"/>
          <p:cNvSpPr/>
          <p:nvPr/>
        </p:nvSpPr>
        <p:spPr>
          <a:xfrm>
            <a:off x="3665538" y="2438400"/>
            <a:ext cx="2374900"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sz="2000">
                <a:solidFill>
                  <a:schemeClr val="bg1"/>
                </a:solidFill>
              </a:rPr>
              <a:t>όχι </a:t>
            </a:r>
            <a:r>
              <a:rPr lang="en-US" sz="2000">
                <a:solidFill>
                  <a:schemeClr val="bg1"/>
                </a:solidFill>
              </a:rPr>
              <a:t>EOF</a:t>
            </a:r>
          </a:p>
        </p:txBody>
      </p:sp>
      <p:sp>
        <p:nvSpPr>
          <p:cNvPr id="486426" name="TextBox 65"/>
          <p:cNvSpPr txBox="1">
            <a:spLocks noChangeArrowheads="1"/>
          </p:cNvSpPr>
          <p:nvPr/>
        </p:nvSpPr>
        <p:spPr bwMode="auto">
          <a:xfrm>
            <a:off x="5943600" y="24384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86427" name="TextBox 66"/>
          <p:cNvSpPr txBox="1">
            <a:spLocks noChangeArrowheads="1"/>
          </p:cNvSpPr>
          <p:nvPr/>
        </p:nvSpPr>
        <p:spPr bwMode="auto">
          <a:xfrm>
            <a:off x="3394075" y="3844925"/>
            <a:ext cx="339725" cy="400050"/>
          </a:xfrm>
          <a:prstGeom prst="rect">
            <a:avLst/>
          </a:prstGeom>
          <a:noFill/>
          <a:ln w="9525">
            <a:noFill/>
            <a:miter lim="800000"/>
            <a:headEnd/>
            <a:tailEnd/>
          </a:ln>
        </p:spPr>
        <p:txBody>
          <a:bodyPr>
            <a:spAutoFit/>
          </a:bodyPr>
          <a:lstStyle/>
          <a:p>
            <a:r>
              <a:rPr lang="el-GR" sz="2000">
                <a:latin typeface="Calibri" pitchFamily="34" charset="0"/>
              </a:rPr>
              <a:t>Α</a:t>
            </a:r>
            <a:endParaRPr lang="en-US" sz="2000">
              <a:latin typeface="Calibri" pitchFamily="34" charset="0"/>
            </a:endParaRPr>
          </a:p>
        </p:txBody>
      </p:sp>
      <p:sp>
        <p:nvSpPr>
          <p:cNvPr id="80" name="Flowchart: Data 79"/>
          <p:cNvSpPr/>
          <p:nvPr/>
        </p:nvSpPr>
        <p:spPr>
          <a:xfrm>
            <a:off x="3952875" y="59436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sp>
        <p:nvSpPr>
          <p:cNvPr id="87" name="Flowchart: Predefined Process 86"/>
          <p:cNvSpPr/>
          <p:nvPr/>
        </p:nvSpPr>
        <p:spPr>
          <a:xfrm>
            <a:off x="6477000" y="5410200"/>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κλείσε</a:t>
            </a:r>
          </a:p>
          <a:p>
            <a:pPr algn="ctr" fontAlgn="auto">
              <a:lnSpc>
                <a:spcPts val="1800"/>
              </a:lnSpc>
              <a:spcBef>
                <a:spcPts val="0"/>
              </a:spcBef>
              <a:spcAft>
                <a:spcPts val="0"/>
              </a:spcAft>
              <a:defRPr/>
            </a:pPr>
            <a:r>
              <a:rPr lang="en-US" sz="2000">
                <a:solidFill>
                  <a:schemeClr val="bg1"/>
                </a:solidFill>
              </a:rPr>
              <a:t>students.dat</a:t>
            </a:r>
          </a:p>
        </p:txBody>
      </p:sp>
      <p:sp>
        <p:nvSpPr>
          <p:cNvPr id="90" name="Flowchart: Connector 89"/>
          <p:cNvSpPr/>
          <p:nvPr/>
        </p:nvSpPr>
        <p:spPr>
          <a:xfrm>
            <a:off x="4738688" y="19812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95" name="Straight Arrow Connector 94"/>
          <p:cNvCxnSpPr>
            <a:stCxn id="65" idx="2"/>
            <a:endCxn id="32" idx="0"/>
          </p:cNvCxnSpPr>
          <p:nvPr/>
        </p:nvCxnSpPr>
        <p:spPr>
          <a:xfrm rot="5400000">
            <a:off x="4525962" y="3484563"/>
            <a:ext cx="652463"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124" name="Table 123"/>
          <p:cNvGraphicFramePr>
            <a:graphicFrameLocks noGrp="1"/>
          </p:cNvGraphicFramePr>
          <p:nvPr/>
        </p:nvGraphicFramePr>
        <p:xfrm>
          <a:off x="6040438" y="1935163"/>
          <a:ext cx="3027362" cy="396875"/>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i="1" dirty="0" smtClean="0"/>
              <a:t>Ο Κύκλος Φέρε-Εκτέλεσε </a:t>
            </a:r>
            <a:br>
              <a:rPr lang="el-GR" b="1" i="1" dirty="0" smtClean="0"/>
            </a:br>
            <a:r>
              <a:rPr lang="el-GR" b="1" i="1" dirty="0" smtClean="0"/>
              <a:t>(</a:t>
            </a:r>
            <a:r>
              <a:rPr lang="en-US" b="1" i="1" dirty="0" smtClean="0"/>
              <a:t>Fetch</a:t>
            </a:r>
            <a:r>
              <a:rPr lang="el-GR" b="1" i="1" dirty="0" smtClean="0"/>
              <a:t>-</a:t>
            </a:r>
            <a:r>
              <a:rPr lang="en-US" b="1" i="1" dirty="0" smtClean="0"/>
              <a:t>Execute Cycle</a:t>
            </a:r>
            <a:r>
              <a:rPr lang="el-GR" b="1" i="1"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36</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92500" lnSpcReduction="20000"/>
          </a:bodyPr>
          <a:lstStyle/>
          <a:p>
            <a:r>
              <a:rPr lang="el-GR" dirty="0" smtClean="0"/>
              <a:t>Για να εκτελεστεί ένα πρόγραμμα, ο επεξεργαστής ανακτά μία </a:t>
            </a:r>
            <a:r>
              <a:rPr lang="el-GR" dirty="0" err="1" smtClean="0"/>
              <a:t>μία</a:t>
            </a:r>
            <a:r>
              <a:rPr lang="el-GR" dirty="0" smtClean="0"/>
              <a:t> τις εντολές του προγράμματος και επιτελεί τις λειτουργίες που καθορίζει κάθε μία από αυτές </a:t>
            </a:r>
          </a:p>
          <a:p>
            <a:r>
              <a:rPr lang="el-GR" dirty="0" smtClean="0"/>
              <a:t>Ο </a:t>
            </a:r>
            <a:r>
              <a:rPr lang="el-GR" b="1" dirty="0" smtClean="0"/>
              <a:t>κύκλος</a:t>
            </a:r>
            <a:r>
              <a:rPr lang="el-GR" dirty="0" smtClean="0"/>
              <a:t> </a:t>
            </a:r>
            <a:r>
              <a:rPr lang="el-GR" b="1" dirty="0" smtClean="0"/>
              <a:t>εκτέλεσης εντολών </a:t>
            </a:r>
            <a:r>
              <a:rPr lang="el-GR" dirty="0" smtClean="0"/>
              <a:t>ή</a:t>
            </a:r>
            <a:r>
              <a:rPr lang="el-GR" b="1" dirty="0" smtClean="0"/>
              <a:t> κύκλος μηχανής </a:t>
            </a:r>
            <a:r>
              <a:rPr lang="el-GR" dirty="0" smtClean="0"/>
              <a:t>ή απλά</a:t>
            </a:r>
            <a:r>
              <a:rPr lang="el-GR" b="1" dirty="0" smtClean="0"/>
              <a:t> κύκλος φέρε-εκτέλεσε</a:t>
            </a:r>
            <a:r>
              <a:rPr lang="el-GR" dirty="0" smtClean="0"/>
              <a:t> αναφέρεται στο διάστημα που απαιτείται για την ολοκλήρωση της εκτέλεσης μίας εντολής </a:t>
            </a:r>
          </a:p>
          <a:p>
            <a:r>
              <a:rPr lang="el-GR" dirty="0" smtClean="0"/>
              <a:t>Ο κύκλος αυτός διέρχεται από δύο φάσεις:</a:t>
            </a:r>
          </a:p>
          <a:p>
            <a:pPr lvl="1"/>
            <a:r>
              <a:rPr lang="el-GR" b="1" dirty="0" smtClean="0"/>
              <a:t>φάση ανάκτησης (</a:t>
            </a:r>
            <a:r>
              <a:rPr lang="en-US" b="1" dirty="0" smtClean="0"/>
              <a:t>fetch phase</a:t>
            </a:r>
            <a:r>
              <a:rPr lang="el-GR" b="1" dirty="0" smtClean="0"/>
              <a:t>)</a:t>
            </a:r>
          </a:p>
          <a:p>
            <a:pPr lvl="2"/>
            <a:r>
              <a:rPr lang="el-GR" dirty="0" smtClean="0"/>
              <a:t>μεταφέρεται από τη μνήμη στην κεντρική μονάδα επεξεργασίας η επόμενη εντολή που θα εκτελεστεί</a:t>
            </a:r>
          </a:p>
          <a:p>
            <a:pPr lvl="1"/>
            <a:r>
              <a:rPr lang="el-GR" b="1" dirty="0" smtClean="0"/>
              <a:t>φάση εκτέλεσης (</a:t>
            </a:r>
            <a:r>
              <a:rPr lang="en-US" b="1" dirty="0" smtClean="0"/>
              <a:t>execution phase</a:t>
            </a:r>
            <a:r>
              <a:rPr lang="el-GR" b="1" dirty="0" smtClean="0"/>
              <a:t>)</a:t>
            </a:r>
          </a:p>
          <a:p>
            <a:pPr lvl="2"/>
            <a:r>
              <a:rPr lang="el-GR" dirty="0" smtClean="0"/>
              <a:t>η κεντρική μονάδα επεξεργασίας εκτελεί την εντολή και αν χρειάζεται αποθηκεύει τα αποτελέσματα στη μνήμη</a:t>
            </a:r>
          </a:p>
          <a:p>
            <a:endParaRPr lang="el-GR"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Άνοιξε  </a:t>
            </a:r>
            <a:r>
              <a:rPr lang="en-US" i="1">
                <a:solidFill>
                  <a:schemeClr val="bg1"/>
                </a:solidFill>
                <a:latin typeface="Arial Narrow" pitchFamily="34" charset="0"/>
              </a:rPr>
              <a:t>students.dat</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όχι </a:t>
            </a:r>
            <a:r>
              <a:rPr lang="en-US" i="1">
                <a:solidFill>
                  <a:schemeClr val="bg1"/>
                </a:solidFill>
                <a:latin typeface="Arial Narrow" pitchFamily="34" charset="0"/>
              </a:rPr>
              <a:t>EOF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επανέλαβε:</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Αν  </a:t>
            </a:r>
            <a:r>
              <a:rPr lang="en-US" i="1">
                <a:solidFill>
                  <a:schemeClr val="bg1"/>
                </a:solidFill>
                <a:latin typeface="Arial Narrow" pitchFamily="34" charset="0"/>
              </a:rPr>
              <a:t>rec.grade ≥ 8</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a:t>
            </a:r>
            <a:r>
              <a:rPr lang="en-US" i="1">
                <a:solidFill>
                  <a:schemeClr val="bg1"/>
                </a:solidFill>
                <a:latin typeface="Arial Narrow" pitchFamily="34" charset="0"/>
              </a:rPr>
              <a:t>    </a:t>
            </a:r>
            <a:r>
              <a:rPr lang="el-GR" i="1">
                <a:solidFill>
                  <a:schemeClr val="bg1"/>
                </a:solidFill>
                <a:latin typeface="Arial Narrow" pitchFamily="34" charset="0"/>
              </a:rPr>
              <a:t>Τύπωσε  </a:t>
            </a:r>
            <a:r>
              <a:rPr lang="en-US" i="1">
                <a:solidFill>
                  <a:schemeClr val="bg1"/>
                </a:solidFill>
                <a:latin typeface="Arial Narrow" pitchFamily="34" charset="0"/>
              </a:rPr>
              <a:t>rec.name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Κλείσε  </a:t>
            </a:r>
            <a:r>
              <a:rPr lang="en-US" i="1">
                <a:solidFill>
                  <a:schemeClr val="bg1"/>
                </a:solidFill>
                <a:latin typeface="Arial Narrow" pitchFamily="34" charset="0"/>
              </a:rPr>
              <a:t>students.dat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87427"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7: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7DFB2C25-96B3-41DE-A109-84B5BF1C002B}" type="slidenum">
              <a:rPr lang="en-US" sz="1200">
                <a:solidFill>
                  <a:schemeClr val="tx1">
                    <a:tint val="75000"/>
                  </a:schemeClr>
                </a:solidFill>
                <a:latin typeface="+mn-lt"/>
                <a:cs typeface="+mn-cs"/>
              </a:rPr>
              <a:pPr fontAlgn="auto">
                <a:spcBef>
                  <a:spcPts val="0"/>
                </a:spcBef>
                <a:spcAft>
                  <a:spcPts val="0"/>
                </a:spcAft>
                <a:defRPr/>
              </a:pPr>
              <a:t>360</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6040438" y="1935163"/>
          <a:ext cx="3027362" cy="396875"/>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8</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03F31310-7FE4-4A80-B731-4898C6C872AB}" type="slidenum">
              <a:rPr lang="en-US" sz="1200">
                <a:solidFill>
                  <a:schemeClr val="tx1">
                    <a:tint val="75000"/>
                  </a:schemeClr>
                </a:solidFill>
                <a:latin typeface="+mn-lt"/>
                <a:cs typeface="+mn-cs"/>
              </a:rPr>
              <a:pPr fontAlgn="auto">
                <a:spcBef>
                  <a:spcPts val="0"/>
                </a:spcBef>
                <a:spcAft>
                  <a:spcPts val="0"/>
                </a:spcAft>
                <a:defRPr/>
              </a:pPr>
              <a:t>361</a:t>
            </a:fld>
            <a:endParaRPr lang="en-US" sz="1200" dirty="0">
              <a:solidFill>
                <a:schemeClr val="tx1">
                  <a:tint val="75000"/>
                </a:schemeClr>
              </a:solidFill>
              <a:latin typeface="+mn-lt"/>
              <a:cs typeface="+mn-cs"/>
            </a:endParaRPr>
          </a:p>
        </p:txBody>
      </p:sp>
      <p:sp>
        <p:nvSpPr>
          <p:cNvPr id="87043" name="Content Placeholder 6"/>
          <p:cNvSpPr>
            <a:spLocks noGrp="1"/>
          </p:cNvSpPr>
          <p:nvPr>
            <p:ph sz="quarter" idx="4294967295"/>
          </p:nvPr>
        </p:nvSpPr>
        <p:spPr>
          <a:xfrm>
            <a:off x="612775" y="1547813"/>
            <a:ext cx="8531225" cy="5287962"/>
          </a:xfrm>
        </p:spPr>
        <p:txBody>
          <a:bodyPr>
            <a:normAutofit/>
          </a:bodyPr>
          <a:lstStyle/>
          <a:p>
            <a:pPr>
              <a:lnSpc>
                <a:spcPct val="90000"/>
              </a:lnSpc>
            </a:pPr>
            <a:r>
              <a:rPr lang="el-GR" sz="2300" smtClean="0"/>
              <a:t>Τα στοιχεία των φοιτητών του ΕΠΛ002 είναι αποθηκευ-μένα σε αρχείο με όνομα  </a:t>
            </a:r>
            <a:r>
              <a:rPr lang="en-US" sz="2300" smtClean="0"/>
              <a:t>students.dat</a:t>
            </a:r>
            <a:r>
              <a:rPr lang="el-GR" sz="2300" smtClean="0"/>
              <a:t>, ως εξής:</a:t>
            </a:r>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r>
              <a:rPr lang="el-GR" sz="2300" smtClean="0"/>
              <a:t>Να γραφεί πρόγραμμα που διαβάζει το αρχείο και ενη-μερώνει το πεδίο </a:t>
            </a:r>
            <a:r>
              <a:rPr lang="en-US" sz="2300" smtClean="0"/>
              <a:t> grade  </a:t>
            </a:r>
            <a:r>
              <a:rPr lang="el-GR" sz="2300" smtClean="0"/>
              <a:t>κάθε φοιτητή με τον βαθμό που προκύπτει από την ενδιάμεση και την τελική εξέτα-ση, σύμφωνα με τον τύπο:</a:t>
            </a:r>
          </a:p>
          <a:p>
            <a:pPr algn="ctr">
              <a:lnSpc>
                <a:spcPct val="90000"/>
              </a:lnSpc>
            </a:pPr>
            <a:r>
              <a:rPr lang="en-US" sz="2300" smtClean="0"/>
              <a:t>grade = 0.7</a:t>
            </a:r>
            <a:r>
              <a:rPr lang="en-US" sz="1800" smtClean="0"/>
              <a:t>*</a:t>
            </a:r>
            <a:r>
              <a:rPr lang="en-US" sz="2300" smtClean="0"/>
              <a:t>final + 0.3</a:t>
            </a:r>
            <a:r>
              <a:rPr lang="en-US" sz="1800" smtClean="0"/>
              <a:t>*</a:t>
            </a:r>
            <a:r>
              <a:rPr lang="en-US" sz="2300" smtClean="0"/>
              <a:t>midterm</a:t>
            </a:r>
            <a:endParaRPr lang="el-GR" sz="2300" smtClean="0"/>
          </a:p>
          <a:p>
            <a:pPr>
              <a:lnSpc>
                <a:spcPct val="90000"/>
              </a:lnSpc>
            </a:pPr>
            <a:endParaRPr lang="el-GR" sz="2300" smtClean="0"/>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graphicFrame>
        <p:nvGraphicFramePr>
          <p:cNvPr id="11" name="Table 10"/>
          <p:cNvGraphicFramePr>
            <a:graphicFrameLocks noGrp="1"/>
          </p:cNvGraphicFramePr>
          <p:nvPr/>
        </p:nvGraphicFramePr>
        <p:xfrm>
          <a:off x="838200" y="2514600"/>
          <a:ext cx="7696200" cy="1854200"/>
        </p:xfrm>
        <a:graphic>
          <a:graphicData uri="http://schemas.openxmlformats.org/drawingml/2006/table">
            <a:tbl>
              <a:tblPr/>
              <a:tblGrid>
                <a:gridCol w="1371600"/>
                <a:gridCol w="2971800"/>
                <a:gridCol w="990600"/>
                <a:gridCol w="1219200"/>
                <a:gridCol w="1143000"/>
              </a:tblGrid>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grade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final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midterm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123456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Τάκης Χατζητάκης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121212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Στέλλα Μαυροπούλου</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552244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Πέτρος Πετρόπουλος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7812088"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89475"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8: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37B5681-6431-4B83-AAE0-A6FBDFB83177}" type="slidenum">
              <a:rPr lang="en-US" sz="1200">
                <a:solidFill>
                  <a:schemeClr val="tx1">
                    <a:tint val="75000"/>
                  </a:schemeClr>
                </a:solidFill>
                <a:latin typeface="+mn-lt"/>
                <a:cs typeface="+mn-cs"/>
              </a:rPr>
              <a:pPr fontAlgn="auto">
                <a:spcBef>
                  <a:spcPts val="0"/>
                </a:spcBef>
                <a:spcAft>
                  <a:spcPts val="0"/>
                </a:spcAft>
                <a:defRPr/>
              </a:pPr>
              <a:t>362</a:t>
            </a:fld>
            <a:endParaRPr lang="en-US" sz="1200" dirty="0">
              <a:solidFill>
                <a:schemeClr val="tx1">
                  <a:tint val="75000"/>
                </a:schemeClr>
              </a:solidFill>
              <a:latin typeface="+mn-lt"/>
              <a:cs typeface="+mn-cs"/>
            </a:endParaRPr>
          </a:p>
        </p:txBody>
      </p:sp>
      <p:sp>
        <p:nvSpPr>
          <p:cNvPr id="6" name="Flowchart: Terminator 5"/>
          <p:cNvSpPr/>
          <p:nvPr/>
        </p:nvSpPr>
        <p:spPr>
          <a:xfrm>
            <a:off x="1165225"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12" name="Flowchart: Terminator 11"/>
          <p:cNvSpPr/>
          <p:nvPr/>
        </p:nvSpPr>
        <p:spPr>
          <a:xfrm>
            <a:off x="6956425"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31" idx="0"/>
          </p:cNvCxnSpPr>
          <p:nvPr/>
        </p:nvCxnSpPr>
        <p:spPr>
          <a:xfrm rot="5400000">
            <a:off x="1481932" y="2143919"/>
            <a:ext cx="2794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7" idx="2"/>
            <a:endCxn id="12" idx="0"/>
          </p:cNvCxnSpPr>
          <p:nvPr/>
        </p:nvCxnSpPr>
        <p:spPr>
          <a:xfrm rot="5400000">
            <a:off x="7239794" y="6195219"/>
            <a:ext cx="3460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1" idx="4"/>
            <a:endCxn id="90" idx="0"/>
          </p:cNvCxnSpPr>
          <p:nvPr/>
        </p:nvCxnSpPr>
        <p:spPr>
          <a:xfrm rot="5400000" flipH="1" flipV="1">
            <a:off x="2289175" y="1314450"/>
            <a:ext cx="1828800" cy="3162300"/>
          </a:xfrm>
          <a:prstGeom prst="bentConnector5">
            <a:avLst>
              <a:gd name="adj1" fmla="val -12500"/>
              <a:gd name="adj2" fmla="val 34315"/>
              <a:gd name="adj3" fmla="val 1125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48"/>
          <p:cNvCxnSpPr>
            <a:stCxn id="80" idx="4"/>
            <a:endCxn id="90" idx="2"/>
          </p:cNvCxnSpPr>
          <p:nvPr/>
        </p:nvCxnSpPr>
        <p:spPr>
          <a:xfrm rot="5400000" flipH="1">
            <a:off x="2502694" y="4274344"/>
            <a:ext cx="4449762" cy="114300"/>
          </a:xfrm>
          <a:prstGeom prst="bentConnector4">
            <a:avLst>
              <a:gd name="adj1" fmla="val -2854"/>
              <a:gd name="adj2" fmla="val 1631847"/>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90" idx="4"/>
            <a:endCxn id="65" idx="0"/>
          </p:cNvCxnSpPr>
          <p:nvPr/>
        </p:nvCxnSpPr>
        <p:spPr>
          <a:xfrm rot="5400000">
            <a:off x="4681537" y="2335213"/>
            <a:ext cx="207963"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5" idx="3"/>
            <a:endCxn id="87" idx="0"/>
          </p:cNvCxnSpPr>
          <p:nvPr/>
        </p:nvCxnSpPr>
        <p:spPr>
          <a:xfrm>
            <a:off x="5973763" y="2798763"/>
            <a:ext cx="1439862" cy="2611437"/>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3" idx="4"/>
            <a:endCxn id="80" idx="1"/>
          </p:cNvCxnSpPr>
          <p:nvPr/>
        </p:nvCxnSpPr>
        <p:spPr>
          <a:xfrm rot="5400000">
            <a:off x="4443412" y="5602288"/>
            <a:ext cx="684213"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89486" name="TextBox 41"/>
          <p:cNvSpPr txBox="1">
            <a:spLocks noChangeArrowheads="1"/>
          </p:cNvSpPr>
          <p:nvPr/>
        </p:nvSpPr>
        <p:spPr bwMode="auto">
          <a:xfrm>
            <a:off x="4495800" y="3121025"/>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31" name="Flowchart: Predefined Process 30"/>
          <p:cNvSpPr/>
          <p:nvPr/>
        </p:nvSpPr>
        <p:spPr>
          <a:xfrm>
            <a:off x="685800" y="2282825"/>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άνοιξε</a:t>
            </a:r>
          </a:p>
          <a:p>
            <a:pPr algn="ctr" fontAlgn="auto">
              <a:lnSpc>
                <a:spcPts val="1800"/>
              </a:lnSpc>
              <a:spcBef>
                <a:spcPts val="0"/>
              </a:spcBef>
              <a:spcAft>
                <a:spcPts val="0"/>
              </a:spcAft>
              <a:defRPr/>
            </a:pPr>
            <a:r>
              <a:rPr lang="en-US" sz="2000">
                <a:solidFill>
                  <a:schemeClr val="bg1"/>
                </a:solidFill>
              </a:rPr>
              <a:t>students.dat</a:t>
            </a:r>
          </a:p>
        </p:txBody>
      </p:sp>
      <p:sp>
        <p:nvSpPr>
          <p:cNvPr id="51" name="Flowchart: Data 50"/>
          <p:cNvSpPr/>
          <p:nvPr/>
        </p:nvSpPr>
        <p:spPr>
          <a:xfrm>
            <a:off x="722313" y="3197225"/>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cxnSp>
        <p:nvCxnSpPr>
          <p:cNvPr id="52" name="Straight Arrow Connector 51"/>
          <p:cNvCxnSpPr>
            <a:stCxn id="31" idx="2"/>
            <a:endCxn id="51" idx="1"/>
          </p:cNvCxnSpPr>
          <p:nvPr/>
        </p:nvCxnSpPr>
        <p:spPr>
          <a:xfrm rot="5400000">
            <a:off x="1470819" y="3047207"/>
            <a:ext cx="301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65" name="Flowchart: Decision 64"/>
          <p:cNvSpPr/>
          <p:nvPr/>
        </p:nvSpPr>
        <p:spPr>
          <a:xfrm>
            <a:off x="3597275" y="2438400"/>
            <a:ext cx="2376488"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sz="2000">
                <a:solidFill>
                  <a:schemeClr val="bg1"/>
                </a:solidFill>
              </a:rPr>
              <a:t>όχι </a:t>
            </a:r>
            <a:r>
              <a:rPr lang="en-US" sz="2000">
                <a:solidFill>
                  <a:schemeClr val="bg1"/>
                </a:solidFill>
              </a:rPr>
              <a:t>EOF</a:t>
            </a:r>
          </a:p>
        </p:txBody>
      </p:sp>
      <p:sp>
        <p:nvSpPr>
          <p:cNvPr id="489491" name="TextBox 65"/>
          <p:cNvSpPr txBox="1">
            <a:spLocks noChangeArrowheads="1"/>
          </p:cNvSpPr>
          <p:nvPr/>
        </p:nvSpPr>
        <p:spPr bwMode="auto">
          <a:xfrm>
            <a:off x="5943600" y="24384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80" name="Flowchart: Data 79"/>
          <p:cNvSpPr/>
          <p:nvPr/>
        </p:nvSpPr>
        <p:spPr>
          <a:xfrm>
            <a:off x="3884613" y="59436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sp>
        <p:nvSpPr>
          <p:cNvPr id="87" name="Flowchart: Predefined Process 86"/>
          <p:cNvSpPr/>
          <p:nvPr/>
        </p:nvSpPr>
        <p:spPr>
          <a:xfrm>
            <a:off x="6477000" y="5410200"/>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κλείσε</a:t>
            </a:r>
          </a:p>
          <a:p>
            <a:pPr algn="ctr" fontAlgn="auto">
              <a:lnSpc>
                <a:spcPts val="1800"/>
              </a:lnSpc>
              <a:spcBef>
                <a:spcPts val="0"/>
              </a:spcBef>
              <a:spcAft>
                <a:spcPts val="0"/>
              </a:spcAft>
              <a:defRPr/>
            </a:pPr>
            <a:r>
              <a:rPr lang="en-US" sz="2000">
                <a:solidFill>
                  <a:schemeClr val="bg1"/>
                </a:solidFill>
              </a:rPr>
              <a:t>students.dat</a:t>
            </a:r>
          </a:p>
        </p:txBody>
      </p:sp>
      <p:sp>
        <p:nvSpPr>
          <p:cNvPr id="90" name="Flowchart: Connector 89"/>
          <p:cNvSpPr/>
          <p:nvPr/>
        </p:nvSpPr>
        <p:spPr>
          <a:xfrm>
            <a:off x="4670425" y="19812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95" name="Straight Arrow Connector 94"/>
          <p:cNvCxnSpPr>
            <a:stCxn id="65" idx="2"/>
            <a:endCxn id="36" idx="0"/>
          </p:cNvCxnSpPr>
          <p:nvPr/>
        </p:nvCxnSpPr>
        <p:spPr>
          <a:xfrm rot="5400000">
            <a:off x="4460875" y="3482975"/>
            <a:ext cx="649288"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124" name="Table 123"/>
          <p:cNvGraphicFramePr>
            <a:graphicFrameLocks noGrp="1"/>
          </p:cNvGraphicFramePr>
          <p:nvPr/>
        </p:nvGraphicFramePr>
        <p:xfrm>
          <a:off x="6040438" y="1935163"/>
          <a:ext cx="3027362" cy="396875"/>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6" name="Flowchart: Process 35"/>
          <p:cNvSpPr/>
          <p:nvPr/>
        </p:nvSpPr>
        <p:spPr>
          <a:xfrm>
            <a:off x="3092450" y="3806825"/>
            <a:ext cx="3384550" cy="612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200"/>
              </a:lnSpc>
              <a:spcBef>
                <a:spcPts val="0"/>
              </a:spcBef>
              <a:spcAft>
                <a:spcPts val="0"/>
              </a:spcAft>
              <a:defRPr/>
            </a:pPr>
            <a:r>
              <a:rPr lang="en-US" sz="2000">
                <a:solidFill>
                  <a:schemeClr val="bg1"/>
                </a:solidFill>
              </a:rPr>
              <a:t>rec.grade </a:t>
            </a:r>
            <a:r>
              <a:rPr lang="en-US" sz="2000">
                <a:solidFill>
                  <a:schemeClr val="bg1"/>
                </a:solidFill>
                <a:latin typeface="Arial"/>
                <a:cs typeface="Arial"/>
              </a:rPr>
              <a:t>←</a:t>
            </a:r>
            <a:r>
              <a:rPr lang="en-US" sz="2000">
                <a:solidFill>
                  <a:schemeClr val="bg1"/>
                </a:solidFill>
              </a:rPr>
              <a:t> </a:t>
            </a:r>
          </a:p>
          <a:p>
            <a:pPr algn="ctr" fontAlgn="auto">
              <a:lnSpc>
                <a:spcPts val="2200"/>
              </a:lnSpc>
              <a:spcBef>
                <a:spcPts val="0"/>
              </a:spcBef>
              <a:spcAft>
                <a:spcPts val="0"/>
              </a:spcAft>
              <a:defRPr/>
            </a:pPr>
            <a:r>
              <a:rPr lang="en-US" sz="2000">
                <a:solidFill>
                  <a:schemeClr val="bg1"/>
                </a:solidFill>
              </a:rPr>
              <a:t>0.7*rec.final + 0.3*rec.midterm</a:t>
            </a:r>
          </a:p>
        </p:txBody>
      </p:sp>
      <p:cxnSp>
        <p:nvCxnSpPr>
          <p:cNvPr id="41" name="Straight Arrow Connector 40"/>
          <p:cNvCxnSpPr>
            <a:stCxn id="36" idx="2"/>
            <a:endCxn id="53" idx="1"/>
          </p:cNvCxnSpPr>
          <p:nvPr/>
        </p:nvCxnSpPr>
        <p:spPr>
          <a:xfrm rot="5400000">
            <a:off x="4671219" y="4534694"/>
            <a:ext cx="2286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3" name="Flowchart: Data 52"/>
          <p:cNvSpPr/>
          <p:nvPr/>
        </p:nvSpPr>
        <p:spPr>
          <a:xfrm>
            <a:off x="3884613" y="46482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γράψε</a:t>
            </a:r>
          </a:p>
          <a:p>
            <a:pPr algn="ctr" fontAlgn="auto">
              <a:lnSpc>
                <a:spcPts val="1800"/>
              </a:lnSpc>
              <a:spcBef>
                <a:spcPts val="0"/>
              </a:spcBef>
              <a:spcAft>
                <a:spcPts val="0"/>
              </a:spcAft>
              <a:defRPr/>
            </a:pPr>
            <a:r>
              <a:rPr lang="en-US" sz="2000">
                <a:solidFill>
                  <a:schemeClr val="bg1"/>
                </a:solidFill>
              </a:rPr>
              <a:t>rec</a:t>
            </a:r>
          </a:p>
        </p:txBody>
      </p:sp>
    </p:spTree>
  </p:cSld>
  <p:clrMapOvr>
    <a:masterClrMapping/>
  </p:clrMapOvr>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6248400"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Άνοιξε  </a:t>
            </a:r>
            <a:r>
              <a:rPr lang="en-US" i="1">
                <a:solidFill>
                  <a:schemeClr val="bg1"/>
                </a:solidFill>
                <a:latin typeface="Arial Narrow" pitchFamily="34" charset="0"/>
              </a:rPr>
              <a:t>students.dat</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όχι </a:t>
            </a:r>
            <a:r>
              <a:rPr lang="en-US" i="1">
                <a:solidFill>
                  <a:schemeClr val="bg1"/>
                </a:solidFill>
                <a:latin typeface="Arial Narrow" pitchFamily="34" charset="0"/>
              </a:rPr>
              <a:t>EOF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επανέλαβε:</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rec.grade </a:t>
            </a:r>
            <a:r>
              <a:rPr lang="en-US" i="1">
                <a:solidFill>
                  <a:schemeClr val="bg1"/>
                </a:solidFill>
                <a:latin typeface="Arial"/>
                <a:cs typeface="Arial"/>
              </a:rPr>
              <a:t>←</a:t>
            </a:r>
            <a:r>
              <a:rPr lang="el-GR" i="1">
                <a:solidFill>
                  <a:schemeClr val="bg1"/>
                </a:solidFill>
                <a:latin typeface="Arial Narrow" pitchFamily="34" charset="0"/>
              </a:rPr>
              <a:t> </a:t>
            </a:r>
            <a:r>
              <a:rPr lang="en-US" i="1">
                <a:solidFill>
                  <a:schemeClr val="bg1"/>
                </a:solidFill>
                <a:latin typeface="Arial Narrow" pitchFamily="34" charset="0"/>
              </a:rPr>
              <a:t>0.7*rec.final + 0.3*rec.midterm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Γράψε  </a:t>
            </a:r>
            <a:r>
              <a:rPr lang="en-US" i="1">
                <a:solidFill>
                  <a:schemeClr val="bg1"/>
                </a:solidFill>
                <a:latin typeface="Arial Narrow" pitchFamily="34" charset="0"/>
              </a:rPr>
              <a:t>rec .</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Κλείσε  </a:t>
            </a:r>
            <a:r>
              <a:rPr lang="en-US" i="1">
                <a:solidFill>
                  <a:schemeClr val="bg1"/>
                </a:solidFill>
                <a:latin typeface="Arial Narrow" pitchFamily="34" charset="0"/>
              </a:rPr>
              <a:t>students.dat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90499" name="Rectangle 2"/>
          <p:cNvSpPr>
            <a:spLocks noGrp="1" noChangeArrowheads="1"/>
          </p:cNvSpPr>
          <p:nvPr>
            <p:ph type="title" idx="4294967295"/>
          </p:nvPr>
        </p:nvSpPr>
        <p:spPr>
          <a:xfrm>
            <a:off x="612775" y="0"/>
            <a:ext cx="8531225" cy="1219200"/>
          </a:xfrm>
        </p:spPr>
        <p:txBody>
          <a:bodyPr anchor="ctr"/>
          <a:lstStyle/>
          <a:p>
            <a:r>
              <a:rPr lang="el-GR" altLang="en-US" smtClean="0"/>
              <a:t>Πρόβλημα 8: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3DE07BB6-6138-426C-9397-CED2C6C22DCF}" type="slidenum">
              <a:rPr lang="en-US" sz="1200">
                <a:solidFill>
                  <a:schemeClr val="tx1">
                    <a:tint val="75000"/>
                  </a:schemeClr>
                </a:solidFill>
                <a:latin typeface="+mn-lt"/>
                <a:cs typeface="+mn-cs"/>
              </a:rPr>
              <a:pPr fontAlgn="auto">
                <a:spcBef>
                  <a:spcPts val="0"/>
                </a:spcBef>
                <a:spcAft>
                  <a:spcPts val="0"/>
                </a:spcAft>
                <a:defRPr/>
              </a:pPr>
              <a:t>363</a:t>
            </a:fld>
            <a:endParaRPr lang="en-US" sz="1200" dirty="0">
              <a:solidFill>
                <a:schemeClr val="tx1">
                  <a:tint val="75000"/>
                </a:schemeClr>
              </a:solidFill>
              <a:latin typeface="+mn-lt"/>
              <a:cs typeface="+mn-cs"/>
            </a:endParaRPr>
          </a:p>
        </p:txBody>
      </p:sp>
      <p:graphicFrame>
        <p:nvGraphicFramePr>
          <p:cNvPr id="7" name="Table 6"/>
          <p:cNvGraphicFramePr>
            <a:graphicFrameLocks noGrp="1"/>
          </p:cNvGraphicFramePr>
          <p:nvPr/>
        </p:nvGraphicFramePr>
        <p:xfrm>
          <a:off x="6040438" y="1935163"/>
          <a:ext cx="3027362" cy="396875"/>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idx="4294967295"/>
          </p:nvPr>
        </p:nvSpPr>
        <p:spPr>
          <a:xfrm>
            <a:off x="612775" y="0"/>
            <a:ext cx="8531225" cy="1219200"/>
          </a:xfrm>
        </p:spPr>
        <p:txBody>
          <a:bodyPr anchor="ctr"/>
          <a:lstStyle/>
          <a:p>
            <a:r>
              <a:rPr lang="el-GR" altLang="en-US" smtClean="0"/>
              <a:t>Άσκηση 7</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8CD5A5CA-AB0F-4E84-9AF8-613433CF97BE}" type="slidenum">
              <a:rPr lang="en-US" sz="1200">
                <a:solidFill>
                  <a:schemeClr val="tx1">
                    <a:tint val="75000"/>
                  </a:schemeClr>
                </a:solidFill>
                <a:latin typeface="+mn-lt"/>
                <a:cs typeface="+mn-cs"/>
              </a:rPr>
              <a:pPr fontAlgn="auto">
                <a:spcBef>
                  <a:spcPts val="0"/>
                </a:spcBef>
                <a:spcAft>
                  <a:spcPts val="0"/>
                </a:spcAft>
                <a:defRPr/>
              </a:pPr>
              <a:t>364</a:t>
            </a:fld>
            <a:endParaRPr lang="en-US" sz="1200" dirty="0">
              <a:solidFill>
                <a:schemeClr val="tx1">
                  <a:tint val="75000"/>
                </a:schemeClr>
              </a:solidFill>
              <a:latin typeface="+mn-lt"/>
              <a:cs typeface="+mn-cs"/>
            </a:endParaRPr>
          </a:p>
        </p:txBody>
      </p:sp>
      <p:sp>
        <p:nvSpPr>
          <p:cNvPr id="90115" name="Content Placeholder 6"/>
          <p:cNvSpPr>
            <a:spLocks noGrp="1"/>
          </p:cNvSpPr>
          <p:nvPr>
            <p:ph sz="quarter" idx="4294967295"/>
          </p:nvPr>
        </p:nvSpPr>
        <p:spPr>
          <a:xfrm>
            <a:off x="612775" y="1547813"/>
            <a:ext cx="8531225" cy="5287962"/>
          </a:xfrm>
        </p:spPr>
        <p:txBody>
          <a:bodyPr>
            <a:normAutofit/>
          </a:bodyPr>
          <a:lstStyle/>
          <a:p>
            <a:pPr>
              <a:lnSpc>
                <a:spcPct val="90000"/>
              </a:lnSpc>
            </a:pPr>
            <a:r>
              <a:rPr lang="el-GR" sz="2300" smtClean="0"/>
              <a:t>Τα στοιχεία των φοιτητών του ΕΠΛ002 είναι αποθηκευ-μένα σε αρχείο με όνομα  </a:t>
            </a:r>
            <a:r>
              <a:rPr lang="en-US" sz="2300" smtClean="0"/>
              <a:t>students.dat</a:t>
            </a:r>
            <a:r>
              <a:rPr lang="el-GR" sz="2300" smtClean="0"/>
              <a:t>, ως εξής:</a:t>
            </a:r>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endParaRPr lang="el-GR" sz="2300" smtClean="0"/>
          </a:p>
          <a:p>
            <a:pPr>
              <a:lnSpc>
                <a:spcPct val="90000"/>
              </a:lnSpc>
            </a:pPr>
            <a:r>
              <a:rPr lang="el-GR" sz="2300" smtClean="0"/>
              <a:t>Να γραφεί πρόγραμμα που διαβάζει το αρχείο, υπολογί-ζει το </a:t>
            </a:r>
            <a:r>
              <a:rPr lang="el-GR" sz="2300" b="1" i="1" smtClean="0"/>
              <a:t>πλήθος</a:t>
            </a:r>
            <a:r>
              <a:rPr lang="el-GR" sz="2300" smtClean="0"/>
              <a:t> των φοιτητών που βρίσκονται στο πρώτο έτος των σπουδών τους (δηλ. </a:t>
            </a:r>
            <a:r>
              <a:rPr lang="en-US" sz="2300" smtClean="0"/>
              <a:t>year</a:t>
            </a:r>
            <a:r>
              <a:rPr lang="el-GR" sz="2300" smtClean="0"/>
              <a:t> = </a:t>
            </a:r>
            <a:r>
              <a:rPr lang="en-US" sz="2300" smtClean="0"/>
              <a:t>1</a:t>
            </a:r>
            <a:r>
              <a:rPr lang="el-GR" sz="2300" smtClean="0"/>
              <a:t>), και τυπώνει στην οθόνη αυτό το πλήθος.</a:t>
            </a:r>
          </a:p>
          <a:p>
            <a:pPr>
              <a:lnSpc>
                <a:spcPct val="90000"/>
              </a:lnSpc>
            </a:pPr>
            <a:endParaRPr lang="el-GR" sz="2300" smtClean="0"/>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graphicFrame>
        <p:nvGraphicFramePr>
          <p:cNvPr id="8" name="Table 7"/>
          <p:cNvGraphicFramePr>
            <a:graphicFrameLocks noGrp="1"/>
          </p:cNvGraphicFramePr>
          <p:nvPr/>
        </p:nvGraphicFramePr>
        <p:xfrm>
          <a:off x="990600" y="2514600"/>
          <a:ext cx="7086600" cy="1854200"/>
        </p:xfrm>
        <a:graphic>
          <a:graphicData uri="http://schemas.openxmlformats.org/drawingml/2006/table">
            <a:tbl>
              <a:tblPr/>
              <a:tblGrid>
                <a:gridCol w="1844675"/>
                <a:gridCol w="2803525"/>
                <a:gridCol w="1139825"/>
                <a:gridCol w="1298575"/>
              </a:tblGrid>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year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grade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123456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Τάκης Χατζητάκης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121212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Στέλλα Μαυροπούλου</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552244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Πέτρος Πετρόπουλος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7812088"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92547" name="Rectangle 2"/>
          <p:cNvSpPr>
            <a:spLocks noGrp="1" noChangeArrowheads="1"/>
          </p:cNvSpPr>
          <p:nvPr>
            <p:ph type="title" idx="4294967295"/>
          </p:nvPr>
        </p:nvSpPr>
        <p:spPr>
          <a:xfrm>
            <a:off x="612775" y="0"/>
            <a:ext cx="8531225" cy="1219200"/>
          </a:xfrm>
        </p:spPr>
        <p:txBody>
          <a:bodyPr anchor="ctr"/>
          <a:lstStyle/>
          <a:p>
            <a:r>
              <a:rPr lang="el-GR" altLang="en-US" smtClean="0"/>
              <a:t>Άσκηση 7: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A55D6CC-065C-4924-90F2-2E95A6636A4E}" type="slidenum">
              <a:rPr lang="en-US" sz="1200">
                <a:solidFill>
                  <a:schemeClr val="tx1">
                    <a:tint val="75000"/>
                  </a:schemeClr>
                </a:solidFill>
                <a:latin typeface="+mn-lt"/>
                <a:cs typeface="+mn-cs"/>
              </a:rPr>
              <a:pPr fontAlgn="auto">
                <a:spcBef>
                  <a:spcPts val="0"/>
                </a:spcBef>
                <a:spcAft>
                  <a:spcPts val="0"/>
                </a:spcAft>
                <a:defRPr/>
              </a:pPr>
              <a:t>365</a:t>
            </a:fld>
            <a:endParaRPr lang="en-US" sz="1200" dirty="0">
              <a:solidFill>
                <a:schemeClr val="tx1">
                  <a:tint val="75000"/>
                </a:schemeClr>
              </a:solidFill>
              <a:latin typeface="+mn-lt"/>
              <a:cs typeface="+mn-cs"/>
            </a:endParaRPr>
          </a:p>
        </p:txBody>
      </p:sp>
      <p:sp>
        <p:nvSpPr>
          <p:cNvPr id="6" name="Flowchart: Terminator 5"/>
          <p:cNvSpPr/>
          <p:nvPr/>
        </p:nvSpPr>
        <p:spPr>
          <a:xfrm>
            <a:off x="1165225"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12" name="Flowchart: Terminator 11"/>
          <p:cNvSpPr/>
          <p:nvPr/>
        </p:nvSpPr>
        <p:spPr>
          <a:xfrm>
            <a:off x="6956425"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31" idx="0"/>
          </p:cNvCxnSpPr>
          <p:nvPr/>
        </p:nvCxnSpPr>
        <p:spPr>
          <a:xfrm rot="5400000">
            <a:off x="1481932" y="2143919"/>
            <a:ext cx="2794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7" idx="2"/>
            <a:endCxn id="12" idx="0"/>
          </p:cNvCxnSpPr>
          <p:nvPr/>
        </p:nvCxnSpPr>
        <p:spPr>
          <a:xfrm rot="5400000">
            <a:off x="7239794" y="6195219"/>
            <a:ext cx="34607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1" idx="4"/>
            <a:endCxn id="90" idx="0"/>
          </p:cNvCxnSpPr>
          <p:nvPr/>
        </p:nvCxnSpPr>
        <p:spPr>
          <a:xfrm rot="5400000" flipH="1" flipV="1">
            <a:off x="1866107" y="1737518"/>
            <a:ext cx="2743200" cy="3230563"/>
          </a:xfrm>
          <a:prstGeom prst="bentConnector5">
            <a:avLst>
              <a:gd name="adj1" fmla="val -8333"/>
              <a:gd name="adj2" fmla="val 31107"/>
              <a:gd name="adj3" fmla="val 108333"/>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48"/>
          <p:cNvCxnSpPr>
            <a:stCxn id="80" idx="4"/>
            <a:endCxn id="90" idx="2"/>
          </p:cNvCxnSpPr>
          <p:nvPr/>
        </p:nvCxnSpPr>
        <p:spPr>
          <a:xfrm rot="5400000" flipH="1">
            <a:off x="2570957" y="4274344"/>
            <a:ext cx="4449762" cy="114300"/>
          </a:xfrm>
          <a:prstGeom prst="bentConnector4">
            <a:avLst>
              <a:gd name="adj1" fmla="val -2854"/>
              <a:gd name="adj2" fmla="val 1720735"/>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90" idx="4"/>
            <a:endCxn id="65" idx="0"/>
          </p:cNvCxnSpPr>
          <p:nvPr/>
        </p:nvCxnSpPr>
        <p:spPr>
          <a:xfrm rot="5400000">
            <a:off x="4651375" y="2432050"/>
            <a:ext cx="401638"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5" idx="3"/>
            <a:endCxn id="57" idx="0"/>
          </p:cNvCxnSpPr>
          <p:nvPr/>
        </p:nvCxnSpPr>
        <p:spPr>
          <a:xfrm>
            <a:off x="6040438" y="2992438"/>
            <a:ext cx="1373187" cy="8175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2" name="Flowchart: Decision 31"/>
          <p:cNvSpPr/>
          <p:nvPr/>
        </p:nvSpPr>
        <p:spPr>
          <a:xfrm>
            <a:off x="3665538" y="3810000"/>
            <a:ext cx="2374900"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n-US" sz="2000">
                <a:solidFill>
                  <a:schemeClr val="bg1"/>
                </a:solidFill>
              </a:rPr>
              <a:t>rec.year = 1</a:t>
            </a:r>
          </a:p>
        </p:txBody>
      </p:sp>
      <p:cxnSp>
        <p:nvCxnSpPr>
          <p:cNvPr id="34" name="Straight Arrow Connector 45"/>
          <p:cNvCxnSpPr>
            <a:stCxn id="32" idx="3"/>
            <a:endCxn id="37" idx="6"/>
          </p:cNvCxnSpPr>
          <p:nvPr/>
        </p:nvCxnSpPr>
        <p:spPr>
          <a:xfrm flipH="1">
            <a:off x="4967288" y="4170363"/>
            <a:ext cx="1073150" cy="1017587"/>
          </a:xfrm>
          <a:prstGeom prst="bentConnector3">
            <a:avLst>
              <a:gd name="adj1" fmla="val -2129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stCxn id="32" idx="1"/>
            <a:endCxn id="53" idx="0"/>
          </p:cNvCxnSpPr>
          <p:nvPr/>
        </p:nvCxnSpPr>
        <p:spPr>
          <a:xfrm rot="10800000" flipV="1">
            <a:off x="3602038" y="4170363"/>
            <a:ext cx="63500" cy="246062"/>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7" name="Flowchart: Connector 36"/>
          <p:cNvSpPr/>
          <p:nvPr/>
        </p:nvSpPr>
        <p:spPr>
          <a:xfrm>
            <a:off x="4738688" y="5064125"/>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39" name="Straight Arrow Connector 54"/>
          <p:cNvCxnSpPr>
            <a:stCxn id="53" idx="2"/>
            <a:endCxn id="37" idx="2"/>
          </p:cNvCxnSpPr>
          <p:nvPr/>
        </p:nvCxnSpPr>
        <p:spPr>
          <a:xfrm rot="16200000" flipH="1">
            <a:off x="4090988" y="4540250"/>
            <a:ext cx="158750" cy="113665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4"/>
            <a:endCxn id="80" idx="1"/>
          </p:cNvCxnSpPr>
          <p:nvPr/>
        </p:nvCxnSpPr>
        <p:spPr>
          <a:xfrm rot="5400000">
            <a:off x="4536281" y="5628482"/>
            <a:ext cx="6318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92563" name="TextBox 41"/>
          <p:cNvSpPr txBox="1">
            <a:spLocks noChangeArrowheads="1"/>
          </p:cNvSpPr>
          <p:nvPr/>
        </p:nvSpPr>
        <p:spPr bwMode="auto">
          <a:xfrm>
            <a:off x="4549775" y="32575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492564" name="TextBox 46"/>
          <p:cNvSpPr txBox="1">
            <a:spLocks noChangeArrowheads="1"/>
          </p:cNvSpPr>
          <p:nvPr/>
        </p:nvSpPr>
        <p:spPr bwMode="auto">
          <a:xfrm>
            <a:off x="5932488" y="3844925"/>
            <a:ext cx="392112"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31" name="Flowchart: Predefined Process 30"/>
          <p:cNvSpPr/>
          <p:nvPr/>
        </p:nvSpPr>
        <p:spPr>
          <a:xfrm>
            <a:off x="685800" y="2282825"/>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άνοιξε</a:t>
            </a:r>
          </a:p>
          <a:p>
            <a:pPr algn="ctr" fontAlgn="auto">
              <a:lnSpc>
                <a:spcPts val="1800"/>
              </a:lnSpc>
              <a:spcBef>
                <a:spcPts val="0"/>
              </a:spcBef>
              <a:spcAft>
                <a:spcPts val="0"/>
              </a:spcAft>
              <a:defRPr/>
            </a:pPr>
            <a:r>
              <a:rPr lang="en-US" sz="2000">
                <a:solidFill>
                  <a:schemeClr val="bg1"/>
                </a:solidFill>
              </a:rPr>
              <a:t>students.dat</a:t>
            </a:r>
          </a:p>
        </p:txBody>
      </p:sp>
      <p:sp>
        <p:nvSpPr>
          <p:cNvPr id="51" name="Flowchart: Data 50"/>
          <p:cNvSpPr/>
          <p:nvPr/>
        </p:nvSpPr>
        <p:spPr>
          <a:xfrm>
            <a:off x="722313" y="4111625"/>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cxnSp>
        <p:nvCxnSpPr>
          <p:cNvPr id="52" name="Straight Arrow Connector 51"/>
          <p:cNvCxnSpPr>
            <a:stCxn id="31" idx="2"/>
            <a:endCxn id="33" idx="0"/>
          </p:cNvCxnSpPr>
          <p:nvPr/>
        </p:nvCxnSpPr>
        <p:spPr>
          <a:xfrm rot="5400000">
            <a:off x="1470819" y="3047207"/>
            <a:ext cx="301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65" name="Flowchart: Decision 64"/>
          <p:cNvSpPr/>
          <p:nvPr/>
        </p:nvSpPr>
        <p:spPr>
          <a:xfrm>
            <a:off x="3665538" y="2632075"/>
            <a:ext cx="2374900"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sz="2000">
                <a:solidFill>
                  <a:schemeClr val="bg1"/>
                </a:solidFill>
              </a:rPr>
              <a:t>όχι </a:t>
            </a:r>
            <a:r>
              <a:rPr lang="en-US" sz="2000">
                <a:solidFill>
                  <a:schemeClr val="bg1"/>
                </a:solidFill>
              </a:rPr>
              <a:t>EOF</a:t>
            </a:r>
          </a:p>
        </p:txBody>
      </p:sp>
      <p:sp>
        <p:nvSpPr>
          <p:cNvPr id="492569" name="TextBox 65"/>
          <p:cNvSpPr txBox="1">
            <a:spLocks noChangeArrowheads="1"/>
          </p:cNvSpPr>
          <p:nvPr/>
        </p:nvSpPr>
        <p:spPr bwMode="auto">
          <a:xfrm>
            <a:off x="5943600" y="295275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492570" name="TextBox 66"/>
          <p:cNvSpPr txBox="1">
            <a:spLocks noChangeArrowheads="1"/>
          </p:cNvSpPr>
          <p:nvPr/>
        </p:nvSpPr>
        <p:spPr bwMode="auto">
          <a:xfrm>
            <a:off x="3394075" y="3844925"/>
            <a:ext cx="339725" cy="400050"/>
          </a:xfrm>
          <a:prstGeom prst="rect">
            <a:avLst/>
          </a:prstGeom>
          <a:noFill/>
          <a:ln w="9525">
            <a:noFill/>
            <a:miter lim="800000"/>
            <a:headEnd/>
            <a:tailEnd/>
          </a:ln>
        </p:spPr>
        <p:txBody>
          <a:bodyPr>
            <a:spAutoFit/>
          </a:bodyPr>
          <a:lstStyle/>
          <a:p>
            <a:r>
              <a:rPr lang="el-GR" sz="2000">
                <a:latin typeface="Calibri" pitchFamily="34" charset="0"/>
              </a:rPr>
              <a:t>Α</a:t>
            </a:r>
            <a:endParaRPr lang="en-US" sz="2000">
              <a:latin typeface="Calibri" pitchFamily="34" charset="0"/>
            </a:endParaRPr>
          </a:p>
        </p:txBody>
      </p:sp>
      <p:sp>
        <p:nvSpPr>
          <p:cNvPr id="80" name="Flowchart: Data 79"/>
          <p:cNvSpPr/>
          <p:nvPr/>
        </p:nvSpPr>
        <p:spPr>
          <a:xfrm>
            <a:off x="3952875" y="59436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sp>
        <p:nvSpPr>
          <p:cNvPr id="87" name="Flowchart: Predefined Process 86"/>
          <p:cNvSpPr/>
          <p:nvPr/>
        </p:nvSpPr>
        <p:spPr>
          <a:xfrm>
            <a:off x="6477000" y="5410200"/>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κλείσε</a:t>
            </a:r>
          </a:p>
          <a:p>
            <a:pPr algn="ctr" fontAlgn="auto">
              <a:lnSpc>
                <a:spcPts val="1800"/>
              </a:lnSpc>
              <a:spcBef>
                <a:spcPts val="0"/>
              </a:spcBef>
              <a:spcAft>
                <a:spcPts val="0"/>
              </a:spcAft>
              <a:defRPr/>
            </a:pPr>
            <a:r>
              <a:rPr lang="en-US" sz="2000">
                <a:solidFill>
                  <a:schemeClr val="bg1"/>
                </a:solidFill>
              </a:rPr>
              <a:t>students.dat</a:t>
            </a:r>
          </a:p>
        </p:txBody>
      </p:sp>
      <p:sp>
        <p:nvSpPr>
          <p:cNvPr id="90" name="Flowchart: Connector 89"/>
          <p:cNvSpPr/>
          <p:nvPr/>
        </p:nvSpPr>
        <p:spPr>
          <a:xfrm>
            <a:off x="4738688" y="1981200"/>
            <a:ext cx="228600" cy="249238"/>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95" name="Straight Arrow Connector 94"/>
          <p:cNvCxnSpPr>
            <a:stCxn id="65" idx="2"/>
            <a:endCxn id="32" idx="0"/>
          </p:cNvCxnSpPr>
          <p:nvPr/>
        </p:nvCxnSpPr>
        <p:spPr>
          <a:xfrm rot="5400000">
            <a:off x="4623594" y="3582194"/>
            <a:ext cx="4572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3" name="Flowchart: Process 32"/>
          <p:cNvSpPr/>
          <p:nvPr/>
        </p:nvSpPr>
        <p:spPr>
          <a:xfrm>
            <a:off x="1165225" y="3197225"/>
            <a:ext cx="914400" cy="612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 </a:t>
            </a:r>
            <a:r>
              <a:rPr lang="en-US" sz="2000">
                <a:solidFill>
                  <a:schemeClr val="bg1"/>
                </a:solidFill>
                <a:latin typeface="Arial"/>
                <a:cs typeface="Arial"/>
              </a:rPr>
              <a:t>← 0</a:t>
            </a:r>
            <a:endParaRPr lang="en-US" sz="2000">
              <a:solidFill>
                <a:schemeClr val="bg1"/>
              </a:solidFill>
            </a:endParaRPr>
          </a:p>
        </p:txBody>
      </p:sp>
      <p:cxnSp>
        <p:nvCxnSpPr>
          <p:cNvPr id="41" name="Straight Arrow Connector 40"/>
          <p:cNvCxnSpPr>
            <a:stCxn id="33" idx="2"/>
            <a:endCxn id="51" idx="1"/>
          </p:cNvCxnSpPr>
          <p:nvPr/>
        </p:nvCxnSpPr>
        <p:spPr>
          <a:xfrm rot="5400000">
            <a:off x="1470819" y="3961607"/>
            <a:ext cx="301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3" name="Flowchart: Process 52"/>
          <p:cNvSpPr/>
          <p:nvPr/>
        </p:nvSpPr>
        <p:spPr>
          <a:xfrm>
            <a:off x="2971800" y="4416425"/>
            <a:ext cx="1260475" cy="612775"/>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 </a:t>
            </a:r>
            <a:r>
              <a:rPr lang="en-US" sz="2000">
                <a:solidFill>
                  <a:schemeClr val="bg1"/>
                </a:solidFill>
                <a:latin typeface="Arial"/>
                <a:cs typeface="Arial"/>
              </a:rPr>
              <a:t>←</a:t>
            </a:r>
            <a:r>
              <a:rPr lang="en-US" sz="2000">
                <a:solidFill>
                  <a:schemeClr val="bg1"/>
                </a:solidFill>
              </a:rPr>
              <a:t> N+1</a:t>
            </a:r>
          </a:p>
        </p:txBody>
      </p:sp>
      <p:sp>
        <p:nvSpPr>
          <p:cNvPr id="57" name="Flowchart: Document 56"/>
          <p:cNvSpPr/>
          <p:nvPr/>
        </p:nvSpPr>
        <p:spPr>
          <a:xfrm>
            <a:off x="6956425" y="3810000"/>
            <a:ext cx="914400" cy="61277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a:t>
            </a:r>
          </a:p>
        </p:txBody>
      </p:sp>
      <p:cxnSp>
        <p:nvCxnSpPr>
          <p:cNvPr id="59" name="Straight Arrow Connector 58"/>
          <p:cNvCxnSpPr>
            <a:stCxn id="57" idx="2"/>
            <a:endCxn id="87" idx="0"/>
          </p:cNvCxnSpPr>
          <p:nvPr/>
        </p:nvCxnSpPr>
        <p:spPr>
          <a:xfrm rot="5400000">
            <a:off x="6899276" y="4895850"/>
            <a:ext cx="102711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124" name="Table 123"/>
          <p:cNvGraphicFramePr>
            <a:graphicFrameLocks noGrp="1"/>
          </p:cNvGraphicFramePr>
          <p:nvPr/>
        </p:nvGraphicFramePr>
        <p:xfrm>
          <a:off x="6040438" y="1935163"/>
          <a:ext cx="3027362" cy="792162"/>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πλήθος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Άνοιξε  </a:t>
            </a:r>
            <a:r>
              <a:rPr lang="en-US" i="1">
                <a:solidFill>
                  <a:schemeClr val="bg1"/>
                </a:solidFill>
                <a:latin typeface="Arial Narrow" pitchFamily="34" charset="0"/>
              </a:rPr>
              <a:t>students.dat</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N </a:t>
            </a:r>
            <a:r>
              <a:rPr lang="en-US" i="1">
                <a:solidFill>
                  <a:schemeClr val="bg1"/>
                </a:solidFill>
                <a:latin typeface="Arial"/>
                <a:cs typeface="Arial"/>
              </a:rPr>
              <a:t>←</a:t>
            </a:r>
            <a:r>
              <a:rPr lang="en-US" i="1">
                <a:solidFill>
                  <a:schemeClr val="bg1"/>
                </a:solidFill>
                <a:latin typeface="Arial Narrow" pitchFamily="34" charset="0"/>
              </a:rPr>
              <a:t> 0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όχι </a:t>
            </a:r>
            <a:r>
              <a:rPr lang="en-US" i="1">
                <a:solidFill>
                  <a:schemeClr val="bg1"/>
                </a:solidFill>
                <a:latin typeface="Arial Narrow" pitchFamily="34" charset="0"/>
              </a:rPr>
              <a:t>EOF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επανέλαβε:</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Αν  </a:t>
            </a:r>
            <a:r>
              <a:rPr lang="en-US" i="1">
                <a:solidFill>
                  <a:schemeClr val="bg1"/>
                </a:solidFill>
                <a:latin typeface="Arial Narrow" pitchFamily="34" charset="0"/>
              </a:rPr>
              <a:t>rec.year = 1</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τότε</a:t>
            </a:r>
            <a:r>
              <a:rPr lang="en-US" i="1">
                <a:solidFill>
                  <a:schemeClr val="bg1"/>
                </a:solidFill>
                <a:latin typeface="Arial Narrow" pitchFamily="34" charset="0"/>
              </a:rPr>
              <a:t>    N </a:t>
            </a:r>
            <a:r>
              <a:rPr lang="en-US" i="1">
                <a:solidFill>
                  <a:schemeClr val="bg1"/>
                </a:solidFill>
                <a:latin typeface="Arial"/>
                <a:cs typeface="Arial"/>
              </a:rPr>
              <a:t>←</a:t>
            </a:r>
            <a:r>
              <a:rPr lang="en-US" i="1">
                <a:solidFill>
                  <a:schemeClr val="bg1"/>
                </a:solidFill>
                <a:latin typeface="Arial Narrow" pitchFamily="34" charset="0"/>
              </a:rPr>
              <a:t> N + 1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N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Κλείσε  </a:t>
            </a:r>
            <a:r>
              <a:rPr lang="en-US" i="1">
                <a:solidFill>
                  <a:schemeClr val="bg1"/>
                </a:solidFill>
                <a:latin typeface="Arial Narrow" pitchFamily="34" charset="0"/>
              </a:rPr>
              <a:t>students.dat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93571" name="Rectangle 2"/>
          <p:cNvSpPr>
            <a:spLocks noGrp="1" noChangeArrowheads="1"/>
          </p:cNvSpPr>
          <p:nvPr>
            <p:ph type="title" idx="4294967295"/>
          </p:nvPr>
        </p:nvSpPr>
        <p:spPr>
          <a:xfrm>
            <a:off x="612775" y="0"/>
            <a:ext cx="8531225" cy="1219200"/>
          </a:xfrm>
        </p:spPr>
        <p:txBody>
          <a:bodyPr anchor="ctr"/>
          <a:lstStyle/>
          <a:p>
            <a:r>
              <a:rPr lang="el-GR" altLang="en-US" smtClean="0"/>
              <a:t>Άσκηση 7: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4FC7DB34-7379-468D-B3B8-A27DA4F2BC34}" type="slidenum">
              <a:rPr lang="en-US" sz="1200">
                <a:solidFill>
                  <a:schemeClr val="tx1">
                    <a:tint val="75000"/>
                  </a:schemeClr>
                </a:solidFill>
                <a:latin typeface="+mn-lt"/>
                <a:cs typeface="+mn-cs"/>
              </a:rPr>
              <a:pPr fontAlgn="auto">
                <a:spcBef>
                  <a:spcPts val="0"/>
                </a:spcBef>
                <a:spcAft>
                  <a:spcPts val="0"/>
                </a:spcAft>
                <a:defRPr/>
              </a:pPr>
              <a:t>366</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6040438" y="1935163"/>
          <a:ext cx="3027362" cy="792162"/>
        </p:xfrm>
        <a:graphic>
          <a:graphicData uri="http://schemas.openxmlformats.org/drawingml/2006/table">
            <a:tbl>
              <a:tblPr/>
              <a:tblGrid>
                <a:gridCol w="588962"/>
                <a:gridCol w="2438400"/>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πλήθος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a:xfrm>
            <a:off x="612775" y="0"/>
            <a:ext cx="8531225" cy="1219200"/>
          </a:xfrm>
        </p:spPr>
        <p:txBody>
          <a:bodyPr anchor="ctr"/>
          <a:lstStyle/>
          <a:p>
            <a:r>
              <a:rPr lang="el-GR" altLang="en-US" smtClean="0"/>
              <a:t>Άσκηση 8</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305883FC-36F3-404A-8B45-A5C555E96AD8}" type="slidenum">
              <a:rPr lang="en-US" sz="1200">
                <a:solidFill>
                  <a:schemeClr val="tx1">
                    <a:tint val="75000"/>
                  </a:schemeClr>
                </a:solidFill>
                <a:latin typeface="+mn-lt"/>
                <a:cs typeface="+mn-cs"/>
              </a:rPr>
              <a:pPr fontAlgn="auto">
                <a:spcBef>
                  <a:spcPts val="0"/>
                </a:spcBef>
                <a:spcAft>
                  <a:spcPts val="0"/>
                </a:spcAft>
                <a:defRPr/>
              </a:pPr>
              <a:t>367</a:t>
            </a:fld>
            <a:endParaRPr lang="en-US" sz="1200" dirty="0">
              <a:solidFill>
                <a:schemeClr val="tx1">
                  <a:tint val="75000"/>
                </a:schemeClr>
              </a:solidFill>
              <a:latin typeface="+mn-lt"/>
              <a:cs typeface="+mn-cs"/>
            </a:endParaRPr>
          </a:p>
        </p:txBody>
      </p:sp>
      <p:sp>
        <p:nvSpPr>
          <p:cNvPr id="93187" name="Content Placeholder 6"/>
          <p:cNvSpPr>
            <a:spLocks noGrp="1"/>
          </p:cNvSpPr>
          <p:nvPr>
            <p:ph sz="quarter" idx="4294967295"/>
          </p:nvPr>
        </p:nvSpPr>
        <p:spPr>
          <a:xfrm>
            <a:off x="612775" y="1547813"/>
            <a:ext cx="8531225" cy="5287962"/>
          </a:xfrm>
        </p:spPr>
        <p:txBody>
          <a:bodyPr>
            <a:normAutofit/>
          </a:bodyPr>
          <a:lstStyle/>
          <a:p>
            <a:pPr>
              <a:lnSpc>
                <a:spcPct val="80000"/>
              </a:lnSpc>
            </a:pPr>
            <a:r>
              <a:rPr lang="el-GR" sz="2600" smtClean="0"/>
              <a:t>Τα στοιχεία των φοιτητών του ΕΠΛ00</a:t>
            </a:r>
            <a:r>
              <a:rPr lang="en-US" sz="2600" smtClean="0"/>
              <a:t>1</a:t>
            </a:r>
            <a:r>
              <a:rPr lang="el-GR" sz="2600" smtClean="0"/>
              <a:t> είναι αποθηκευ-μένα σε αρχείο με όνομα  </a:t>
            </a:r>
            <a:r>
              <a:rPr lang="en-US" sz="2600" smtClean="0"/>
              <a:t>students.dat</a:t>
            </a:r>
            <a:r>
              <a:rPr lang="el-GR" sz="2600" smtClean="0"/>
              <a:t>, ως εξής:</a:t>
            </a:r>
          </a:p>
          <a:p>
            <a:pPr>
              <a:lnSpc>
                <a:spcPct val="80000"/>
              </a:lnSpc>
            </a:pPr>
            <a:endParaRPr lang="el-GR" sz="2600" smtClean="0"/>
          </a:p>
          <a:p>
            <a:pPr>
              <a:lnSpc>
                <a:spcPct val="80000"/>
              </a:lnSpc>
            </a:pPr>
            <a:endParaRPr lang="el-GR" sz="2600" smtClean="0"/>
          </a:p>
          <a:p>
            <a:pPr>
              <a:lnSpc>
                <a:spcPct val="80000"/>
              </a:lnSpc>
            </a:pPr>
            <a:endParaRPr lang="el-GR" sz="2600" smtClean="0"/>
          </a:p>
          <a:p>
            <a:pPr>
              <a:lnSpc>
                <a:spcPct val="80000"/>
              </a:lnSpc>
            </a:pPr>
            <a:endParaRPr lang="el-GR" sz="2600" smtClean="0"/>
          </a:p>
          <a:p>
            <a:pPr>
              <a:lnSpc>
                <a:spcPct val="80000"/>
              </a:lnSpc>
            </a:pPr>
            <a:endParaRPr lang="el-GR" sz="2600" smtClean="0"/>
          </a:p>
          <a:p>
            <a:pPr>
              <a:lnSpc>
                <a:spcPct val="80000"/>
              </a:lnSpc>
            </a:pPr>
            <a:r>
              <a:rPr lang="el-GR" sz="2600" smtClean="0"/>
              <a:t>Να γραφεί πρόγραμμα που διαβάζει το αρχείο, υπολογί-ζει τον </a:t>
            </a:r>
            <a:r>
              <a:rPr lang="el-GR" sz="2600" b="1" i="1" smtClean="0"/>
              <a:t>μέσο όρο</a:t>
            </a:r>
            <a:r>
              <a:rPr lang="el-GR" sz="2600" smtClean="0"/>
              <a:t> των βαθμών όλων των φοιτητών, και τυπώνει στην οθόνη αυτόν τον μέσο όρο.</a:t>
            </a:r>
          </a:p>
        </p:txBody>
      </p:sp>
      <p:sp>
        <p:nvSpPr>
          <p:cNvPr id="9" name="Chevron 8">
            <a:hlinkClick r:id="rId2" action="ppaction://hlinksldjump"/>
          </p:cNvPr>
          <p:cNvSpPr/>
          <p:nvPr/>
        </p:nvSpPr>
        <p:spPr>
          <a:xfrm flipH="1">
            <a:off x="17463" y="1536700"/>
            <a:ext cx="522287" cy="17938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10" name="Chevron 9">
            <a:hlinkClick r:id="rId3" action="ppaction://hlinksldjump"/>
          </p:cNvPr>
          <p:cNvSpPr/>
          <p:nvPr/>
        </p:nvSpPr>
        <p:spPr>
          <a:xfrm flipH="1">
            <a:off x="17463" y="1735138"/>
            <a:ext cx="522287" cy="180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graphicFrame>
        <p:nvGraphicFramePr>
          <p:cNvPr id="8" name="Table 7"/>
          <p:cNvGraphicFramePr>
            <a:graphicFrameLocks noGrp="1"/>
          </p:cNvGraphicFramePr>
          <p:nvPr/>
        </p:nvGraphicFramePr>
        <p:xfrm>
          <a:off x="990600" y="2514600"/>
          <a:ext cx="7086600" cy="1854200"/>
        </p:xfrm>
        <a:graphic>
          <a:graphicData uri="http://schemas.openxmlformats.org/drawingml/2006/table">
            <a:tbl>
              <a:tblPr/>
              <a:tblGrid>
                <a:gridCol w="1844675"/>
                <a:gridCol w="2803525"/>
                <a:gridCol w="1139825"/>
                <a:gridCol w="1298575"/>
              </a:tblGrid>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year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1" i="0" u="none" strike="noStrike" cap="none" normalizeH="0" baseline="0" smtClean="0">
                          <a:ln>
                            <a:noFill/>
                          </a:ln>
                          <a:solidFill>
                            <a:srgbClr val="FFFFFF"/>
                          </a:solidFill>
                          <a:effectLst/>
                          <a:latin typeface="Georgia" pitchFamily="18" charset="0"/>
                          <a:cs typeface="Arial" charset="0"/>
                        </a:rPr>
                        <a:t>grade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123456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Τάκης Χατζητάκης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6.5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121212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Στέλλα Μαυροπούλου</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552244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Πέτρος Πετρόπουλος</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n-US" sz="1600" b="0" i="0" u="none" strike="noStrike" cap="none" normalizeH="0" baseline="0" smtClean="0">
                          <a:ln>
                            <a:noFill/>
                          </a:ln>
                          <a:solidFill>
                            <a:srgbClr val="000000"/>
                          </a:solidFill>
                          <a:effectLst/>
                          <a:latin typeface="Georgia" pitchFamily="18"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85000"/>
                        <a:buFontTx/>
                        <a:buNone/>
                        <a:tabLst/>
                      </a:pPr>
                      <a:r>
                        <a:rPr kumimoji="0" lang="el-GR" sz="1600" b="0" i="0" u="none" strike="noStrike" cap="none" normalizeH="0" baseline="0" smtClean="0">
                          <a:ln>
                            <a:noFill/>
                          </a:ln>
                          <a:solidFill>
                            <a:srgbClr val="000000"/>
                          </a:solidFill>
                          <a:effectLst/>
                          <a:latin typeface="Georgia" pitchFamily="18" charset="0"/>
                          <a:cs typeface="Arial" charset="0"/>
                        </a:rPr>
                        <a:t>…</a:t>
                      </a:r>
                      <a:endParaRPr kumimoji="0" lang="en-US" sz="1600" b="0" i="0" u="none" strike="noStrike" cap="none" normalizeH="0" baseline="0" smtClean="0">
                        <a:ln>
                          <a:noFill/>
                        </a:ln>
                        <a:solidFill>
                          <a:srgbClr val="000000"/>
                        </a:solidFill>
                        <a:effectLst/>
                        <a:latin typeface="Georgia" pitchFamily="18"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7812088" cy="5219700"/>
          </a:xfrm>
          <a:prstGeom prst="roundRect">
            <a:avLst>
              <a:gd name="adj" fmla="val 5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sp>
        <p:nvSpPr>
          <p:cNvPr id="495619" name="Rectangle 2"/>
          <p:cNvSpPr>
            <a:spLocks noGrp="1" noChangeArrowheads="1"/>
          </p:cNvSpPr>
          <p:nvPr>
            <p:ph type="title" idx="4294967295"/>
          </p:nvPr>
        </p:nvSpPr>
        <p:spPr>
          <a:xfrm>
            <a:off x="612775" y="0"/>
            <a:ext cx="8531225" cy="1219200"/>
          </a:xfrm>
        </p:spPr>
        <p:txBody>
          <a:bodyPr anchor="ctr"/>
          <a:lstStyle/>
          <a:p>
            <a:r>
              <a:rPr lang="el-GR" altLang="en-US" smtClean="0"/>
              <a:t>Άσκηση 8: Διάγραμμα ροής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AB2842B3-9894-484E-B485-CD40EF478573}" type="slidenum">
              <a:rPr lang="en-US" sz="1200">
                <a:solidFill>
                  <a:schemeClr val="tx1">
                    <a:tint val="75000"/>
                  </a:schemeClr>
                </a:solidFill>
                <a:latin typeface="+mn-lt"/>
                <a:cs typeface="+mn-cs"/>
              </a:rPr>
              <a:pPr fontAlgn="auto">
                <a:spcBef>
                  <a:spcPts val="0"/>
                </a:spcBef>
                <a:spcAft>
                  <a:spcPts val="0"/>
                </a:spcAft>
                <a:defRPr/>
              </a:pPr>
              <a:t>368</a:t>
            </a:fld>
            <a:endParaRPr lang="en-US" sz="1200" dirty="0">
              <a:solidFill>
                <a:schemeClr val="tx1">
                  <a:tint val="75000"/>
                </a:schemeClr>
              </a:solidFill>
              <a:latin typeface="+mn-lt"/>
              <a:cs typeface="+mn-cs"/>
            </a:endParaRPr>
          </a:p>
        </p:txBody>
      </p:sp>
      <p:sp>
        <p:nvSpPr>
          <p:cNvPr id="6" name="Flowchart: Terminator 5"/>
          <p:cNvSpPr/>
          <p:nvPr/>
        </p:nvSpPr>
        <p:spPr>
          <a:xfrm>
            <a:off x="1165225" y="170180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αρχή</a:t>
            </a:r>
            <a:endParaRPr lang="en-US" sz="2000">
              <a:solidFill>
                <a:schemeClr val="bg1"/>
              </a:solidFill>
            </a:endParaRPr>
          </a:p>
        </p:txBody>
      </p:sp>
      <p:sp>
        <p:nvSpPr>
          <p:cNvPr id="12" name="Flowchart: Terminator 11"/>
          <p:cNvSpPr/>
          <p:nvPr/>
        </p:nvSpPr>
        <p:spPr>
          <a:xfrm>
            <a:off x="6804025" y="6369050"/>
            <a:ext cx="914400" cy="301625"/>
          </a:xfrm>
          <a:prstGeom prst="flowChartTermina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000"/>
              </a:lnSpc>
              <a:spcBef>
                <a:spcPts val="0"/>
              </a:spcBef>
              <a:spcAft>
                <a:spcPts val="0"/>
              </a:spcAft>
              <a:defRPr/>
            </a:pPr>
            <a:r>
              <a:rPr lang="el-GR" sz="2000">
                <a:solidFill>
                  <a:schemeClr val="bg1"/>
                </a:solidFill>
              </a:rPr>
              <a:t>τέλος</a:t>
            </a:r>
            <a:endParaRPr lang="en-US" sz="2000">
              <a:solidFill>
                <a:schemeClr val="bg1"/>
              </a:solidFill>
            </a:endParaRPr>
          </a:p>
        </p:txBody>
      </p:sp>
      <p:cxnSp>
        <p:nvCxnSpPr>
          <p:cNvPr id="15" name="Straight Arrow Connector 14"/>
          <p:cNvCxnSpPr>
            <a:stCxn id="6" idx="2"/>
            <a:endCxn id="31" idx="0"/>
          </p:cNvCxnSpPr>
          <p:nvPr/>
        </p:nvCxnSpPr>
        <p:spPr>
          <a:xfrm rot="5400000">
            <a:off x="1481932" y="2143919"/>
            <a:ext cx="2794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7" idx="2"/>
            <a:endCxn id="12" idx="0"/>
          </p:cNvCxnSpPr>
          <p:nvPr/>
        </p:nvCxnSpPr>
        <p:spPr>
          <a:xfrm rot="5400000">
            <a:off x="7124701" y="6232525"/>
            <a:ext cx="271462"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1" idx="4"/>
            <a:endCxn id="90" idx="0"/>
          </p:cNvCxnSpPr>
          <p:nvPr/>
        </p:nvCxnSpPr>
        <p:spPr>
          <a:xfrm rot="5400000" flipH="1" flipV="1">
            <a:off x="2195513" y="2378075"/>
            <a:ext cx="2005012" cy="3151188"/>
          </a:xfrm>
          <a:prstGeom prst="bentConnector5">
            <a:avLst>
              <a:gd name="adj1" fmla="val -11400"/>
              <a:gd name="adj2" fmla="val 31839"/>
              <a:gd name="adj3" fmla="val 111400"/>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48"/>
          <p:cNvCxnSpPr>
            <a:stCxn id="80" idx="4"/>
            <a:endCxn id="90" idx="2"/>
          </p:cNvCxnSpPr>
          <p:nvPr/>
        </p:nvCxnSpPr>
        <p:spPr>
          <a:xfrm rot="5400000" flipH="1">
            <a:off x="2975769" y="4758532"/>
            <a:ext cx="3481387" cy="114300"/>
          </a:xfrm>
          <a:prstGeom prst="bentConnector4">
            <a:avLst>
              <a:gd name="adj1" fmla="val -4014"/>
              <a:gd name="adj2" fmla="val 1542958"/>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90" idx="4"/>
            <a:endCxn id="65" idx="0"/>
          </p:cNvCxnSpPr>
          <p:nvPr/>
        </p:nvCxnSpPr>
        <p:spPr>
          <a:xfrm rot="16200000" flipH="1">
            <a:off x="4642644" y="3331369"/>
            <a:ext cx="269875" cy="793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5" idx="3"/>
            <a:endCxn id="72" idx="0"/>
          </p:cNvCxnSpPr>
          <p:nvPr/>
        </p:nvCxnSpPr>
        <p:spPr>
          <a:xfrm>
            <a:off x="5754688" y="3830638"/>
            <a:ext cx="1506537" cy="152400"/>
          </a:xfrm>
          <a:prstGeom prst="bentConnector2">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5" idx="2"/>
            <a:endCxn id="80" idx="1"/>
          </p:cNvCxnSpPr>
          <p:nvPr/>
        </p:nvCxnSpPr>
        <p:spPr>
          <a:xfrm rot="5400000">
            <a:off x="4533106" y="5704682"/>
            <a:ext cx="479425"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95630" name="TextBox 41"/>
          <p:cNvSpPr txBox="1">
            <a:spLocks noChangeArrowheads="1"/>
          </p:cNvSpPr>
          <p:nvPr/>
        </p:nvSpPr>
        <p:spPr bwMode="auto">
          <a:xfrm>
            <a:off x="4495800" y="4095750"/>
            <a:ext cx="339725" cy="400050"/>
          </a:xfrm>
          <a:prstGeom prst="rect">
            <a:avLst/>
          </a:prstGeom>
          <a:noFill/>
          <a:ln w="9525">
            <a:noFill/>
            <a:miter lim="800000"/>
            <a:headEnd/>
            <a:tailEnd/>
          </a:ln>
        </p:spPr>
        <p:txBody>
          <a:bodyPr wrap="none">
            <a:spAutoFit/>
          </a:bodyPr>
          <a:lstStyle/>
          <a:p>
            <a:r>
              <a:rPr lang="el-GR" sz="2000">
                <a:latin typeface="Calibri" pitchFamily="34" charset="0"/>
              </a:rPr>
              <a:t>Α</a:t>
            </a:r>
            <a:endParaRPr lang="en-US" sz="2000">
              <a:latin typeface="Calibri" pitchFamily="34" charset="0"/>
            </a:endParaRPr>
          </a:p>
        </p:txBody>
      </p:sp>
      <p:sp>
        <p:nvSpPr>
          <p:cNvPr id="31" name="Flowchart: Predefined Process 30"/>
          <p:cNvSpPr/>
          <p:nvPr/>
        </p:nvSpPr>
        <p:spPr>
          <a:xfrm>
            <a:off x="685800" y="2282825"/>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άνοιξε</a:t>
            </a:r>
          </a:p>
          <a:p>
            <a:pPr algn="ctr" fontAlgn="auto">
              <a:lnSpc>
                <a:spcPts val="1800"/>
              </a:lnSpc>
              <a:spcBef>
                <a:spcPts val="0"/>
              </a:spcBef>
              <a:spcAft>
                <a:spcPts val="0"/>
              </a:spcAft>
              <a:defRPr/>
            </a:pPr>
            <a:r>
              <a:rPr lang="en-US" sz="2000">
                <a:solidFill>
                  <a:schemeClr val="bg1"/>
                </a:solidFill>
              </a:rPr>
              <a:t>students.dat</a:t>
            </a:r>
          </a:p>
        </p:txBody>
      </p:sp>
      <p:sp>
        <p:nvSpPr>
          <p:cNvPr id="51" name="Flowchart: Data 50"/>
          <p:cNvSpPr/>
          <p:nvPr/>
        </p:nvSpPr>
        <p:spPr>
          <a:xfrm>
            <a:off x="722313" y="43434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cxnSp>
        <p:nvCxnSpPr>
          <p:cNvPr id="52" name="Straight Arrow Connector 51"/>
          <p:cNvCxnSpPr>
            <a:stCxn id="31" idx="2"/>
            <a:endCxn id="33" idx="0"/>
          </p:cNvCxnSpPr>
          <p:nvPr/>
        </p:nvCxnSpPr>
        <p:spPr>
          <a:xfrm rot="5400000">
            <a:off x="1507332" y="3010694"/>
            <a:ext cx="2286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65" name="Flowchart: Decision 64"/>
          <p:cNvSpPr/>
          <p:nvPr/>
        </p:nvSpPr>
        <p:spPr>
          <a:xfrm>
            <a:off x="3810000" y="3470275"/>
            <a:ext cx="1944688" cy="720725"/>
          </a:xfrm>
          <a:prstGeom prst="flowChartDecision">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l-GR" sz="2000">
                <a:solidFill>
                  <a:schemeClr val="bg1"/>
                </a:solidFill>
              </a:rPr>
              <a:t>όχι </a:t>
            </a:r>
            <a:r>
              <a:rPr lang="en-US" sz="2000">
                <a:solidFill>
                  <a:schemeClr val="bg1"/>
                </a:solidFill>
              </a:rPr>
              <a:t>EOF</a:t>
            </a:r>
          </a:p>
        </p:txBody>
      </p:sp>
      <p:sp>
        <p:nvSpPr>
          <p:cNvPr id="495635" name="TextBox 65"/>
          <p:cNvSpPr txBox="1">
            <a:spLocks noChangeArrowheads="1"/>
          </p:cNvSpPr>
          <p:nvPr/>
        </p:nvSpPr>
        <p:spPr bwMode="auto">
          <a:xfrm>
            <a:off x="5562600" y="3505200"/>
            <a:ext cx="392113" cy="400050"/>
          </a:xfrm>
          <a:prstGeom prst="rect">
            <a:avLst/>
          </a:prstGeom>
          <a:noFill/>
          <a:ln w="9525">
            <a:noFill/>
            <a:miter lim="800000"/>
            <a:headEnd/>
            <a:tailEnd/>
          </a:ln>
        </p:spPr>
        <p:txBody>
          <a:bodyPr wrap="none">
            <a:spAutoFit/>
          </a:bodyPr>
          <a:lstStyle/>
          <a:p>
            <a:r>
              <a:rPr lang="el-GR" sz="2000">
                <a:latin typeface="Calibri" pitchFamily="34" charset="0"/>
              </a:rPr>
              <a:t>Ψ</a:t>
            </a:r>
            <a:endParaRPr lang="en-US" sz="2000">
              <a:latin typeface="Calibri" pitchFamily="34" charset="0"/>
            </a:endParaRPr>
          </a:p>
        </p:txBody>
      </p:sp>
      <p:sp>
        <p:nvSpPr>
          <p:cNvPr id="80" name="Flowchart: Data 79"/>
          <p:cNvSpPr/>
          <p:nvPr/>
        </p:nvSpPr>
        <p:spPr>
          <a:xfrm>
            <a:off x="3873500" y="5943600"/>
            <a:ext cx="1800225" cy="612775"/>
          </a:xfrm>
          <a:prstGeom prst="flowChartInputOutpu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διάβασε</a:t>
            </a:r>
          </a:p>
          <a:p>
            <a:pPr algn="ctr" fontAlgn="auto">
              <a:lnSpc>
                <a:spcPts val="1800"/>
              </a:lnSpc>
              <a:spcBef>
                <a:spcPts val="0"/>
              </a:spcBef>
              <a:spcAft>
                <a:spcPts val="0"/>
              </a:spcAft>
              <a:defRPr/>
            </a:pPr>
            <a:r>
              <a:rPr lang="en-US" sz="2000">
                <a:solidFill>
                  <a:schemeClr val="bg1"/>
                </a:solidFill>
              </a:rPr>
              <a:t>rec</a:t>
            </a:r>
          </a:p>
        </p:txBody>
      </p:sp>
      <p:sp>
        <p:nvSpPr>
          <p:cNvPr id="87" name="Flowchart: Predefined Process 86"/>
          <p:cNvSpPr/>
          <p:nvPr/>
        </p:nvSpPr>
        <p:spPr>
          <a:xfrm>
            <a:off x="6324600" y="5483225"/>
            <a:ext cx="1871663" cy="612775"/>
          </a:xfrm>
          <a:prstGeom prst="flowChartPredefined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1800"/>
              </a:lnSpc>
              <a:spcBef>
                <a:spcPts val="0"/>
              </a:spcBef>
              <a:spcAft>
                <a:spcPts val="0"/>
              </a:spcAft>
              <a:defRPr/>
            </a:pPr>
            <a:r>
              <a:rPr lang="el-GR" sz="2000">
                <a:solidFill>
                  <a:schemeClr val="bg1"/>
                </a:solidFill>
              </a:rPr>
              <a:t>κλείσε</a:t>
            </a:r>
          </a:p>
          <a:p>
            <a:pPr algn="ctr" fontAlgn="auto">
              <a:lnSpc>
                <a:spcPts val="1800"/>
              </a:lnSpc>
              <a:spcBef>
                <a:spcPts val="0"/>
              </a:spcBef>
              <a:spcAft>
                <a:spcPts val="0"/>
              </a:spcAft>
              <a:defRPr/>
            </a:pPr>
            <a:r>
              <a:rPr lang="en-US" sz="2000">
                <a:solidFill>
                  <a:schemeClr val="bg1"/>
                </a:solidFill>
              </a:rPr>
              <a:t>students.dat</a:t>
            </a:r>
          </a:p>
        </p:txBody>
      </p:sp>
      <p:sp>
        <p:nvSpPr>
          <p:cNvPr id="90" name="Flowchart: Connector 89"/>
          <p:cNvSpPr/>
          <p:nvPr/>
        </p:nvSpPr>
        <p:spPr>
          <a:xfrm>
            <a:off x="4659313" y="2951163"/>
            <a:ext cx="228600" cy="249237"/>
          </a:xfrm>
          <a:prstGeom prst="flowChartConnector">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bg1"/>
              </a:solidFill>
            </a:endParaRPr>
          </a:p>
        </p:txBody>
      </p:sp>
      <p:cxnSp>
        <p:nvCxnSpPr>
          <p:cNvPr id="95" name="Straight Arrow Connector 94"/>
          <p:cNvCxnSpPr>
            <a:stCxn id="65" idx="2"/>
            <a:endCxn id="53" idx="0"/>
          </p:cNvCxnSpPr>
          <p:nvPr/>
        </p:nvCxnSpPr>
        <p:spPr>
          <a:xfrm rot="5400000">
            <a:off x="4576763" y="4387850"/>
            <a:ext cx="401638" cy="793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3" name="Flowchart: Process 32"/>
          <p:cNvSpPr/>
          <p:nvPr/>
        </p:nvSpPr>
        <p:spPr>
          <a:xfrm>
            <a:off x="1165225" y="3124200"/>
            <a:ext cx="914400"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 </a:t>
            </a:r>
            <a:r>
              <a:rPr lang="en-US" sz="2000">
                <a:solidFill>
                  <a:schemeClr val="bg1"/>
                </a:solidFill>
                <a:latin typeface="Arial"/>
                <a:cs typeface="Arial"/>
              </a:rPr>
              <a:t>← 0</a:t>
            </a:r>
            <a:endParaRPr lang="en-US" sz="2000">
              <a:solidFill>
                <a:schemeClr val="bg1"/>
              </a:solidFill>
            </a:endParaRPr>
          </a:p>
        </p:txBody>
      </p:sp>
      <p:cxnSp>
        <p:nvCxnSpPr>
          <p:cNvPr id="41" name="Straight Arrow Connector 40"/>
          <p:cNvCxnSpPr>
            <a:stCxn id="33" idx="2"/>
            <a:endCxn id="38" idx="0"/>
          </p:cNvCxnSpPr>
          <p:nvPr/>
        </p:nvCxnSpPr>
        <p:spPr>
          <a:xfrm rot="5400000">
            <a:off x="1496219" y="3609182"/>
            <a:ext cx="2508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3" name="Flowchart: Process 52"/>
          <p:cNvSpPr/>
          <p:nvPr/>
        </p:nvSpPr>
        <p:spPr>
          <a:xfrm>
            <a:off x="4143375" y="4592638"/>
            <a:ext cx="1260475"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N </a:t>
            </a:r>
            <a:r>
              <a:rPr lang="en-US" sz="2000">
                <a:solidFill>
                  <a:schemeClr val="bg1"/>
                </a:solidFill>
                <a:latin typeface="Arial"/>
                <a:cs typeface="Arial"/>
              </a:rPr>
              <a:t>←</a:t>
            </a:r>
            <a:r>
              <a:rPr lang="en-US" sz="2000">
                <a:solidFill>
                  <a:schemeClr val="bg1"/>
                </a:solidFill>
              </a:rPr>
              <a:t> N+1</a:t>
            </a:r>
          </a:p>
        </p:txBody>
      </p:sp>
      <p:sp>
        <p:nvSpPr>
          <p:cNvPr id="57" name="Flowchart: Document 56"/>
          <p:cNvSpPr/>
          <p:nvPr/>
        </p:nvSpPr>
        <p:spPr>
          <a:xfrm>
            <a:off x="6519863" y="4645025"/>
            <a:ext cx="1481137" cy="612775"/>
          </a:xfrm>
          <a:prstGeom prst="flowChartDocumen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a:t>
            </a:r>
          </a:p>
        </p:txBody>
      </p:sp>
      <p:cxnSp>
        <p:nvCxnSpPr>
          <p:cNvPr id="59" name="Straight Arrow Connector 58"/>
          <p:cNvCxnSpPr>
            <a:stCxn id="57" idx="2"/>
            <a:endCxn id="87" idx="0"/>
          </p:cNvCxnSpPr>
          <p:nvPr/>
        </p:nvCxnSpPr>
        <p:spPr>
          <a:xfrm rot="5400000">
            <a:off x="7127082" y="5350669"/>
            <a:ext cx="266700"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8" name="Flowchart: Process 37"/>
          <p:cNvSpPr/>
          <p:nvPr/>
        </p:nvSpPr>
        <p:spPr>
          <a:xfrm>
            <a:off x="1012825" y="3733800"/>
            <a:ext cx="1219200"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sum </a:t>
            </a:r>
            <a:r>
              <a:rPr lang="en-US" sz="2000">
                <a:solidFill>
                  <a:schemeClr val="bg1"/>
                </a:solidFill>
                <a:latin typeface="Arial"/>
                <a:cs typeface="Arial"/>
              </a:rPr>
              <a:t>← 0</a:t>
            </a:r>
            <a:endParaRPr lang="en-US" sz="2000">
              <a:solidFill>
                <a:schemeClr val="bg1"/>
              </a:solidFill>
            </a:endParaRPr>
          </a:p>
        </p:txBody>
      </p:sp>
      <p:cxnSp>
        <p:nvCxnSpPr>
          <p:cNvPr id="48" name="Straight Arrow Connector 47"/>
          <p:cNvCxnSpPr>
            <a:stCxn id="38" idx="2"/>
            <a:endCxn id="51" idx="1"/>
          </p:cNvCxnSpPr>
          <p:nvPr/>
        </p:nvCxnSpPr>
        <p:spPr>
          <a:xfrm rot="5400000">
            <a:off x="1496219" y="4218782"/>
            <a:ext cx="2508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55" name="Flowchart: Process 54"/>
          <p:cNvSpPr/>
          <p:nvPr/>
        </p:nvSpPr>
        <p:spPr>
          <a:xfrm>
            <a:off x="3459163" y="5105400"/>
            <a:ext cx="2628900" cy="360363"/>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sum </a:t>
            </a:r>
            <a:r>
              <a:rPr lang="en-US" sz="2000">
                <a:solidFill>
                  <a:schemeClr val="bg1"/>
                </a:solidFill>
                <a:latin typeface="Arial"/>
                <a:cs typeface="Arial"/>
              </a:rPr>
              <a:t>←</a:t>
            </a:r>
            <a:r>
              <a:rPr lang="en-US" sz="2000">
                <a:solidFill>
                  <a:schemeClr val="bg1"/>
                </a:solidFill>
              </a:rPr>
              <a:t> sum + rec.grade</a:t>
            </a:r>
          </a:p>
        </p:txBody>
      </p:sp>
      <p:cxnSp>
        <p:nvCxnSpPr>
          <p:cNvPr id="60" name="Straight Arrow Connector 59"/>
          <p:cNvCxnSpPr>
            <a:stCxn id="53" idx="2"/>
            <a:endCxn id="55" idx="0"/>
          </p:cNvCxnSpPr>
          <p:nvPr/>
        </p:nvCxnSpPr>
        <p:spPr>
          <a:xfrm rot="5400000">
            <a:off x="4696619" y="5029994"/>
            <a:ext cx="152400" cy="1588"/>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72" name="Flowchart: Process 71"/>
          <p:cNvSpPr/>
          <p:nvPr/>
        </p:nvSpPr>
        <p:spPr>
          <a:xfrm>
            <a:off x="6199188" y="3983038"/>
            <a:ext cx="2124075" cy="360362"/>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000">
                <a:solidFill>
                  <a:schemeClr val="bg1"/>
                </a:solidFill>
              </a:rPr>
              <a:t>average </a:t>
            </a:r>
            <a:r>
              <a:rPr lang="en-US" sz="2000">
                <a:solidFill>
                  <a:schemeClr val="bg1"/>
                </a:solidFill>
                <a:latin typeface="Arial"/>
                <a:cs typeface="Arial"/>
              </a:rPr>
              <a:t>←</a:t>
            </a:r>
            <a:r>
              <a:rPr lang="en-US" sz="2000">
                <a:solidFill>
                  <a:schemeClr val="bg1"/>
                </a:solidFill>
              </a:rPr>
              <a:t> sum/N</a:t>
            </a:r>
          </a:p>
        </p:txBody>
      </p:sp>
      <p:cxnSp>
        <p:nvCxnSpPr>
          <p:cNvPr id="74" name="Straight Arrow Connector 73"/>
          <p:cNvCxnSpPr>
            <a:stCxn id="72" idx="2"/>
            <a:endCxn id="57" idx="0"/>
          </p:cNvCxnSpPr>
          <p:nvPr/>
        </p:nvCxnSpPr>
        <p:spPr>
          <a:xfrm rot="5400000">
            <a:off x="7109619" y="4495007"/>
            <a:ext cx="301625" cy="1587"/>
          </a:xfrm>
          <a:prstGeom prst="straightConnector1">
            <a:avLst/>
          </a:prstGeom>
          <a:ln w="25400">
            <a:solidFill>
              <a:schemeClr val="tx2">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graphicFrame>
        <p:nvGraphicFramePr>
          <p:cNvPr id="124" name="Table 123"/>
          <p:cNvGraphicFramePr>
            <a:graphicFrameLocks noGrp="1"/>
          </p:cNvGraphicFramePr>
          <p:nvPr/>
        </p:nvGraphicFramePr>
        <p:xfrm>
          <a:off x="5403850" y="1935163"/>
          <a:ext cx="3663950" cy="1584325"/>
        </p:xfrm>
        <a:graphic>
          <a:graphicData uri="http://schemas.openxmlformats.org/drawingml/2006/table">
            <a:tbl>
              <a:tblPr/>
              <a:tblGrid>
                <a:gridCol w="1114425"/>
                <a:gridCol w="2549525"/>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πλήθος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άθροισμα</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609600" y="1566863"/>
            <a:ext cx="4319588" cy="5219700"/>
          </a:xfrm>
          <a:prstGeom prst="roundRect">
            <a:avLst>
              <a:gd name="adj" fmla="val 93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fontAlgn="auto">
              <a:spcBef>
                <a:spcPts val="0"/>
              </a:spcBef>
              <a:spcAft>
                <a:spcPts val="0"/>
              </a:spcAft>
              <a:buFontTx/>
              <a:buAutoNum type="arabicPeriod"/>
              <a:defRPr/>
            </a:pPr>
            <a:r>
              <a:rPr lang="el-GR" i="1">
                <a:solidFill>
                  <a:schemeClr val="bg1"/>
                </a:solidFill>
                <a:latin typeface="Arial Narrow" pitchFamily="34" charset="0"/>
              </a:rPr>
              <a:t>Αρχή.</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Άνοιξε  </a:t>
            </a:r>
            <a:r>
              <a:rPr lang="en-US" i="1">
                <a:solidFill>
                  <a:schemeClr val="bg1"/>
                </a:solidFill>
                <a:latin typeface="Arial Narrow" pitchFamily="34" charset="0"/>
              </a:rPr>
              <a:t>students.dat</a:t>
            </a:r>
            <a:r>
              <a:rPr lang="el-GR" i="1">
                <a:solidFill>
                  <a:schemeClr val="bg1"/>
                </a:solidFill>
                <a:latin typeface="Arial Narrow" pitchFamily="34" charset="0"/>
              </a:rPr>
              <a:t> .</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N </a:t>
            </a:r>
            <a:r>
              <a:rPr lang="en-US" i="1">
                <a:solidFill>
                  <a:schemeClr val="bg1"/>
                </a:solidFill>
                <a:latin typeface="Arial"/>
                <a:cs typeface="Arial"/>
              </a:rPr>
              <a:t>←</a:t>
            </a:r>
            <a:r>
              <a:rPr lang="en-US" i="1">
                <a:solidFill>
                  <a:schemeClr val="bg1"/>
                </a:solidFill>
                <a:latin typeface="Arial Narrow" pitchFamily="34" charset="0"/>
              </a:rPr>
              <a:t> 0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sum </a:t>
            </a:r>
            <a:r>
              <a:rPr lang="en-US" i="1">
                <a:solidFill>
                  <a:schemeClr val="bg1"/>
                </a:solidFill>
                <a:latin typeface="Arial"/>
                <a:cs typeface="Arial"/>
              </a:rPr>
              <a:t>←</a:t>
            </a:r>
            <a:r>
              <a:rPr lang="en-US" i="1">
                <a:solidFill>
                  <a:schemeClr val="bg1"/>
                </a:solidFill>
                <a:latin typeface="Arial Narrow" pitchFamily="34" charset="0"/>
              </a:rPr>
              <a:t> 0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Όσο   όχι </a:t>
            </a:r>
            <a:r>
              <a:rPr lang="en-US" i="1">
                <a:solidFill>
                  <a:schemeClr val="bg1"/>
                </a:solidFill>
                <a:latin typeface="Arial Narrow" pitchFamily="34" charset="0"/>
              </a:rPr>
              <a:t>EOF </a:t>
            </a:r>
            <a:r>
              <a:rPr lang="el-GR" i="1">
                <a:solidFill>
                  <a:schemeClr val="bg1"/>
                </a:solidFill>
                <a:latin typeface="Arial Narrow" pitchFamily="34" charset="0"/>
              </a:rPr>
              <a:t> </a:t>
            </a:r>
            <a:r>
              <a:rPr lang="en-US" i="1">
                <a:solidFill>
                  <a:schemeClr val="bg1"/>
                </a:solidFill>
                <a:latin typeface="Arial Narrow" pitchFamily="34" charset="0"/>
              </a:rPr>
              <a:t> </a:t>
            </a:r>
            <a:r>
              <a:rPr lang="el-GR" i="1">
                <a:solidFill>
                  <a:schemeClr val="bg1"/>
                </a:solidFill>
                <a:latin typeface="Arial Narrow" pitchFamily="34" charset="0"/>
              </a:rPr>
              <a:t>επανέλαβε:</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    </a:t>
            </a:r>
            <a:r>
              <a:rPr lang="en-US" i="1">
                <a:solidFill>
                  <a:schemeClr val="bg1"/>
                </a:solidFill>
                <a:latin typeface="Arial Narrow" pitchFamily="34" charset="0"/>
              </a:rPr>
              <a:t>N </a:t>
            </a:r>
            <a:r>
              <a:rPr lang="en-US" i="1">
                <a:solidFill>
                  <a:schemeClr val="bg1"/>
                </a:solidFill>
                <a:latin typeface="Arial"/>
                <a:cs typeface="Arial"/>
              </a:rPr>
              <a:t>←</a:t>
            </a:r>
            <a:r>
              <a:rPr lang="en-US" i="1">
                <a:solidFill>
                  <a:schemeClr val="bg1"/>
                </a:solidFill>
                <a:latin typeface="Arial Narrow" pitchFamily="34" charset="0"/>
              </a:rPr>
              <a:t> N + 1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sum </a:t>
            </a:r>
            <a:r>
              <a:rPr lang="en-US" i="1">
                <a:solidFill>
                  <a:schemeClr val="bg1"/>
                </a:solidFill>
                <a:latin typeface="Arial"/>
                <a:cs typeface="Arial"/>
              </a:rPr>
              <a:t>←</a:t>
            </a:r>
            <a:r>
              <a:rPr lang="en-US" i="1">
                <a:solidFill>
                  <a:schemeClr val="bg1"/>
                </a:solidFill>
                <a:latin typeface="Arial Narrow" pitchFamily="34" charset="0"/>
              </a:rPr>
              <a:t> sum + rec.grade </a:t>
            </a:r>
            <a:r>
              <a:rPr lang="el-GR" i="1">
                <a:solidFill>
                  <a:schemeClr val="bg1"/>
                </a:solidFill>
                <a:latin typeface="Arial Narrow" pitchFamily="34" charset="0"/>
              </a:rPr>
              <a:t>.</a:t>
            </a:r>
          </a:p>
          <a:p>
            <a:pPr marL="457200" indent="-457200" fontAlgn="auto">
              <a:spcBef>
                <a:spcPts val="0"/>
              </a:spcBef>
              <a:spcAft>
                <a:spcPts val="0"/>
              </a:spcAft>
              <a:buFontTx/>
              <a:buAutoNum type="arabicPeriod"/>
              <a:defRPr/>
            </a:pPr>
            <a:r>
              <a:rPr lang="en-US" i="1">
                <a:solidFill>
                  <a:schemeClr val="bg1"/>
                </a:solidFill>
                <a:latin typeface="Arial Narrow" pitchFamily="34" charset="0"/>
              </a:rPr>
              <a:t>    </a:t>
            </a:r>
            <a:r>
              <a:rPr lang="el-GR" i="1">
                <a:solidFill>
                  <a:schemeClr val="bg1"/>
                </a:solidFill>
                <a:latin typeface="Arial Narrow" pitchFamily="34" charset="0"/>
              </a:rPr>
              <a:t>Διάβασε  </a:t>
            </a:r>
            <a:r>
              <a:rPr lang="en-US" i="1">
                <a:solidFill>
                  <a:schemeClr val="bg1"/>
                </a:solidFill>
                <a:latin typeface="Arial Narrow" pitchFamily="34" charset="0"/>
              </a:rPr>
              <a:t>rec </a:t>
            </a:r>
            <a:r>
              <a:rPr lang="el-GR" i="1">
                <a:solidFill>
                  <a:schemeClr val="bg1"/>
                </a:solidFill>
                <a:latin typeface="Arial Narrow" pitchFamily="34" charset="0"/>
              </a:rPr>
              <a:t>.</a:t>
            </a:r>
            <a:endParaRPr lang="en-US" i="1">
              <a:solidFill>
                <a:schemeClr val="bg1"/>
              </a:solidFill>
              <a:latin typeface="Arial Narrow" pitchFamily="34" charset="0"/>
            </a:endParaRPr>
          </a:p>
          <a:p>
            <a:pPr marL="457200" indent="-457200" fontAlgn="auto">
              <a:spcBef>
                <a:spcPts val="0"/>
              </a:spcBef>
              <a:spcAft>
                <a:spcPts val="0"/>
              </a:spcAft>
              <a:buFontTx/>
              <a:buAutoNum type="arabicPeriod"/>
              <a:defRPr/>
            </a:pPr>
            <a:r>
              <a:rPr lang="en-US" i="1">
                <a:solidFill>
                  <a:schemeClr val="bg1"/>
                </a:solidFill>
                <a:latin typeface="Arial Narrow" pitchFamily="34" charset="0"/>
              </a:rPr>
              <a:t>average </a:t>
            </a:r>
            <a:r>
              <a:rPr lang="en-US" i="1">
                <a:solidFill>
                  <a:schemeClr val="bg1"/>
                </a:solidFill>
                <a:latin typeface="Arial"/>
                <a:cs typeface="Arial"/>
              </a:rPr>
              <a:t>←</a:t>
            </a:r>
            <a:r>
              <a:rPr lang="en-US" i="1">
                <a:solidFill>
                  <a:schemeClr val="bg1"/>
                </a:solidFill>
                <a:latin typeface="Arial Narrow" pitchFamily="34" charset="0"/>
              </a:rPr>
              <a:t> sum / N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Τύπωσε  </a:t>
            </a:r>
            <a:r>
              <a:rPr lang="en-US" i="1">
                <a:solidFill>
                  <a:schemeClr val="bg1"/>
                </a:solidFill>
                <a:latin typeface="Arial Narrow" pitchFamily="34" charset="0"/>
              </a:rPr>
              <a:t>average .</a:t>
            </a:r>
          </a:p>
          <a:p>
            <a:pPr marL="457200" indent="-457200" fontAlgn="auto">
              <a:spcBef>
                <a:spcPts val="0"/>
              </a:spcBef>
              <a:spcAft>
                <a:spcPts val="0"/>
              </a:spcAft>
              <a:buFontTx/>
              <a:buAutoNum type="arabicPeriod"/>
              <a:defRPr/>
            </a:pPr>
            <a:r>
              <a:rPr lang="el-GR" i="1">
                <a:solidFill>
                  <a:schemeClr val="bg1"/>
                </a:solidFill>
                <a:latin typeface="Arial Narrow" pitchFamily="34" charset="0"/>
              </a:rPr>
              <a:t>Κλείσε  </a:t>
            </a:r>
            <a:r>
              <a:rPr lang="en-US" i="1">
                <a:solidFill>
                  <a:schemeClr val="bg1"/>
                </a:solidFill>
                <a:latin typeface="Arial Narrow" pitchFamily="34" charset="0"/>
              </a:rPr>
              <a:t>students.dat .</a:t>
            </a:r>
            <a:endParaRPr lang="el-GR" i="1">
              <a:solidFill>
                <a:schemeClr val="bg1"/>
              </a:solidFill>
              <a:latin typeface="Arial Narrow" pitchFamily="34" charset="0"/>
            </a:endParaRPr>
          </a:p>
          <a:p>
            <a:pPr marL="457200" indent="-457200" fontAlgn="auto">
              <a:spcBef>
                <a:spcPts val="0"/>
              </a:spcBef>
              <a:spcAft>
                <a:spcPts val="0"/>
              </a:spcAft>
              <a:buFontTx/>
              <a:buAutoNum type="arabicPeriod"/>
              <a:defRPr/>
            </a:pPr>
            <a:r>
              <a:rPr lang="el-GR" i="1">
                <a:solidFill>
                  <a:schemeClr val="bg1"/>
                </a:solidFill>
                <a:latin typeface="Arial Narrow" pitchFamily="34" charset="0"/>
              </a:rPr>
              <a:t>Τέλος.</a:t>
            </a:r>
          </a:p>
        </p:txBody>
      </p:sp>
      <p:sp>
        <p:nvSpPr>
          <p:cNvPr id="496643" name="Rectangle 2"/>
          <p:cNvSpPr>
            <a:spLocks noGrp="1" noChangeArrowheads="1"/>
          </p:cNvSpPr>
          <p:nvPr>
            <p:ph type="title" idx="4294967295"/>
          </p:nvPr>
        </p:nvSpPr>
        <p:spPr>
          <a:xfrm>
            <a:off x="612775" y="0"/>
            <a:ext cx="8531225" cy="1219200"/>
          </a:xfrm>
        </p:spPr>
        <p:txBody>
          <a:bodyPr anchor="ctr"/>
          <a:lstStyle/>
          <a:p>
            <a:r>
              <a:rPr lang="el-GR" altLang="en-US" smtClean="0"/>
              <a:t>Άσκηση 8: Ψευδοκώδικας</a:t>
            </a:r>
            <a:endParaRPr lang="en-US" altLang="en-US" smtClean="0"/>
          </a:p>
        </p:txBody>
      </p:sp>
      <p:sp>
        <p:nvSpPr>
          <p:cNvPr id="5" name="Slide Number Placeholder 4"/>
          <p:cNvSpPr txBox="1">
            <a:spLocks noGrp="1"/>
          </p:cNvSpPr>
          <p:nvPr/>
        </p:nvSpPr>
        <p:spPr>
          <a:xfrm>
            <a:off x="457200" y="6356350"/>
            <a:ext cx="2133600" cy="365125"/>
          </a:xfrm>
          <a:prstGeom prst="rect">
            <a:avLst/>
          </a:prstGeom>
          <a:noFill/>
        </p:spPr>
        <p:txBody>
          <a:bodyPr anchor="ctr">
            <a:normAutofit/>
          </a:bodyPr>
          <a:lstStyle/>
          <a:p>
            <a:pPr fontAlgn="auto">
              <a:spcBef>
                <a:spcPts val="0"/>
              </a:spcBef>
              <a:spcAft>
                <a:spcPts val="0"/>
              </a:spcAft>
              <a:defRPr/>
            </a:pPr>
            <a:fld id="{24C6B751-3627-41F9-AE0B-B183AE9C8B48}" type="slidenum">
              <a:rPr lang="en-US" sz="1200">
                <a:solidFill>
                  <a:schemeClr val="tx1">
                    <a:tint val="75000"/>
                  </a:schemeClr>
                </a:solidFill>
                <a:latin typeface="+mn-lt"/>
                <a:cs typeface="+mn-cs"/>
              </a:rPr>
              <a:pPr fontAlgn="auto">
                <a:spcBef>
                  <a:spcPts val="0"/>
                </a:spcBef>
                <a:spcAft>
                  <a:spcPts val="0"/>
                </a:spcAft>
                <a:defRPr/>
              </a:pPr>
              <a:t>369</a:t>
            </a:fld>
            <a:endParaRPr lang="en-US" sz="1200" dirty="0">
              <a:solidFill>
                <a:schemeClr val="tx1">
                  <a:tint val="75000"/>
                </a:schemeClr>
              </a:solidFill>
              <a:latin typeface="+mn-lt"/>
              <a:cs typeface="+mn-cs"/>
            </a:endParaRPr>
          </a:p>
        </p:txBody>
      </p:sp>
      <p:graphicFrame>
        <p:nvGraphicFramePr>
          <p:cNvPr id="6" name="Table 5"/>
          <p:cNvGraphicFramePr>
            <a:graphicFrameLocks noGrp="1"/>
          </p:cNvGraphicFramePr>
          <p:nvPr/>
        </p:nvGraphicFramePr>
        <p:xfrm>
          <a:off x="5403850" y="1935163"/>
          <a:ext cx="3663950" cy="1584325"/>
        </p:xfrm>
        <a:graphic>
          <a:graphicData uri="http://schemas.openxmlformats.org/drawingml/2006/table">
            <a:tbl>
              <a:tblPr/>
              <a:tblGrid>
                <a:gridCol w="1114425"/>
                <a:gridCol w="2549525"/>
              </a:tblGrid>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rec</a:t>
                      </a: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η τρέχουσα εγγραφή</a:t>
                      </a:r>
                      <a:endParaRPr kumimoji="0" lang="en-US" sz="1800" b="0" i="1"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N</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πλήθος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sum</a:t>
                      </a:r>
                    </a:p>
                  </a:txBody>
                  <a:tcPr anchor="ctr" horzOverflow="overflow">
                    <a:lnL>
                      <a:noFill/>
                    </a:lnL>
                    <a:lnR>
                      <a:noFill/>
                    </a:lnR>
                    <a:lnT>
                      <a:noFill/>
                    </a:lnT>
                    <a:lnB>
                      <a:noFill/>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το τρέχον άθροισμα</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a:noFill/>
                    </a:lnB>
                    <a:lnTlToBr>
                      <a:noFill/>
                    </a:lnTlToBr>
                    <a:lnBlToTr>
                      <a:noFill/>
                    </a:lnBlToTr>
                    <a:solidFill>
                      <a:schemeClr val="bg1"/>
                    </a:solidFill>
                  </a:tcPr>
                </a:tc>
              </a:tr>
              <a:tr h="152400">
                <a:tc>
                  <a:txBody>
                    <a:bodyPr/>
                    <a:lstStyle/>
                    <a:p>
                      <a:pPr marL="0" marR="0" lvl="0" indent="0" algn="r" defTabSz="914400" rtl="0" eaLnBrk="1" fontAlgn="base" latinLnBrk="0" hangingPunct="1">
                        <a:lnSpc>
                          <a:spcPct val="100000"/>
                        </a:lnSpc>
                        <a:spcBef>
                          <a:spcPct val="0"/>
                        </a:spcBef>
                        <a:spcAft>
                          <a:spcPct val="0"/>
                        </a:spcAft>
                        <a:buClr>
                          <a:schemeClr val="accent1"/>
                        </a:buClr>
                        <a:buSzPct val="85000"/>
                        <a:buFontTx/>
                        <a:buNone/>
                        <a:tabLst/>
                      </a:pPr>
                      <a:r>
                        <a:rPr kumimoji="0" lang="en-US" sz="1800" b="0" i="0" u="none" strike="noStrike" cap="none" normalizeH="0" baseline="0" smtClean="0">
                          <a:ln>
                            <a:noFill/>
                          </a:ln>
                          <a:solidFill>
                            <a:srgbClr val="FFFFFF"/>
                          </a:solidFill>
                          <a:effectLst/>
                          <a:latin typeface="Georgia" pitchFamily="18" charset="0"/>
                          <a:cs typeface="Arial" charset="0"/>
                        </a:rPr>
                        <a:t>average</a:t>
                      </a: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Tx/>
                        <a:buNone/>
                        <a:tabLst/>
                      </a:pPr>
                      <a:r>
                        <a:rPr kumimoji="0" lang="el-GR" sz="1800" b="0" i="0" u="none" strike="noStrike" cap="none" normalizeH="0" baseline="0" smtClean="0">
                          <a:ln>
                            <a:noFill/>
                          </a:ln>
                          <a:solidFill>
                            <a:srgbClr val="000000"/>
                          </a:solidFill>
                          <a:effectLst/>
                          <a:latin typeface="Georgia" pitchFamily="18" charset="0"/>
                          <a:cs typeface="Arial" charset="0"/>
                        </a:rPr>
                        <a:t>ο μέσος όρος</a:t>
                      </a:r>
                      <a:endParaRPr kumimoji="0" lang="en-US" sz="1800" b="0" i="0" u="none" strike="noStrike" cap="none" normalizeH="0" baseline="0" smtClean="0">
                        <a:ln>
                          <a:noFill/>
                        </a:ln>
                        <a:solidFill>
                          <a:srgbClr val="000000"/>
                        </a:solidFill>
                        <a:effectLst/>
                        <a:latin typeface="Georgia" pitchFamily="18" charset="0"/>
                        <a:cs typeface="Arial" charset="0"/>
                      </a:endParaRPr>
                    </a:p>
                  </a:txBody>
                  <a:tcPr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a:bodyPr>
          <a:lstStyle/>
          <a:p>
            <a:r>
              <a:rPr lang="el-GR" b="1" dirty="0" smtClean="0"/>
              <a:t>Φάση Ανάκτησης</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37</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0000" lnSpcReduction="20000"/>
          </a:bodyPr>
          <a:lstStyle/>
          <a:p>
            <a:r>
              <a:rPr lang="el-GR" dirty="0" smtClean="0"/>
              <a:t>Ο </a:t>
            </a:r>
            <a:r>
              <a:rPr lang="en-US" dirty="0" smtClean="0"/>
              <a:t>PC </a:t>
            </a:r>
            <a:r>
              <a:rPr lang="el-GR" dirty="0" smtClean="0"/>
              <a:t>(μετρητής προγράμματος) περιέχει τη διεύθυνση της θέσης μνήμης της επόμενης εντολής που πρόκειται να εκτελεστεί</a:t>
            </a:r>
          </a:p>
          <a:p>
            <a:r>
              <a:rPr lang="el-GR" dirty="0" smtClean="0"/>
              <a:t>Ο επεξεργαστής διαβάζει αυτή τη διεύθυνση και στη συνέχεια ανακτά τα περιεχόμενα της θέσης μνήμης στην οποία δείχνει αυτή</a:t>
            </a:r>
          </a:p>
          <a:p>
            <a:r>
              <a:rPr lang="el-GR" dirty="0" smtClean="0"/>
              <a:t>Τα περιεχόμενα που διάβασε είναι στην ουσία η εντολή που θα εκτελεστεί και τα φορτώνει στον </a:t>
            </a:r>
            <a:r>
              <a:rPr lang="en-US" dirty="0" smtClean="0"/>
              <a:t>IR</a:t>
            </a:r>
            <a:r>
              <a:rPr lang="el-GR" dirty="0" smtClean="0"/>
              <a:t> (</a:t>
            </a:r>
            <a:r>
              <a:rPr lang="el-GR" dirty="0" err="1" smtClean="0"/>
              <a:t>καταχωρητή</a:t>
            </a:r>
            <a:r>
              <a:rPr lang="el-GR" dirty="0" smtClean="0"/>
              <a:t> εντολής)</a:t>
            </a:r>
          </a:p>
          <a:p>
            <a:r>
              <a:rPr lang="el-GR" dirty="0" smtClean="0"/>
              <a:t>Δηλαδή, διαβάζει το περιεχόμενο του </a:t>
            </a:r>
            <a:r>
              <a:rPr lang="en-US" dirty="0" smtClean="0"/>
              <a:t>PC</a:t>
            </a:r>
            <a:r>
              <a:rPr lang="el-GR" dirty="0" smtClean="0"/>
              <a:t>, πηγαίνει στη διεύθυνση μνήμης που μόλις διάβασε και αντιγράφει το περιεχόμενο αυτής της διεύθυνσης στον </a:t>
            </a:r>
            <a:r>
              <a:rPr lang="en-US" dirty="0" smtClean="0"/>
              <a:t>IR</a:t>
            </a:r>
            <a:endParaRPr lang="el-GR" dirty="0" smtClean="0"/>
          </a:p>
          <a:p>
            <a:r>
              <a:rPr lang="el-GR" dirty="0" smtClean="0"/>
              <a:t>Στη συνέχεια ανανεώνει τον </a:t>
            </a:r>
            <a:r>
              <a:rPr lang="en-US" dirty="0" smtClean="0"/>
              <a:t>PC </a:t>
            </a:r>
            <a:r>
              <a:rPr lang="el-GR" dirty="0" smtClean="0"/>
              <a:t>ώστε να περιέχει τη διεύθυνση της επόμενης εντολής που θα εκτελεστεί </a:t>
            </a:r>
          </a:p>
          <a:p>
            <a:r>
              <a:rPr lang="el-GR" dirty="0" smtClean="0"/>
              <a:t>Έχοντας λοιπόν την προς εκτέλεση εντολή στον </a:t>
            </a:r>
            <a:r>
              <a:rPr lang="en-US" dirty="0" smtClean="0"/>
              <a:t>IR</a:t>
            </a:r>
            <a:r>
              <a:rPr lang="el-GR" dirty="0" smtClean="0"/>
              <a:t>, το επόμενο βήμα αυτής της φάσης είναι η </a:t>
            </a:r>
            <a:r>
              <a:rPr lang="el-GR" b="1" dirty="0" smtClean="0"/>
              <a:t>αποκωδικοποίηση (</a:t>
            </a:r>
            <a:r>
              <a:rPr lang="en-US" b="1" dirty="0" smtClean="0"/>
              <a:t>decode</a:t>
            </a:r>
            <a:r>
              <a:rPr lang="el-GR" b="1" dirty="0" smtClean="0"/>
              <a:t>)</a:t>
            </a:r>
            <a:r>
              <a:rPr lang="el-GR" dirty="0" smtClean="0"/>
              <a:t> της εντολής</a:t>
            </a:r>
          </a:p>
          <a:p>
            <a:pPr lvl="1"/>
            <a:r>
              <a:rPr lang="el-GR" sz="2600" dirty="0" smtClean="0"/>
              <a:t>Η εντολή διασπάται και ερμηνεύεται από την κεντρική μονάδα επεξεργασίας, δηλαδή αποκωδικοποιείται σε σήματα ελέγχου και προσδιορίζεται η λειτουργία που θα εκτελεστεί (για παράδειγμα αν πρόκειται για εντολή που έχει πρόσβαση από μονάδα εισόδου ή για εντολή που στέλνει δεδομένα σε μονάδα εξόδου)</a:t>
            </a:r>
          </a:p>
          <a:p>
            <a:endParaRPr lang="el-GR"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ctrTitle" idx="4294967295"/>
          </p:nvPr>
        </p:nvSpPr>
        <p:spPr>
          <a:xfrm>
            <a:off x="685800" y="2130425"/>
            <a:ext cx="7772400" cy="1470025"/>
          </a:xfrm>
        </p:spPr>
        <p:txBody>
          <a:bodyPr anchor="ctr"/>
          <a:lstStyle/>
          <a:p>
            <a:r>
              <a:rPr lang="en-US" altLang="en-US" sz="4100" smtClean="0">
                <a:solidFill>
                  <a:srgbClr val="F2CA30"/>
                </a:solidFill>
              </a:rPr>
              <a:t>The World Wide Web</a:t>
            </a:r>
            <a:endParaRPr lang="en-US" altLang="en-US" sz="2900" smtClean="0">
              <a:solidFill>
                <a:srgbClr val="F2CA30"/>
              </a:solidFill>
            </a:endParaRPr>
          </a:p>
        </p:txBody>
      </p:sp>
      <p:sp>
        <p:nvSpPr>
          <p:cNvPr id="497667" name="Rectangle 3"/>
          <p:cNvSpPr>
            <a:spLocks noGrp="1" noChangeArrowheads="1"/>
          </p:cNvSpPr>
          <p:nvPr>
            <p:ph type="subTitle" idx="4294967295"/>
          </p:nvPr>
        </p:nvSpPr>
        <p:spPr>
          <a:xfrm>
            <a:off x="933450" y="3924300"/>
            <a:ext cx="6638925" cy="852488"/>
          </a:xfrm>
        </p:spPr>
        <p:txBody>
          <a:bodyPr/>
          <a:lstStyle/>
          <a:p>
            <a:pPr marL="0" indent="0" algn="ctr">
              <a:buFont typeface="Wingdings 2" pitchFamily="18" charset="2"/>
              <a:buNone/>
            </a:pPr>
            <a:endParaRPr lang="en-US" altLang="en-US" smtClean="0">
              <a:solidFill>
                <a:srgbClr val="F2CA30"/>
              </a:solidFill>
            </a:endParaRPr>
          </a:p>
        </p:txBody>
      </p:sp>
    </p:spTree>
  </p:cSld>
  <p:clrMapOvr>
    <a:masterClrMapping/>
  </p:clrMapOvr>
  <p:transition spd="med"/>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370A5AE3-E7C4-4DBD-A8FB-B2A1DA3E7382}" type="slidenum">
              <a:rPr lang="en-US" altLang="en-US" sz="1200">
                <a:solidFill>
                  <a:schemeClr val="tx1">
                    <a:tint val="75000"/>
                  </a:schemeClr>
                </a:solidFill>
                <a:latin typeface="+mn-lt"/>
                <a:cs typeface="+mn-cs"/>
              </a:rPr>
              <a:pPr fontAlgn="auto">
                <a:spcBef>
                  <a:spcPts val="0"/>
                </a:spcBef>
                <a:spcAft>
                  <a:spcPts val="0"/>
                </a:spcAft>
                <a:defRPr/>
              </a:pPr>
              <a:t>371</a:t>
            </a:fld>
            <a:endParaRPr lang="en-US" altLang="en-US" sz="1200">
              <a:solidFill>
                <a:schemeClr val="tx1">
                  <a:tint val="75000"/>
                </a:schemeClr>
              </a:solidFill>
              <a:latin typeface="+mn-lt"/>
              <a:cs typeface="+mn-cs"/>
            </a:endParaRPr>
          </a:p>
        </p:txBody>
      </p:sp>
      <p:sp>
        <p:nvSpPr>
          <p:cNvPr id="498691" name="Rectangle 2"/>
          <p:cNvSpPr>
            <a:spLocks noGrp="1" noChangeArrowheads="1"/>
          </p:cNvSpPr>
          <p:nvPr>
            <p:ph type="title" idx="4294967295"/>
          </p:nvPr>
        </p:nvSpPr>
        <p:spPr/>
        <p:txBody>
          <a:bodyPr anchor="ctr"/>
          <a:lstStyle/>
          <a:p>
            <a:r>
              <a:rPr lang="el-GR" altLang="en-US" smtClean="0"/>
              <a:t>Στόχοι Κεφαλαίου</a:t>
            </a:r>
            <a:endParaRPr lang="en-US" altLang="en-US" smtClean="0"/>
          </a:p>
        </p:txBody>
      </p:sp>
      <p:sp>
        <p:nvSpPr>
          <p:cNvPr id="498692" name="Rectangle 3"/>
          <p:cNvSpPr>
            <a:spLocks noGrp="1" noChangeArrowheads="1"/>
          </p:cNvSpPr>
          <p:nvPr>
            <p:ph type="body" idx="4294967295"/>
          </p:nvPr>
        </p:nvSpPr>
        <p:spPr/>
        <p:txBody>
          <a:bodyPr/>
          <a:lstStyle/>
          <a:p>
            <a:r>
              <a:rPr lang="el-GR" altLang="en-US" smtClean="0"/>
              <a:t>Σύγκριση μεταξύ</a:t>
            </a:r>
            <a:r>
              <a:rPr lang="en-US" altLang="en-US" smtClean="0"/>
              <a:t> Internet </a:t>
            </a:r>
            <a:r>
              <a:rPr lang="el-GR" altLang="en-US" smtClean="0"/>
              <a:t>και</a:t>
            </a:r>
            <a:r>
              <a:rPr lang="en-US" altLang="en-US" smtClean="0"/>
              <a:t> </a:t>
            </a:r>
            <a:r>
              <a:rPr lang="el-GR" altLang="en-US" smtClean="0"/>
              <a:t>του</a:t>
            </a:r>
            <a:r>
              <a:rPr lang="en-US" altLang="en-US" smtClean="0"/>
              <a:t> World Wide Web</a:t>
            </a:r>
          </a:p>
          <a:p>
            <a:r>
              <a:rPr lang="el-GR" altLang="en-US" smtClean="0"/>
              <a:t>Επεξεργασία δεδομένων στο</a:t>
            </a:r>
            <a:r>
              <a:rPr lang="en-US" altLang="en-US" smtClean="0"/>
              <a:t> Web</a:t>
            </a:r>
          </a:p>
          <a:p>
            <a:r>
              <a:rPr lang="en-US" altLang="en-US" smtClean="0"/>
              <a:t>Δ</a:t>
            </a:r>
            <a:r>
              <a:rPr lang="el-GR" altLang="en-US" smtClean="0"/>
              <a:t>ημιουργία απλών</a:t>
            </a:r>
            <a:r>
              <a:rPr lang="en-US" altLang="en-US" smtClean="0"/>
              <a:t> </a:t>
            </a:r>
            <a:r>
              <a:rPr lang="el-GR" altLang="en-US" smtClean="0"/>
              <a:t>σελίδων </a:t>
            </a:r>
            <a:r>
              <a:rPr lang="en-US" altLang="en-US" smtClean="0"/>
              <a:t>HTML</a:t>
            </a:r>
          </a:p>
          <a:p>
            <a:r>
              <a:rPr lang="el-GR" altLang="en-US" smtClean="0"/>
              <a:t>Περιγραφή κάποιων </a:t>
            </a:r>
            <a:r>
              <a:rPr lang="en-US" altLang="en-US" smtClean="0"/>
              <a:t>HTML tags</a:t>
            </a:r>
            <a:endParaRPr lang="el-GR" altLang="en-US" smtClean="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187283F7-2662-41B8-82A7-5C1E3066645F}" type="slidenum">
              <a:rPr lang="en-US" altLang="en-US" sz="1200">
                <a:solidFill>
                  <a:schemeClr val="tx1">
                    <a:tint val="75000"/>
                  </a:schemeClr>
                </a:solidFill>
                <a:latin typeface="+mn-lt"/>
                <a:cs typeface="+mn-cs"/>
              </a:rPr>
              <a:pPr fontAlgn="auto">
                <a:spcBef>
                  <a:spcPts val="0"/>
                </a:spcBef>
                <a:spcAft>
                  <a:spcPts val="0"/>
                </a:spcAft>
                <a:defRPr/>
              </a:pPr>
              <a:t>372</a:t>
            </a:fld>
            <a:endParaRPr lang="en-US" altLang="en-US" sz="1200">
              <a:solidFill>
                <a:schemeClr val="tx1">
                  <a:tint val="75000"/>
                </a:schemeClr>
              </a:solidFill>
              <a:latin typeface="+mn-lt"/>
              <a:cs typeface="+mn-cs"/>
            </a:endParaRPr>
          </a:p>
        </p:txBody>
      </p:sp>
      <p:sp>
        <p:nvSpPr>
          <p:cNvPr id="499715" name="Rectangle 2"/>
          <p:cNvSpPr>
            <a:spLocks noGrp="1" noChangeArrowheads="1"/>
          </p:cNvSpPr>
          <p:nvPr>
            <p:ph type="title" idx="4294967295"/>
          </p:nvPr>
        </p:nvSpPr>
        <p:spPr/>
        <p:txBody>
          <a:bodyPr anchor="ctr"/>
          <a:lstStyle/>
          <a:p>
            <a:r>
              <a:rPr lang="el-GR" altLang="en-US" smtClean="0"/>
              <a:t>Στόχοι Κεφαλαίου </a:t>
            </a:r>
            <a:r>
              <a:rPr lang="en-US" altLang="en-US" smtClean="0"/>
              <a:t>(</a:t>
            </a:r>
            <a:r>
              <a:rPr lang="el-GR" altLang="en-US" smtClean="0"/>
              <a:t>συ</a:t>
            </a:r>
            <a:r>
              <a:rPr lang="en-US" altLang="en-US" smtClean="0"/>
              <a:t>ν</a:t>
            </a:r>
            <a:r>
              <a:rPr lang="el-GR" altLang="en-US" smtClean="0"/>
              <a:t>έχεια</a:t>
            </a:r>
            <a:r>
              <a:rPr lang="en-US" altLang="en-US" smtClean="0"/>
              <a:t>.)</a:t>
            </a:r>
          </a:p>
        </p:txBody>
      </p:sp>
      <p:sp>
        <p:nvSpPr>
          <p:cNvPr id="499716" name="Rectangle 3"/>
          <p:cNvSpPr>
            <a:spLocks noGrp="1" noChangeArrowheads="1"/>
          </p:cNvSpPr>
          <p:nvPr>
            <p:ph type="body" idx="4294967295"/>
          </p:nvPr>
        </p:nvSpPr>
        <p:spPr/>
        <p:txBody>
          <a:bodyPr/>
          <a:lstStyle/>
          <a:p>
            <a:r>
              <a:rPr lang="el-GR" altLang="en-US" smtClean="0"/>
              <a:t>Περιγραφή επεξεργασίας</a:t>
            </a:r>
            <a:r>
              <a:rPr lang="en-US" altLang="en-US" smtClean="0"/>
              <a:t> Java applets and Java server pages</a:t>
            </a:r>
          </a:p>
          <a:p>
            <a:r>
              <a:rPr lang="en-US" altLang="en-US" smtClean="0"/>
              <a:t>Σ</a:t>
            </a:r>
            <a:r>
              <a:rPr lang="el-GR" altLang="en-US" smtClean="0"/>
              <a:t>ύγκριση μεταξύ</a:t>
            </a:r>
            <a:r>
              <a:rPr lang="en-US" altLang="en-US" smtClean="0"/>
              <a:t> HTML </a:t>
            </a:r>
            <a:r>
              <a:rPr lang="el-GR" altLang="en-US" smtClean="0"/>
              <a:t>και</a:t>
            </a:r>
            <a:r>
              <a:rPr lang="en-US" altLang="en-US" smtClean="0"/>
              <a:t> XML</a:t>
            </a:r>
          </a:p>
          <a:p>
            <a:r>
              <a:rPr lang="el-GR" altLang="en-US" smtClean="0"/>
              <a:t>Ορισμός απλού κειμένου</a:t>
            </a:r>
            <a:r>
              <a:rPr lang="en-US" altLang="en-US" smtClean="0"/>
              <a:t> XML </a:t>
            </a:r>
            <a:r>
              <a:rPr lang="el-GR" altLang="en-US" smtClean="0"/>
              <a:t>και του σχετικού</a:t>
            </a:r>
            <a:r>
              <a:rPr lang="en-US" altLang="en-US" smtClean="0"/>
              <a:t> DTDs</a:t>
            </a:r>
          </a:p>
          <a:p>
            <a:r>
              <a:rPr lang="el-GR" altLang="en-US" smtClean="0"/>
              <a:t>Πως μπορεί να επιδειχθεί στην οθόνη ένα κείμενο</a:t>
            </a:r>
            <a:r>
              <a:rPr lang="en-US" altLang="en-US" smtClean="0"/>
              <a:t> XML</a:t>
            </a:r>
            <a:r>
              <a:rPr lang="el-GR" altLang="en-US" smtClean="0"/>
              <a:t>;</a:t>
            </a:r>
            <a:endParaRPr lang="en-US" altLang="en-US" smtClean="0"/>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7CF53220-0787-44CC-A088-8D20DB1796EA}" type="slidenum">
              <a:rPr lang="en-US" altLang="en-US" sz="1200">
                <a:solidFill>
                  <a:schemeClr val="tx1">
                    <a:tint val="75000"/>
                  </a:schemeClr>
                </a:solidFill>
                <a:latin typeface="+mn-lt"/>
                <a:cs typeface="+mn-cs"/>
              </a:rPr>
              <a:pPr fontAlgn="auto">
                <a:spcBef>
                  <a:spcPts val="0"/>
                </a:spcBef>
                <a:spcAft>
                  <a:spcPts val="0"/>
                </a:spcAft>
                <a:defRPr/>
              </a:pPr>
              <a:t>373</a:t>
            </a:fld>
            <a:endParaRPr lang="en-US" altLang="en-US" sz="1200">
              <a:solidFill>
                <a:schemeClr val="tx1">
                  <a:tint val="75000"/>
                </a:schemeClr>
              </a:solidFill>
              <a:latin typeface="+mn-lt"/>
              <a:cs typeface="+mn-cs"/>
            </a:endParaRPr>
          </a:p>
        </p:txBody>
      </p:sp>
      <p:sp>
        <p:nvSpPr>
          <p:cNvPr id="500739" name="Rectangle 2"/>
          <p:cNvSpPr>
            <a:spLocks noGrp="1" noChangeArrowheads="1"/>
          </p:cNvSpPr>
          <p:nvPr>
            <p:ph type="title" idx="4294967295"/>
          </p:nvPr>
        </p:nvSpPr>
        <p:spPr>
          <a:xfrm>
            <a:off x="457200" y="228600"/>
            <a:ext cx="7772400" cy="762000"/>
          </a:xfrm>
        </p:spPr>
        <p:txBody>
          <a:bodyPr anchor="ctr"/>
          <a:lstStyle/>
          <a:p>
            <a:r>
              <a:rPr lang="el-GR" sz="2200" smtClean="0">
                <a:latin typeface="Comic Sans MS" pitchFamily="66" charset="0"/>
              </a:rPr>
              <a:t>Η ιστορία του </a:t>
            </a:r>
            <a:r>
              <a:rPr lang="en-US" sz="2200" smtClean="0">
                <a:latin typeface="Comic Sans MS" pitchFamily="66" charset="0"/>
              </a:rPr>
              <a:t>WWW</a:t>
            </a:r>
            <a:endParaRPr lang="el-GR" sz="2200" smtClean="0">
              <a:latin typeface="Comic Sans MS" pitchFamily="66" charset="0"/>
            </a:endParaRPr>
          </a:p>
        </p:txBody>
      </p:sp>
      <p:sp>
        <p:nvSpPr>
          <p:cNvPr id="47107" name="Rectangle 3"/>
          <p:cNvSpPr>
            <a:spLocks noGrp="1" noChangeArrowheads="1"/>
          </p:cNvSpPr>
          <p:nvPr>
            <p:ph type="body" idx="4294967295"/>
          </p:nvPr>
        </p:nvSpPr>
        <p:spPr>
          <a:xfrm>
            <a:off x="457200" y="1603375"/>
            <a:ext cx="8235950" cy="4873625"/>
          </a:xfrm>
        </p:spPr>
        <p:txBody>
          <a:bodyPr/>
          <a:lstStyle/>
          <a:p>
            <a:r>
              <a:rPr lang="el-GR" sz="2100" smtClean="0"/>
              <a:t>Το </a:t>
            </a:r>
            <a:r>
              <a:rPr lang="en-US" sz="2100" smtClean="0"/>
              <a:t>WWW</a:t>
            </a:r>
            <a:r>
              <a:rPr lang="el-GR" sz="2100" smtClean="0"/>
              <a:t> ξεκίνησε το 1989 από το Ευρωπαϊκό Κέντρο Πυρηνικών Ερευνών, </a:t>
            </a:r>
            <a:r>
              <a:rPr lang="en-US" sz="2100" smtClean="0"/>
              <a:t>(CERN) </a:t>
            </a:r>
            <a:r>
              <a:rPr lang="el-GR" sz="2100" smtClean="0"/>
              <a:t>στην Ελβετία</a:t>
            </a:r>
            <a:r>
              <a:rPr lang="en-US" sz="2100" smtClean="0"/>
              <a:t>.</a:t>
            </a:r>
          </a:p>
          <a:p>
            <a:r>
              <a:rPr lang="el-GR" sz="2100" smtClean="0"/>
              <a:t>Βασικός του σκοπός ήταν να προσφέρει στους επιστήμονες ένα μέσο προκειμένου να ανταλλάσσουν στοιχεία επιστημονικά δεδομένα και μελέτες, μέσω του διαδικτύου.</a:t>
            </a:r>
          </a:p>
          <a:p>
            <a:r>
              <a:rPr lang="el-GR" sz="2100" smtClean="0"/>
              <a:t>Η όλη προσπάθεια στηρίχτηκε στην υλοποίηση ενός μέσου που θα επιτρέπει την σύνδεση μεταξύ διαφορετικών εγγράφων.</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500" fill="hold"/>
                                        <p:tgtEl>
                                          <p:spTgt spid="4710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1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500" fill="hold"/>
                                        <p:tgtEl>
                                          <p:spTgt spid="4710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1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Lst>
  </p:timing>
</p:sld>
</file>

<file path=ppt/slides/slide3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2B9CDF14-9A37-4DC3-B22B-D42A573DB67D}" type="slidenum">
              <a:rPr lang="en-US" altLang="en-US" sz="1200">
                <a:solidFill>
                  <a:schemeClr val="tx1">
                    <a:tint val="75000"/>
                  </a:schemeClr>
                </a:solidFill>
                <a:latin typeface="+mn-lt"/>
                <a:cs typeface="+mn-cs"/>
              </a:rPr>
              <a:pPr fontAlgn="auto">
                <a:spcBef>
                  <a:spcPts val="0"/>
                </a:spcBef>
                <a:spcAft>
                  <a:spcPts val="0"/>
                </a:spcAft>
                <a:defRPr/>
              </a:pPr>
              <a:t>374</a:t>
            </a:fld>
            <a:endParaRPr lang="en-US" altLang="en-US" sz="1200">
              <a:solidFill>
                <a:schemeClr val="tx1">
                  <a:tint val="75000"/>
                </a:schemeClr>
              </a:solidFill>
              <a:latin typeface="+mn-lt"/>
              <a:cs typeface="+mn-cs"/>
            </a:endParaRPr>
          </a:p>
        </p:txBody>
      </p:sp>
      <p:sp>
        <p:nvSpPr>
          <p:cNvPr id="501763" name="Rectangle 2"/>
          <p:cNvSpPr>
            <a:spLocks noGrp="1" noChangeArrowheads="1"/>
          </p:cNvSpPr>
          <p:nvPr>
            <p:ph type="title" idx="4294967295"/>
          </p:nvPr>
        </p:nvSpPr>
        <p:spPr>
          <a:xfrm>
            <a:off x="457200" y="228600"/>
            <a:ext cx="7772400" cy="762000"/>
          </a:xfrm>
        </p:spPr>
        <p:txBody>
          <a:bodyPr anchor="ctr"/>
          <a:lstStyle/>
          <a:p>
            <a:r>
              <a:rPr lang="el-GR" sz="2200" smtClean="0">
                <a:latin typeface="Comic Sans MS" pitchFamily="66" charset="0"/>
              </a:rPr>
              <a:t>Η ιστορία του </a:t>
            </a:r>
            <a:r>
              <a:rPr lang="en-US" sz="2200" smtClean="0">
                <a:latin typeface="Comic Sans MS" pitchFamily="66" charset="0"/>
              </a:rPr>
              <a:t>WWW</a:t>
            </a:r>
            <a:endParaRPr lang="el-GR" sz="2200" smtClean="0">
              <a:latin typeface="Comic Sans MS" pitchFamily="66" charset="0"/>
            </a:endParaRPr>
          </a:p>
        </p:txBody>
      </p:sp>
      <p:sp>
        <p:nvSpPr>
          <p:cNvPr id="49155" name="Rectangle 3"/>
          <p:cNvSpPr>
            <a:spLocks noGrp="1" noChangeArrowheads="1"/>
          </p:cNvSpPr>
          <p:nvPr>
            <p:ph type="body" idx="4294967295"/>
          </p:nvPr>
        </p:nvSpPr>
        <p:spPr>
          <a:xfrm>
            <a:off x="457200" y="1679575"/>
            <a:ext cx="8235950" cy="4873625"/>
          </a:xfrm>
        </p:spPr>
        <p:txBody>
          <a:bodyPr/>
          <a:lstStyle/>
          <a:p>
            <a:r>
              <a:rPr lang="el-GR" sz="2100" smtClean="0"/>
              <a:t>Το μέσο αυτό ονομάστηκε υπερκείμενο(</a:t>
            </a:r>
            <a:r>
              <a:rPr lang="en-US" sz="2100" smtClean="0"/>
              <a:t>Hyper text)</a:t>
            </a:r>
          </a:p>
          <a:p>
            <a:r>
              <a:rPr lang="el-GR" sz="2100" smtClean="0"/>
              <a:t>Το 1994 κατασκευάστηκε το πρόγραμμα </a:t>
            </a:r>
            <a:r>
              <a:rPr lang="en-US" sz="2100" smtClean="0"/>
              <a:t>Mosaic,</a:t>
            </a:r>
            <a:r>
              <a:rPr lang="el-GR" sz="2100" smtClean="0"/>
              <a:t>  το οποίο έδινε την δυνατότητα στους χρήστες να προσπελαύνουν τις πληροφορίες που ήταν διαθέσιμες στο </a:t>
            </a:r>
            <a:r>
              <a:rPr lang="en-US" sz="2100" smtClean="0"/>
              <a:t>WWW</a:t>
            </a:r>
            <a:r>
              <a:rPr lang="el-GR" sz="2100" smtClean="0"/>
              <a:t> με γραφικό τρόπο.</a:t>
            </a:r>
          </a:p>
          <a:p>
            <a:r>
              <a:rPr lang="el-GR" sz="2100" smtClean="0"/>
              <a:t> Στα επόμενα χρόνια το </a:t>
            </a:r>
            <a:r>
              <a:rPr lang="en-US" sz="2100" smtClean="0"/>
              <a:t>WWW</a:t>
            </a:r>
            <a:r>
              <a:rPr lang="el-GR" sz="2100" smtClean="0"/>
              <a:t> έγινε το απόλυτο μέσο αναζήτησης  πληροφοριών για εκατομμύρια χρήστες του διαδικτύου.</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 calcmode="lin" valueType="num">
                                      <p:cBhvr additive="base">
                                        <p:cTn id="7" dur="500" fill="hold"/>
                                        <p:tgtEl>
                                          <p:spTgt spid="491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9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155">
                                            <p:txEl>
                                              <p:pRg st="1" end="1"/>
                                            </p:txEl>
                                          </p:spTgt>
                                        </p:tgtEl>
                                        <p:attrNameLst>
                                          <p:attrName>style.visibility</p:attrName>
                                        </p:attrNameLst>
                                      </p:cBhvr>
                                      <p:to>
                                        <p:strVal val="visible"/>
                                      </p:to>
                                    </p:set>
                                    <p:anim calcmode="lin" valueType="num">
                                      <p:cBhvr additive="base">
                                        <p:cTn id="13" dur="500" fill="hold"/>
                                        <p:tgtEl>
                                          <p:spTgt spid="4915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9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9155">
                                            <p:txEl>
                                              <p:pRg st="2" end="2"/>
                                            </p:txEl>
                                          </p:spTgt>
                                        </p:tgtEl>
                                        <p:attrNameLst>
                                          <p:attrName>style.visibility</p:attrName>
                                        </p:attrNameLst>
                                      </p:cBhvr>
                                      <p:to>
                                        <p:strVal val="visible"/>
                                      </p:to>
                                    </p:set>
                                    <p:anim calcmode="lin" valueType="num">
                                      <p:cBhvr additive="base">
                                        <p:cTn id="19" dur="500" fill="hold"/>
                                        <p:tgtEl>
                                          <p:spTgt spid="4915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915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B98EF6E-0B1A-40B1-8CAC-B2D6CEC9A458}" type="slidenum">
              <a:rPr lang="en-US" altLang="en-US" sz="1200">
                <a:solidFill>
                  <a:schemeClr val="tx1">
                    <a:tint val="75000"/>
                  </a:schemeClr>
                </a:solidFill>
                <a:latin typeface="+mn-lt"/>
                <a:cs typeface="+mn-cs"/>
              </a:rPr>
              <a:pPr fontAlgn="auto">
                <a:spcBef>
                  <a:spcPts val="0"/>
                </a:spcBef>
                <a:spcAft>
                  <a:spcPts val="0"/>
                </a:spcAft>
                <a:defRPr/>
              </a:pPr>
              <a:t>375</a:t>
            </a:fld>
            <a:endParaRPr lang="en-US" altLang="en-US" sz="1200">
              <a:solidFill>
                <a:schemeClr val="tx1">
                  <a:tint val="75000"/>
                </a:schemeClr>
              </a:solidFill>
              <a:latin typeface="+mn-lt"/>
              <a:cs typeface="+mn-cs"/>
            </a:endParaRPr>
          </a:p>
        </p:txBody>
      </p:sp>
      <p:sp>
        <p:nvSpPr>
          <p:cNvPr id="502787" name="Rectangle 2"/>
          <p:cNvSpPr>
            <a:spLocks noGrp="1" noChangeArrowheads="1"/>
          </p:cNvSpPr>
          <p:nvPr>
            <p:ph type="title" idx="4294967295"/>
          </p:nvPr>
        </p:nvSpPr>
        <p:spPr>
          <a:xfrm>
            <a:off x="1371600" y="152400"/>
            <a:ext cx="7543800" cy="1066800"/>
          </a:xfrm>
        </p:spPr>
        <p:txBody>
          <a:bodyPr anchor="ctr"/>
          <a:lstStyle/>
          <a:p>
            <a:r>
              <a:rPr lang="el-GR" sz="2200" smtClean="0">
                <a:latin typeface="Comic Sans MS" pitchFamily="66" charset="0"/>
              </a:rPr>
              <a:t>Το Διαδίκτυο και το WWW</a:t>
            </a:r>
          </a:p>
        </p:txBody>
      </p:sp>
      <p:sp>
        <p:nvSpPr>
          <p:cNvPr id="48131" name="Rectangle 3"/>
          <p:cNvSpPr>
            <a:spLocks noGrp="1" noChangeArrowheads="1"/>
          </p:cNvSpPr>
          <p:nvPr>
            <p:ph type="body" idx="4294967295"/>
          </p:nvPr>
        </p:nvSpPr>
        <p:spPr>
          <a:xfrm>
            <a:off x="538163" y="1524000"/>
            <a:ext cx="8270875" cy="4210050"/>
          </a:xfrm>
        </p:spPr>
        <p:txBody>
          <a:bodyPr/>
          <a:lstStyle/>
          <a:p>
            <a:pPr>
              <a:lnSpc>
                <a:spcPct val="80000"/>
              </a:lnSpc>
            </a:pPr>
            <a:r>
              <a:rPr lang="el-GR" sz="2000" smtClean="0"/>
              <a:t>Η πλατιά χρήση του </a:t>
            </a:r>
            <a:r>
              <a:rPr lang="en-US" sz="2000" smtClean="0"/>
              <a:t>WWW</a:t>
            </a:r>
            <a:r>
              <a:rPr lang="el-GR" sz="2000" smtClean="0"/>
              <a:t> δημιούργησε σύγχυση σε πολλούς χρήστες οι οποίοι ταύτισαν το </a:t>
            </a:r>
            <a:r>
              <a:rPr lang="en-US" sz="2000" smtClean="0"/>
              <a:t>WWW</a:t>
            </a:r>
            <a:r>
              <a:rPr lang="el-GR" sz="2000" smtClean="0"/>
              <a:t> με το </a:t>
            </a:r>
            <a:r>
              <a:rPr lang="en-US" sz="2000" smtClean="0"/>
              <a:t>Internet.</a:t>
            </a:r>
            <a:endParaRPr lang="el-GR" sz="2000" smtClean="0"/>
          </a:p>
          <a:p>
            <a:pPr>
              <a:lnSpc>
                <a:spcPct val="80000"/>
              </a:lnSpc>
            </a:pPr>
            <a:r>
              <a:rPr lang="el-GR" sz="2000" smtClean="0"/>
              <a:t>Στην πραγματικότητα όμως είναι δύο διαφορετικά πράγματα.</a:t>
            </a:r>
          </a:p>
          <a:p>
            <a:pPr>
              <a:lnSpc>
                <a:spcPct val="80000"/>
              </a:lnSpc>
            </a:pPr>
            <a:r>
              <a:rPr lang="el-GR" sz="2000" smtClean="0"/>
              <a:t>Το Ι</a:t>
            </a:r>
            <a:r>
              <a:rPr lang="en-US" sz="2000" smtClean="0"/>
              <a:t>nternet </a:t>
            </a:r>
            <a:r>
              <a:rPr lang="el-GR" sz="2000" smtClean="0"/>
              <a:t>αποτελεί το φυσικό χώρο στον οποίο διασυνδέονται εκατομμύρια Η/Υ από όλο τον κόσμο,</a:t>
            </a:r>
          </a:p>
          <a:p>
            <a:pPr>
              <a:lnSpc>
                <a:spcPct val="80000"/>
              </a:lnSpc>
            </a:pPr>
            <a:r>
              <a:rPr lang="el-GR" sz="2000" smtClean="0"/>
              <a:t>Το </a:t>
            </a:r>
            <a:r>
              <a:rPr lang="en-US" sz="2000" smtClean="0"/>
              <a:t>WWW</a:t>
            </a:r>
            <a:r>
              <a:rPr lang="el-GR" sz="2000" smtClean="0"/>
              <a:t> αποτελεί το εργαλείο με το οποίο μπορούμε να οργανώσουμε και να διαχειριστούμε τον τεράστιο όγκο πληροφοριών που έχει συσσωρευτεί στο διαδίκτυο.</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11E3D13-264E-4361-8AE8-1A3CFD0C16F1}" type="slidenum">
              <a:rPr lang="en-US" altLang="en-US" sz="1200">
                <a:solidFill>
                  <a:schemeClr val="tx1">
                    <a:tint val="75000"/>
                  </a:schemeClr>
                </a:solidFill>
                <a:latin typeface="+mn-lt"/>
                <a:cs typeface="+mn-cs"/>
              </a:rPr>
              <a:pPr fontAlgn="auto">
                <a:spcBef>
                  <a:spcPts val="0"/>
                </a:spcBef>
                <a:spcAft>
                  <a:spcPts val="0"/>
                </a:spcAft>
                <a:defRPr/>
              </a:pPr>
              <a:t>376</a:t>
            </a:fld>
            <a:endParaRPr lang="en-US" altLang="en-US" sz="1200">
              <a:solidFill>
                <a:schemeClr val="tx1">
                  <a:tint val="75000"/>
                </a:schemeClr>
              </a:solidFill>
              <a:latin typeface="+mn-lt"/>
              <a:cs typeface="+mn-cs"/>
            </a:endParaRPr>
          </a:p>
        </p:txBody>
      </p:sp>
      <p:sp>
        <p:nvSpPr>
          <p:cNvPr id="46082" name="Rectangle 2"/>
          <p:cNvSpPr>
            <a:spLocks noGrp="1" noChangeArrowheads="1"/>
          </p:cNvSpPr>
          <p:nvPr>
            <p:ph type="title" idx="4294967295"/>
          </p:nvPr>
        </p:nvSpPr>
        <p:spPr>
          <a:xfrm>
            <a:off x="1371600" y="207963"/>
            <a:ext cx="7124700" cy="658812"/>
          </a:xfrm>
        </p:spPr>
        <p:txBody>
          <a:bodyPr anchor="ctr">
            <a:normAutofit/>
          </a:bodyPr>
          <a:lstStyle/>
          <a:p>
            <a:r>
              <a:rPr lang="el-GR" sz="2900" smtClean="0"/>
              <a:t>Το Διαδίκτυο ως εργαλείο </a:t>
            </a:r>
          </a:p>
        </p:txBody>
      </p:sp>
      <p:sp>
        <p:nvSpPr>
          <p:cNvPr id="46083" name="Rectangle 3"/>
          <p:cNvSpPr>
            <a:spLocks noGrp="1" noChangeArrowheads="1"/>
          </p:cNvSpPr>
          <p:nvPr>
            <p:ph type="body" idx="4294967295"/>
          </p:nvPr>
        </p:nvSpPr>
        <p:spPr>
          <a:xfrm>
            <a:off x="457200" y="1563688"/>
            <a:ext cx="8242300" cy="4608512"/>
          </a:xfrm>
        </p:spPr>
        <p:txBody>
          <a:bodyPr>
            <a:normAutofit/>
          </a:bodyPr>
          <a:lstStyle/>
          <a:p>
            <a:pPr lvl="1">
              <a:lnSpc>
                <a:spcPct val="90000"/>
              </a:lnSpc>
            </a:pPr>
            <a:r>
              <a:rPr lang="el-GR" sz="2000" smtClean="0"/>
              <a:t>Αναζήτησης πληροφοριών (Ειδήσεις, νέα, πρόσβαση σε διεθνείς οργανισμούς, σε βάσεις δεδομένων δημόσιας διοίκησης κλπ)</a:t>
            </a:r>
          </a:p>
          <a:p>
            <a:pPr lvl="1">
              <a:lnSpc>
                <a:spcPct val="90000"/>
              </a:lnSpc>
            </a:pPr>
            <a:r>
              <a:rPr lang="el-GR" sz="2000" smtClean="0"/>
              <a:t>Επικοινωνίας (ανταλλαγή μηνυμάτων, τηλεδιάσκεψη, τηλεφωνική συνομιλία, κλπ)</a:t>
            </a:r>
          </a:p>
          <a:p>
            <a:pPr lvl="1">
              <a:lnSpc>
                <a:spcPct val="90000"/>
              </a:lnSpc>
            </a:pPr>
            <a:r>
              <a:rPr lang="el-GR" sz="2000" smtClean="0"/>
              <a:t>Διενέργειας Συναλλαγών (Ηλεκτρονικό εμπόριο, ανταλλαγή αρχείων εγγράφων, τραπεζικές οικονομικές συναλλαγές κλπ)</a:t>
            </a:r>
          </a:p>
          <a:p>
            <a:pPr lvl="1">
              <a:lnSpc>
                <a:spcPct val="90000"/>
              </a:lnSpc>
            </a:pPr>
            <a:r>
              <a:rPr lang="el-GR" sz="2000" smtClean="0"/>
              <a:t>Δημιουργίας Διαδικτυακού Χώρου (προσωπικές σελίδες, εταιρικές τοποθεσίες κλπ)</a:t>
            </a:r>
          </a:p>
          <a:p>
            <a:pPr lvl="1">
              <a:lnSpc>
                <a:spcPct val="90000"/>
              </a:lnSpc>
            </a:pPr>
            <a:r>
              <a:rPr lang="el-GR" sz="2000" smtClean="0"/>
              <a:t>Διασκέδασης και Ψυχαγωγίας (παιχνίδια, ραδιόφωνο, τηλεόραση κλπ).</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anim calcmode="lin" valueType="num">
                                      <p:cBhvr additive="base">
                                        <p:cTn id="11" dur="500" fill="hold"/>
                                        <p:tgtEl>
                                          <p:spTgt spid="460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0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anim calcmode="lin" valueType="num">
                                      <p:cBhvr additive="base">
                                        <p:cTn id="15" dur="500" fill="hold"/>
                                        <p:tgtEl>
                                          <p:spTgt spid="460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60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anim calcmode="lin" valueType="num">
                                      <p:cBhvr additive="base">
                                        <p:cTn id="19" dur="500" fill="hold"/>
                                        <p:tgtEl>
                                          <p:spTgt spid="460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60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 calcmode="lin" valueType="num">
                                      <p:cBhvr additive="base">
                                        <p:cTn id="23" dur="500" fill="hold"/>
                                        <p:tgtEl>
                                          <p:spTgt spid="460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DC910CFB-8A28-4BA7-9300-5894EFC44B23}" type="slidenum">
              <a:rPr lang="en-US" altLang="en-US" sz="1200">
                <a:solidFill>
                  <a:schemeClr val="tx1">
                    <a:tint val="75000"/>
                  </a:schemeClr>
                </a:solidFill>
                <a:latin typeface="+mn-lt"/>
                <a:cs typeface="+mn-cs"/>
              </a:rPr>
              <a:pPr fontAlgn="auto">
                <a:spcBef>
                  <a:spcPts val="0"/>
                </a:spcBef>
                <a:spcAft>
                  <a:spcPts val="0"/>
                </a:spcAft>
                <a:defRPr/>
              </a:pPr>
              <a:t>377</a:t>
            </a:fld>
            <a:endParaRPr lang="en-US" altLang="en-US" sz="1200">
              <a:solidFill>
                <a:schemeClr val="tx1">
                  <a:tint val="75000"/>
                </a:schemeClr>
              </a:solidFill>
              <a:latin typeface="+mn-lt"/>
              <a:cs typeface="+mn-cs"/>
            </a:endParaRPr>
          </a:p>
        </p:txBody>
      </p:sp>
      <p:sp>
        <p:nvSpPr>
          <p:cNvPr id="504835" name="Rectangle 2"/>
          <p:cNvSpPr>
            <a:spLocks noGrp="1" noChangeArrowheads="1"/>
          </p:cNvSpPr>
          <p:nvPr>
            <p:ph type="title" idx="4294967295"/>
          </p:nvPr>
        </p:nvSpPr>
        <p:spPr/>
        <p:txBody>
          <a:bodyPr anchor="ctr"/>
          <a:lstStyle/>
          <a:p>
            <a:r>
              <a:rPr lang="en-US" altLang="en-US" smtClean="0"/>
              <a:t>World Wide Web</a:t>
            </a:r>
          </a:p>
        </p:txBody>
      </p:sp>
      <p:sp>
        <p:nvSpPr>
          <p:cNvPr id="504836" name="Rectangle 3"/>
          <p:cNvSpPr>
            <a:spLocks noGrp="1" noChangeArrowheads="1"/>
          </p:cNvSpPr>
          <p:nvPr>
            <p:ph type="body" idx="4294967295"/>
          </p:nvPr>
        </p:nvSpPr>
        <p:spPr/>
        <p:txBody>
          <a:bodyPr/>
          <a:lstStyle/>
          <a:p>
            <a:r>
              <a:rPr lang="en-US" altLang="en-US" sz="2300" smtClean="0"/>
              <a:t>To Web </a:t>
            </a:r>
            <a:r>
              <a:rPr lang="el-GR" altLang="en-US" sz="2300" smtClean="0"/>
              <a:t>περιλαμβάνει κατανεμημένη πληροφορία, καθώς και το σχετικό λογισμικό που χρησιμοποιεί τα δίκτυα ως μέσο ανταλλαγή</a:t>
            </a:r>
            <a:r>
              <a:rPr lang="en-US" altLang="en-US" sz="2300" smtClean="0"/>
              <a:t>ς</a:t>
            </a:r>
            <a:r>
              <a:rPr lang="el-GR" altLang="en-US" sz="2300" smtClean="0"/>
              <a:t> αυτής της πληροφορίας.</a:t>
            </a:r>
          </a:p>
          <a:p>
            <a:r>
              <a:rPr lang="el-GR" altLang="en-US" sz="2300" smtClean="0"/>
              <a:t>Μία </a:t>
            </a:r>
            <a:r>
              <a:rPr lang="en-US" altLang="en-US" sz="2300" b="1" smtClean="0"/>
              <a:t>σ</a:t>
            </a:r>
            <a:r>
              <a:rPr lang="el-GR" altLang="en-US" sz="2300" b="1" smtClean="0"/>
              <a:t>ε</a:t>
            </a:r>
            <a:r>
              <a:rPr lang="en-US" altLang="en-US" sz="2300" b="1" smtClean="0"/>
              <a:t>λ</a:t>
            </a:r>
            <a:r>
              <a:rPr lang="el-GR" altLang="en-US" sz="2300" b="1" smtClean="0"/>
              <a:t>ίδα </a:t>
            </a:r>
            <a:r>
              <a:rPr lang="en-US" altLang="en-US" sz="2300" b="1" smtClean="0"/>
              <a:t>Web </a:t>
            </a:r>
            <a:r>
              <a:rPr lang="el-GR" altLang="en-US" sz="2300" smtClean="0"/>
              <a:t>είναι ένα κείμενο που περιέχει ή αναφέρεται σε διάφορα είδη δεδομένων, όπως κείμενο, εικόνες, γραφικά και προγράμματα</a:t>
            </a:r>
          </a:p>
          <a:p>
            <a:r>
              <a:rPr lang="en-US" altLang="en-US" sz="2300" smtClean="0"/>
              <a:t>Ο</a:t>
            </a:r>
            <a:r>
              <a:rPr lang="el-GR" altLang="en-US" sz="2300" smtClean="0"/>
              <a:t>ι σελίδες </a:t>
            </a:r>
            <a:r>
              <a:rPr lang="en-US" altLang="en-US" sz="2300" smtClean="0"/>
              <a:t>Web </a:t>
            </a:r>
            <a:r>
              <a:rPr lang="el-GR" altLang="en-US" sz="2300" smtClean="0"/>
              <a:t>περιέχουν συνδέσμους σε άλλες σελίδες τις οποί</a:t>
            </a:r>
            <a:r>
              <a:rPr lang="en-US" altLang="en-US" sz="2300" smtClean="0"/>
              <a:t>ε</a:t>
            </a:r>
            <a:r>
              <a:rPr lang="el-GR" altLang="en-US" sz="2300" smtClean="0"/>
              <a:t>ς ο χρήστης μπορεί να επισκεφθεί</a:t>
            </a:r>
            <a:endParaRPr lang="en-US" altLang="en-US" sz="2300" smtClean="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C8AA81F2-4843-4C97-B62D-220371003C80}" type="slidenum">
              <a:rPr lang="en-US" altLang="en-US" sz="1200">
                <a:solidFill>
                  <a:schemeClr val="tx1">
                    <a:tint val="75000"/>
                  </a:schemeClr>
                </a:solidFill>
                <a:latin typeface="+mn-lt"/>
                <a:cs typeface="+mn-cs"/>
              </a:rPr>
              <a:pPr fontAlgn="auto">
                <a:spcBef>
                  <a:spcPts val="0"/>
                </a:spcBef>
                <a:spcAft>
                  <a:spcPts val="0"/>
                </a:spcAft>
                <a:defRPr/>
              </a:pPr>
              <a:t>378</a:t>
            </a:fld>
            <a:endParaRPr lang="en-US" altLang="en-US" sz="1200">
              <a:solidFill>
                <a:schemeClr val="tx1">
                  <a:tint val="75000"/>
                </a:schemeClr>
              </a:solidFill>
              <a:latin typeface="+mn-lt"/>
              <a:cs typeface="+mn-cs"/>
            </a:endParaRPr>
          </a:p>
        </p:txBody>
      </p:sp>
      <p:sp>
        <p:nvSpPr>
          <p:cNvPr id="505859" name="Rectangle 2"/>
          <p:cNvSpPr>
            <a:spLocks noGrp="1" noChangeArrowheads="1"/>
          </p:cNvSpPr>
          <p:nvPr>
            <p:ph type="title" idx="4294967295"/>
          </p:nvPr>
        </p:nvSpPr>
        <p:spPr/>
        <p:txBody>
          <a:bodyPr anchor="ctr"/>
          <a:lstStyle/>
          <a:p>
            <a:r>
              <a:rPr lang="en-US" altLang="en-US" smtClean="0"/>
              <a:t>The World Wide Web</a:t>
            </a:r>
          </a:p>
        </p:txBody>
      </p:sp>
      <p:sp>
        <p:nvSpPr>
          <p:cNvPr id="505860" name="Rectangle 3"/>
          <p:cNvSpPr>
            <a:spLocks noGrp="1" noChangeArrowheads="1"/>
          </p:cNvSpPr>
          <p:nvPr>
            <p:ph type="body" idx="4294967295"/>
          </p:nvPr>
        </p:nvSpPr>
        <p:spPr/>
        <p:txBody>
          <a:bodyPr/>
          <a:lstStyle/>
          <a:p>
            <a:r>
              <a:rPr lang="el-GR" altLang="en-US" smtClean="0"/>
              <a:t>Ένας </a:t>
            </a:r>
            <a:r>
              <a:rPr lang="el-GR" altLang="en-US" b="1" smtClean="0"/>
              <a:t>δικτ</a:t>
            </a:r>
            <a:r>
              <a:rPr lang="en-US" altLang="en-US" b="1" smtClean="0"/>
              <a:t>υα</a:t>
            </a:r>
            <a:r>
              <a:rPr lang="el-GR" altLang="en-US" b="1" smtClean="0"/>
              <a:t>κός τ</a:t>
            </a:r>
            <a:r>
              <a:rPr lang="en-US" altLang="en-US" b="1" smtClean="0"/>
              <a:t>ό</a:t>
            </a:r>
            <a:r>
              <a:rPr lang="el-GR" altLang="en-US" b="1" smtClean="0"/>
              <a:t>πος (</a:t>
            </a:r>
            <a:r>
              <a:rPr lang="en-US" altLang="en-US" b="1" smtClean="0"/>
              <a:t>Web Site) </a:t>
            </a:r>
            <a:r>
              <a:rPr lang="en-US" altLang="en-US" smtClean="0"/>
              <a:t>ε</a:t>
            </a:r>
            <a:r>
              <a:rPr lang="el-GR" altLang="en-US" smtClean="0"/>
              <a:t>ίναι μία συλλογή σχετιζομένων σελίδων </a:t>
            </a:r>
            <a:r>
              <a:rPr lang="en-US" altLang="en-US" smtClean="0"/>
              <a:t>web</a:t>
            </a:r>
          </a:p>
          <a:p>
            <a:r>
              <a:rPr lang="en-US" altLang="en-US" smtClean="0"/>
              <a:t>To Internet ε</a:t>
            </a:r>
            <a:r>
              <a:rPr lang="el-GR" altLang="en-US" smtClean="0"/>
              <a:t>ίναι αυτ</a:t>
            </a:r>
            <a:r>
              <a:rPr lang="en-US" altLang="en-US" smtClean="0"/>
              <a:t>ό</a:t>
            </a:r>
            <a:r>
              <a:rPr lang="el-GR" altLang="en-US" smtClean="0"/>
              <a:t> που επιτρέπει την επικοινωνία, αλλά το </a:t>
            </a:r>
            <a:r>
              <a:rPr lang="en-US" altLang="en-US" smtClean="0"/>
              <a:t>Web </a:t>
            </a:r>
            <a:r>
              <a:rPr lang="el-GR" altLang="en-US" smtClean="0"/>
              <a:t>διευκολύνει την επικοινωνία, την κάνει παραγωγικότερη και περισσότερο </a:t>
            </a:r>
            <a:r>
              <a:rPr lang="en-US" altLang="en-US" smtClean="0"/>
              <a:t>δ</a:t>
            </a:r>
            <a:r>
              <a:rPr lang="el-GR" altLang="en-US" smtClean="0"/>
              <a:t>ιασκεδαστική</a:t>
            </a:r>
            <a:endParaRPr lang="en-US" altLang="en-US" smtClean="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48833ACA-2374-4BCD-A6B8-C35190011667}" type="slidenum">
              <a:rPr lang="en-US" altLang="en-US" sz="1200">
                <a:solidFill>
                  <a:schemeClr val="tx1">
                    <a:tint val="75000"/>
                  </a:schemeClr>
                </a:solidFill>
                <a:latin typeface="+mn-lt"/>
                <a:cs typeface="+mn-cs"/>
              </a:rPr>
              <a:pPr fontAlgn="auto">
                <a:spcBef>
                  <a:spcPts val="0"/>
                </a:spcBef>
                <a:spcAft>
                  <a:spcPts val="0"/>
                </a:spcAft>
                <a:defRPr/>
              </a:pPr>
              <a:t>379</a:t>
            </a:fld>
            <a:endParaRPr lang="en-US" altLang="en-US" sz="1200">
              <a:solidFill>
                <a:schemeClr val="tx1">
                  <a:tint val="75000"/>
                </a:schemeClr>
              </a:solidFill>
              <a:latin typeface="+mn-lt"/>
              <a:cs typeface="+mn-cs"/>
            </a:endParaRPr>
          </a:p>
        </p:txBody>
      </p:sp>
      <p:sp>
        <p:nvSpPr>
          <p:cNvPr id="506883" name="Rectangle 2"/>
          <p:cNvSpPr>
            <a:spLocks noGrp="1" noChangeArrowheads="1"/>
          </p:cNvSpPr>
          <p:nvPr>
            <p:ph type="title" idx="4294967295"/>
          </p:nvPr>
        </p:nvSpPr>
        <p:spPr>
          <a:xfrm>
            <a:off x="1371600" y="381000"/>
            <a:ext cx="7772400" cy="762000"/>
          </a:xfrm>
        </p:spPr>
        <p:txBody>
          <a:bodyPr anchor="ctr"/>
          <a:lstStyle/>
          <a:p>
            <a:r>
              <a:rPr lang="el-GR" sz="2200" smtClean="0"/>
              <a:t>Πως κατασκευάζουμε ένα υπερκείμενο;</a:t>
            </a:r>
          </a:p>
        </p:txBody>
      </p:sp>
      <p:sp>
        <p:nvSpPr>
          <p:cNvPr id="53251" name="Rectangle 3"/>
          <p:cNvSpPr>
            <a:spLocks noGrp="1" noChangeArrowheads="1"/>
          </p:cNvSpPr>
          <p:nvPr>
            <p:ph type="body" idx="4294967295"/>
          </p:nvPr>
        </p:nvSpPr>
        <p:spPr>
          <a:xfrm>
            <a:off x="685800" y="1676400"/>
            <a:ext cx="7924800" cy="4949825"/>
          </a:xfrm>
        </p:spPr>
        <p:txBody>
          <a:bodyPr/>
          <a:lstStyle/>
          <a:p>
            <a:pPr>
              <a:lnSpc>
                <a:spcPct val="90000"/>
              </a:lnSpc>
            </a:pPr>
            <a:r>
              <a:rPr lang="el-GR" sz="2200" smtClean="0"/>
              <a:t>Για την περιγραφή ενός υπερκειμένου χρησιμοποιούμε μια ειδική γλώσσα  την </a:t>
            </a:r>
            <a:r>
              <a:rPr lang="en-US" sz="2200" smtClean="0"/>
              <a:t> Hyper Text Markup Language (HTML).</a:t>
            </a:r>
          </a:p>
          <a:p>
            <a:pPr>
              <a:lnSpc>
                <a:spcPct val="90000"/>
              </a:lnSpc>
            </a:pPr>
            <a:r>
              <a:rPr lang="el-GR" sz="2200" smtClean="0"/>
              <a:t>Η γλώσσα αυτή επιτρέπει στον συγγραφέα  να διαμορφώσει ένα κείμενο το οποίο θα παρέχει συνδέσμους με άλλα έγγραφα και διάφορα αρχεία</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Φάση εκτέλεσης</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38</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Η εκτέλεση μιας εντολής συνήθως σημαίνει εκτέλεση ενός ή περισσότερων επιμέρους βημάτων </a:t>
            </a:r>
          </a:p>
          <a:p>
            <a:r>
              <a:rPr lang="el-GR" dirty="0" smtClean="0"/>
              <a:t>Οι στοιχειώδεις αυτές λειτουργίες που αν εκτελεστούν σε συγκεκριμένη σειρά συνθέτουν μία εντολή περιλαμβάνουν:</a:t>
            </a:r>
          </a:p>
          <a:p>
            <a:pPr lvl="1"/>
            <a:r>
              <a:rPr lang="el-GR" dirty="0" smtClean="0"/>
              <a:t>Μεταφορά δεδομένων από έναν </a:t>
            </a:r>
            <a:r>
              <a:rPr lang="el-GR" dirty="0" err="1" smtClean="0"/>
              <a:t>καταχωρητή</a:t>
            </a:r>
            <a:r>
              <a:rPr lang="el-GR" dirty="0" smtClean="0"/>
              <a:t> του επεξεργαστή σε κάποιον άλλον ή στην </a:t>
            </a:r>
            <a:r>
              <a:rPr lang="en-US" dirty="0" smtClean="0"/>
              <a:t>ALU</a:t>
            </a:r>
            <a:endParaRPr lang="el-GR" dirty="0" smtClean="0"/>
          </a:p>
          <a:p>
            <a:pPr lvl="1"/>
            <a:r>
              <a:rPr lang="el-GR" dirty="0" smtClean="0"/>
              <a:t>Εκτέλεση μίας αριθμητικής ή λογικής πράξης (στην </a:t>
            </a:r>
            <a:r>
              <a:rPr lang="en-US" dirty="0" smtClean="0"/>
              <a:t>ALU</a:t>
            </a:r>
            <a:r>
              <a:rPr lang="el-GR" dirty="0" smtClean="0"/>
              <a:t>) και αποθήκευση του αποτελέσματος σε έναν </a:t>
            </a:r>
            <a:r>
              <a:rPr lang="el-GR" dirty="0" err="1" smtClean="0"/>
              <a:t>καταχωρητή</a:t>
            </a:r>
            <a:endParaRPr lang="el-GR" dirty="0" smtClean="0"/>
          </a:p>
          <a:p>
            <a:pPr lvl="1"/>
            <a:r>
              <a:rPr lang="el-GR" dirty="0" smtClean="0"/>
              <a:t>Ανάκτηση των περιεχομένων μίας συγκεκριμένης θέσης μνήμης και τοποθέτησή τους σε έναν </a:t>
            </a:r>
            <a:r>
              <a:rPr lang="el-GR" dirty="0" err="1" smtClean="0"/>
              <a:t>καταχωρητή</a:t>
            </a:r>
            <a:endParaRPr lang="el-GR" dirty="0" smtClean="0"/>
          </a:p>
          <a:p>
            <a:pPr lvl="1"/>
            <a:r>
              <a:rPr lang="el-GR" dirty="0" smtClean="0"/>
              <a:t>Αποθήκευση δεδομένων από έναν </a:t>
            </a:r>
            <a:r>
              <a:rPr lang="el-GR" dirty="0" err="1" smtClean="0"/>
              <a:t>καταχωρητή</a:t>
            </a:r>
            <a:r>
              <a:rPr lang="el-GR" dirty="0" smtClean="0"/>
              <a:t> σε μία συγκεκριμένη θέση μνήμης</a:t>
            </a:r>
          </a:p>
          <a:p>
            <a:endParaRPr lang="el-GR"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C0187B63-39F1-41D5-A5D7-63D114A8AC8F}" type="slidenum">
              <a:rPr lang="en-US" altLang="en-US" sz="1200">
                <a:solidFill>
                  <a:schemeClr val="tx1">
                    <a:tint val="75000"/>
                  </a:schemeClr>
                </a:solidFill>
                <a:latin typeface="+mn-lt"/>
                <a:cs typeface="+mn-cs"/>
              </a:rPr>
              <a:pPr fontAlgn="auto">
                <a:spcBef>
                  <a:spcPts val="0"/>
                </a:spcBef>
                <a:spcAft>
                  <a:spcPts val="0"/>
                </a:spcAft>
                <a:defRPr/>
              </a:pPr>
              <a:t>380</a:t>
            </a:fld>
            <a:endParaRPr lang="en-US" altLang="en-US" sz="1200">
              <a:solidFill>
                <a:schemeClr val="tx1">
                  <a:tint val="75000"/>
                </a:schemeClr>
              </a:solidFill>
              <a:latin typeface="+mn-lt"/>
              <a:cs typeface="+mn-cs"/>
            </a:endParaRPr>
          </a:p>
        </p:txBody>
      </p:sp>
      <p:sp>
        <p:nvSpPr>
          <p:cNvPr id="507907" name="Rectangle 2"/>
          <p:cNvSpPr>
            <a:spLocks noGrp="1" noChangeArrowheads="1"/>
          </p:cNvSpPr>
          <p:nvPr>
            <p:ph type="title" idx="4294967295"/>
          </p:nvPr>
        </p:nvSpPr>
        <p:spPr>
          <a:xfrm>
            <a:off x="1371600" y="381000"/>
            <a:ext cx="7772400" cy="762000"/>
          </a:xfrm>
        </p:spPr>
        <p:txBody>
          <a:bodyPr anchor="ctr"/>
          <a:lstStyle/>
          <a:p>
            <a:r>
              <a:rPr lang="el-GR" sz="2200" smtClean="0"/>
              <a:t>Πως κατασκευάζουμε ένα υπερκείμενο;</a:t>
            </a:r>
          </a:p>
        </p:txBody>
      </p:sp>
      <p:sp>
        <p:nvSpPr>
          <p:cNvPr id="56323" name="Rectangle 3"/>
          <p:cNvSpPr>
            <a:spLocks noGrp="1" noChangeArrowheads="1"/>
          </p:cNvSpPr>
          <p:nvPr>
            <p:ph type="body" idx="4294967295"/>
          </p:nvPr>
        </p:nvSpPr>
        <p:spPr>
          <a:xfrm>
            <a:off x="685800" y="1676400"/>
            <a:ext cx="7924800" cy="4949825"/>
          </a:xfrm>
        </p:spPr>
        <p:txBody>
          <a:bodyPr/>
          <a:lstStyle/>
          <a:p>
            <a:pPr>
              <a:lnSpc>
                <a:spcPct val="90000"/>
              </a:lnSpc>
            </a:pPr>
            <a:r>
              <a:rPr lang="el-GR" sz="2200" smtClean="0"/>
              <a:t>Τα υπερκείμενα που βρίσκονται στο WWW  ονομάζονται ιστοσελίδες (</a:t>
            </a:r>
            <a:r>
              <a:rPr lang="en-US" sz="2200" smtClean="0"/>
              <a:t>web pages).</a:t>
            </a:r>
          </a:p>
          <a:p>
            <a:pPr>
              <a:lnSpc>
                <a:spcPct val="90000"/>
              </a:lnSpc>
            </a:pPr>
            <a:r>
              <a:rPr lang="el-GR" sz="2200" smtClean="0"/>
              <a:t>Το σύνολο των ιστοσελίδων αποτελούν το </a:t>
            </a:r>
            <a:r>
              <a:rPr lang="en-US" sz="2200" smtClean="0"/>
              <a:t>site (</a:t>
            </a:r>
            <a:r>
              <a:rPr lang="el-GR" sz="2200" smtClean="0"/>
              <a:t>δικτυακός τόπος).</a:t>
            </a:r>
            <a:endParaRPr lang="en-US" sz="2200" smtClean="0"/>
          </a:p>
          <a:p>
            <a:pPr>
              <a:lnSpc>
                <a:spcPct val="90000"/>
              </a:lnSpc>
            </a:pPr>
            <a:r>
              <a:rPr lang="el-GR" sz="2200" smtClean="0"/>
              <a:t>Τα προγράμματα τα οποία απεικονίζουν τις ιστοσελίδες, επιτρέποντας μας την ξενάγησή μας στο διαδίκτυο ονομάζονται πλοηγοί / φυλλομετρητές (</a:t>
            </a:r>
            <a:r>
              <a:rPr lang="en-US" sz="2200" smtClean="0"/>
              <a:t>Browsers), </a:t>
            </a:r>
            <a:r>
              <a:rPr lang="el-GR" sz="2200" smtClean="0"/>
              <a:t>π</a:t>
            </a:r>
            <a:r>
              <a:rPr lang="en-US" sz="2200" smtClean="0"/>
              <a:t>.χ</a:t>
            </a:r>
            <a:r>
              <a:rPr lang="el-GR" sz="2200" smtClean="0"/>
              <a:t>,</a:t>
            </a:r>
            <a:r>
              <a:rPr lang="en-US" sz="2200" smtClean="0"/>
              <a:t> Netscape &amp; Internet Explorer</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 calcmode="lin" valueType="num">
                                      <p:cBhvr additive="base">
                                        <p:cTn id="7" dur="500" fill="hold"/>
                                        <p:tgtEl>
                                          <p:spTgt spid="563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63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6323">
                                            <p:txEl>
                                              <p:pRg st="1" end="1"/>
                                            </p:txEl>
                                          </p:spTgt>
                                        </p:tgtEl>
                                        <p:attrNameLst>
                                          <p:attrName>style.visibility</p:attrName>
                                        </p:attrNameLst>
                                      </p:cBhvr>
                                      <p:to>
                                        <p:strVal val="visible"/>
                                      </p:to>
                                    </p:set>
                                    <p:anim calcmode="lin" valueType="num">
                                      <p:cBhvr additive="base">
                                        <p:cTn id="13" dur="500" fill="hold"/>
                                        <p:tgtEl>
                                          <p:spTgt spid="5632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63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6323">
                                            <p:txEl>
                                              <p:pRg st="2" end="2"/>
                                            </p:txEl>
                                          </p:spTgt>
                                        </p:tgtEl>
                                        <p:attrNameLst>
                                          <p:attrName>style.visibility</p:attrName>
                                        </p:attrNameLst>
                                      </p:cBhvr>
                                      <p:to>
                                        <p:strVal val="visible"/>
                                      </p:to>
                                    </p:set>
                                    <p:anim calcmode="lin" valueType="num">
                                      <p:cBhvr additive="base">
                                        <p:cTn id="19" dur="500" fill="hold"/>
                                        <p:tgtEl>
                                          <p:spTgt spid="5632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632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CC4A472E-E32D-4882-9860-BF2962C104CD}" type="slidenum">
              <a:rPr lang="en-US" altLang="en-US" sz="1200">
                <a:solidFill>
                  <a:schemeClr val="tx1">
                    <a:tint val="75000"/>
                  </a:schemeClr>
                </a:solidFill>
                <a:latin typeface="+mn-lt"/>
                <a:cs typeface="+mn-cs"/>
              </a:rPr>
              <a:pPr fontAlgn="auto">
                <a:spcBef>
                  <a:spcPts val="0"/>
                </a:spcBef>
                <a:spcAft>
                  <a:spcPts val="0"/>
                </a:spcAft>
                <a:defRPr/>
              </a:pPr>
              <a:t>381</a:t>
            </a:fld>
            <a:endParaRPr lang="en-US" altLang="en-US" sz="1200">
              <a:solidFill>
                <a:schemeClr val="tx1">
                  <a:tint val="75000"/>
                </a:schemeClr>
              </a:solidFill>
              <a:latin typeface="+mn-lt"/>
              <a:cs typeface="+mn-cs"/>
            </a:endParaRPr>
          </a:p>
        </p:txBody>
      </p:sp>
      <p:sp>
        <p:nvSpPr>
          <p:cNvPr id="508931" name="Rectangle 2"/>
          <p:cNvSpPr>
            <a:spLocks noGrp="1" noChangeArrowheads="1"/>
          </p:cNvSpPr>
          <p:nvPr>
            <p:ph type="title" idx="4294967295"/>
          </p:nvPr>
        </p:nvSpPr>
        <p:spPr/>
        <p:txBody>
          <a:bodyPr anchor="ctr"/>
          <a:lstStyle/>
          <a:p>
            <a:r>
              <a:rPr lang="en-US" altLang="en-US" smtClean="0"/>
              <a:t>Web Browser</a:t>
            </a:r>
          </a:p>
        </p:txBody>
      </p:sp>
      <p:sp>
        <p:nvSpPr>
          <p:cNvPr id="508932" name="Rectangle 3"/>
          <p:cNvSpPr>
            <a:spLocks noGrp="1" noChangeArrowheads="1"/>
          </p:cNvSpPr>
          <p:nvPr>
            <p:ph type="body" idx="4294967295"/>
          </p:nvPr>
        </p:nvSpPr>
        <p:spPr/>
        <p:txBody>
          <a:bodyPr/>
          <a:lstStyle/>
          <a:p>
            <a:r>
              <a:rPr lang="el-GR" altLang="en-US" sz="2300" smtClean="0"/>
              <a:t>Ένας</a:t>
            </a:r>
            <a:r>
              <a:rPr lang="en-US" altLang="en-US" sz="2300" smtClean="0"/>
              <a:t> </a:t>
            </a:r>
            <a:r>
              <a:rPr lang="en-US" altLang="en-US" sz="2300" b="1" smtClean="0"/>
              <a:t>browser </a:t>
            </a:r>
            <a:r>
              <a:rPr lang="en-US" altLang="en-US" sz="2300" smtClean="0"/>
              <a:t>ε</a:t>
            </a:r>
            <a:r>
              <a:rPr lang="el-GR" altLang="en-US" sz="2300" smtClean="0"/>
              <a:t>ίναι </a:t>
            </a:r>
            <a:r>
              <a:rPr lang="en-US" altLang="en-US" sz="2300" smtClean="0"/>
              <a:t>το</a:t>
            </a:r>
            <a:r>
              <a:rPr lang="el-GR" altLang="en-US" sz="2300" smtClean="0"/>
              <a:t> λογι</a:t>
            </a:r>
            <a:r>
              <a:rPr lang="en-US" altLang="en-US" sz="2300" smtClean="0"/>
              <a:t>σ</a:t>
            </a:r>
            <a:r>
              <a:rPr lang="el-GR" altLang="en-US" sz="2300" smtClean="0"/>
              <a:t>μικό </a:t>
            </a:r>
          </a:p>
          <a:p>
            <a:pPr lvl="1"/>
            <a:r>
              <a:rPr lang="en-US" altLang="en-US" sz="2000" smtClean="0"/>
              <a:t>π</a:t>
            </a:r>
            <a:r>
              <a:rPr lang="el-GR" altLang="en-US" sz="2000" smtClean="0"/>
              <a:t>ου </a:t>
            </a:r>
            <a:r>
              <a:rPr lang="en-US" altLang="en-US" sz="2000" smtClean="0"/>
              <a:t>σ</a:t>
            </a:r>
            <a:r>
              <a:rPr lang="el-GR" altLang="en-US" sz="2000" smtClean="0"/>
              <a:t>τέλ</a:t>
            </a:r>
            <a:r>
              <a:rPr lang="en-US" altLang="en-US" sz="2000" smtClean="0"/>
              <a:t>ν</a:t>
            </a:r>
            <a:r>
              <a:rPr lang="el-GR" altLang="en-US" sz="2000" smtClean="0"/>
              <a:t>ει μία α</a:t>
            </a:r>
            <a:r>
              <a:rPr lang="en-US" altLang="en-US" sz="2000" smtClean="0"/>
              <a:t>ί</a:t>
            </a:r>
            <a:r>
              <a:rPr lang="el-GR" altLang="en-US" sz="2000" smtClean="0"/>
              <a:t>τηση για τη σελίδα </a:t>
            </a:r>
            <a:r>
              <a:rPr lang="en-US" altLang="en-US" sz="2000" smtClean="0"/>
              <a:t>Web </a:t>
            </a:r>
            <a:r>
              <a:rPr lang="el-GR" altLang="en-US" sz="2000" smtClean="0"/>
              <a:t>που επιθυμούμε σε ένα ειδικό υπολογιστή.</a:t>
            </a:r>
          </a:p>
          <a:p>
            <a:pPr lvl="1"/>
            <a:r>
              <a:rPr lang="el-GR" altLang="en-US" sz="2000" smtClean="0"/>
              <a:t>Μόλις έρθει η σελίδα, την επιδεικνύει στην οθόνη</a:t>
            </a:r>
            <a:endParaRPr lang="en-US" altLang="en-US" sz="2000" smtClean="0"/>
          </a:p>
          <a:p>
            <a:r>
              <a:rPr lang="el-GR" altLang="en-US" sz="2300" smtClean="0"/>
              <a:t>Συχνά λέμε ότι επισκεπτόμαστε ένα δικτυ</a:t>
            </a:r>
            <a:r>
              <a:rPr lang="en-US" altLang="en-US" sz="2300" smtClean="0"/>
              <a:t>α</a:t>
            </a:r>
            <a:r>
              <a:rPr lang="el-GR" altLang="en-US" sz="2300" smtClean="0"/>
              <a:t>κό τό</a:t>
            </a:r>
            <a:r>
              <a:rPr lang="en-US" altLang="en-US" sz="2300" smtClean="0"/>
              <a:t>π</a:t>
            </a:r>
            <a:r>
              <a:rPr lang="el-GR" altLang="en-US" sz="2300" smtClean="0"/>
              <a:t>ο, ως να είμαστ</a:t>
            </a:r>
            <a:r>
              <a:rPr lang="en-US" altLang="en-US" sz="2300" smtClean="0"/>
              <a:t>α</a:t>
            </a:r>
            <a:r>
              <a:rPr lang="el-GR" altLang="en-US" sz="2300" smtClean="0"/>
              <a:t>ν πράγματι εκεί</a:t>
            </a:r>
          </a:p>
          <a:p>
            <a:pPr lvl="1"/>
            <a:r>
              <a:rPr lang="el-GR" altLang="en-US" sz="2000" smtClean="0"/>
              <a:t>Στην πραγματικότητα, προσδιορίζουμε την πληροφορία που επιθυμούμε,</a:t>
            </a:r>
            <a:r>
              <a:rPr lang="en-US" altLang="en-US" sz="2000" smtClean="0"/>
              <a:t>κ</a:t>
            </a:r>
            <a:r>
              <a:rPr lang="el-GR" altLang="en-US" sz="2000" smtClean="0"/>
              <a:t>αι αυτή έρχεται σε εμάς</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F76BB15-8ED8-4B80-87A5-CE8908D16E07}" type="slidenum">
              <a:rPr lang="en-US" altLang="en-US" sz="1200">
                <a:solidFill>
                  <a:schemeClr val="tx1">
                    <a:tint val="75000"/>
                  </a:schemeClr>
                </a:solidFill>
                <a:latin typeface="+mn-lt"/>
                <a:cs typeface="+mn-cs"/>
              </a:rPr>
              <a:pPr fontAlgn="auto">
                <a:spcBef>
                  <a:spcPts val="0"/>
                </a:spcBef>
                <a:spcAft>
                  <a:spcPts val="0"/>
                </a:spcAft>
                <a:defRPr/>
              </a:pPr>
              <a:t>382</a:t>
            </a:fld>
            <a:endParaRPr lang="en-US" altLang="en-US" sz="1200">
              <a:solidFill>
                <a:schemeClr val="tx1">
                  <a:tint val="75000"/>
                </a:schemeClr>
              </a:solidFill>
              <a:latin typeface="+mn-lt"/>
              <a:cs typeface="+mn-cs"/>
            </a:endParaRPr>
          </a:p>
        </p:txBody>
      </p:sp>
      <p:sp>
        <p:nvSpPr>
          <p:cNvPr id="509955" name="Rectangle 2"/>
          <p:cNvSpPr>
            <a:spLocks noGrp="1" noChangeArrowheads="1"/>
          </p:cNvSpPr>
          <p:nvPr>
            <p:ph type="title" idx="4294967295"/>
          </p:nvPr>
        </p:nvSpPr>
        <p:spPr/>
        <p:txBody>
          <a:bodyPr anchor="ctr"/>
          <a:lstStyle/>
          <a:p>
            <a:r>
              <a:rPr lang="en-US" altLang="en-US" smtClean="0"/>
              <a:t>Web Browser</a:t>
            </a:r>
          </a:p>
        </p:txBody>
      </p:sp>
      <p:sp>
        <p:nvSpPr>
          <p:cNvPr id="509956" name="Rectangle 3"/>
          <p:cNvSpPr>
            <a:spLocks noGrp="1" noChangeArrowheads="1"/>
          </p:cNvSpPr>
          <p:nvPr>
            <p:ph type="body" idx="4294967295"/>
          </p:nvPr>
        </p:nvSpPr>
        <p:spPr/>
        <p:txBody>
          <a:bodyPr/>
          <a:lstStyle/>
          <a:p>
            <a:r>
              <a:rPr lang="el-GR" altLang="en-US" smtClean="0"/>
              <a:t>Ο υπολογιστή</a:t>
            </a:r>
            <a:r>
              <a:rPr lang="en-US" altLang="en-US" smtClean="0"/>
              <a:t>ς</a:t>
            </a:r>
            <a:r>
              <a:rPr lang="el-GR" altLang="en-US" smtClean="0"/>
              <a:t> που ανταποκρίνεται στις αιτήσεις για </a:t>
            </a:r>
            <a:r>
              <a:rPr lang="en-US" altLang="en-US" smtClean="0"/>
              <a:t>σ</a:t>
            </a:r>
            <a:r>
              <a:rPr lang="el-GR" altLang="en-US" smtClean="0"/>
              <a:t>ελίδες </a:t>
            </a:r>
            <a:r>
              <a:rPr lang="en-US" altLang="en-US" smtClean="0"/>
              <a:t>Web </a:t>
            </a:r>
            <a:r>
              <a:rPr lang="el-GR" altLang="en-US" smtClean="0"/>
              <a:t>λέγεται </a:t>
            </a:r>
            <a:r>
              <a:rPr lang="en-US" altLang="en-US" b="1" smtClean="0"/>
              <a:t>Web server</a:t>
            </a:r>
          </a:p>
          <a:p>
            <a:r>
              <a:rPr lang="en-US" altLang="en-US" smtClean="0"/>
              <a:t>Mί</a:t>
            </a:r>
            <a:r>
              <a:rPr lang="el-GR" altLang="en-US" smtClean="0"/>
              <a:t>α διεύθυνση</a:t>
            </a:r>
            <a:r>
              <a:rPr lang="en-US" altLang="en-US" smtClean="0"/>
              <a:t> Web </a:t>
            </a:r>
            <a:r>
              <a:rPr lang="el-GR" altLang="en-US" smtClean="0"/>
              <a:t>είναι το κύριο μέρος του </a:t>
            </a:r>
            <a:r>
              <a:rPr lang="en-US" altLang="en-US" b="1" smtClean="0"/>
              <a:t>Uniform Resource Locator (URL) </a:t>
            </a:r>
            <a:r>
              <a:rPr lang="el-GR" altLang="en-US" smtClean="0"/>
              <a:t>που προσδιορίζει την σελίδα που έχετε επιλέξει, ανάμεσα σε όλες τις σελίδες </a:t>
            </a:r>
            <a:r>
              <a:rPr lang="en-US" altLang="en-US" smtClean="0"/>
              <a:t>poy ε</a:t>
            </a:r>
            <a:r>
              <a:rPr lang="el-GR" altLang="en-US" smtClean="0"/>
              <a:t>ίναι διαθέσ</a:t>
            </a:r>
            <a:r>
              <a:rPr lang="en-US" altLang="en-US" smtClean="0"/>
              <a:t>ι</a:t>
            </a:r>
            <a:r>
              <a:rPr lang="el-GR" altLang="en-US" smtClean="0"/>
              <a:t>μες σε όλο τον κόσμο</a:t>
            </a:r>
            <a:endParaRPr lang="en-US" altLang="en-US" smtClean="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7B3FD9C4-C12C-40E5-A8E1-CEE4C2A3D958}" type="slidenum">
              <a:rPr lang="en-US" altLang="en-US" sz="1200">
                <a:solidFill>
                  <a:schemeClr val="tx1">
                    <a:tint val="75000"/>
                  </a:schemeClr>
                </a:solidFill>
                <a:latin typeface="+mn-lt"/>
                <a:cs typeface="+mn-cs"/>
              </a:rPr>
              <a:pPr fontAlgn="auto">
                <a:spcBef>
                  <a:spcPts val="0"/>
                </a:spcBef>
                <a:spcAft>
                  <a:spcPts val="0"/>
                </a:spcAft>
                <a:defRPr/>
              </a:pPr>
              <a:t>383</a:t>
            </a:fld>
            <a:endParaRPr lang="en-US" altLang="en-US" sz="1200">
              <a:solidFill>
                <a:schemeClr val="tx1">
                  <a:tint val="75000"/>
                </a:schemeClr>
              </a:solidFill>
              <a:latin typeface="+mn-lt"/>
              <a:cs typeface="+mn-cs"/>
            </a:endParaRPr>
          </a:p>
        </p:txBody>
      </p:sp>
      <p:sp>
        <p:nvSpPr>
          <p:cNvPr id="510979" name="Rectangle 2"/>
          <p:cNvSpPr>
            <a:spLocks noGrp="1" noChangeArrowheads="1"/>
          </p:cNvSpPr>
          <p:nvPr>
            <p:ph type="title" idx="4294967295"/>
          </p:nvPr>
        </p:nvSpPr>
        <p:spPr/>
        <p:txBody>
          <a:bodyPr anchor="ctr"/>
          <a:lstStyle/>
          <a:p>
            <a:r>
              <a:rPr lang="el-GR" altLang="en-US" sz="2500" smtClean="0"/>
              <a:t>Φυλλο</a:t>
            </a:r>
            <a:r>
              <a:rPr lang="en-US" altLang="en-US" sz="2500" smtClean="0"/>
              <a:t>μ</a:t>
            </a:r>
            <a:r>
              <a:rPr lang="el-GR" altLang="en-US" sz="2500" smtClean="0"/>
              <a:t>ετρητής </a:t>
            </a:r>
            <a:r>
              <a:rPr lang="en-US" altLang="en-US" sz="2500" smtClean="0"/>
              <a:t>Web</a:t>
            </a:r>
            <a:r>
              <a:rPr lang="el-GR" altLang="en-US" sz="2500" smtClean="0"/>
              <a:t> (</a:t>
            </a:r>
            <a:r>
              <a:rPr lang="en-US" altLang="en-US" sz="2500" smtClean="0"/>
              <a:t>Web Browser)</a:t>
            </a:r>
          </a:p>
        </p:txBody>
      </p:sp>
      <p:pic>
        <p:nvPicPr>
          <p:cNvPr id="510980" name="Picture 3" descr="c16f01"/>
          <p:cNvPicPr preferRelativeResize="0">
            <a:picLocks noChangeAspect="1" noChangeArrowheads="1"/>
          </p:cNvPicPr>
          <p:nvPr/>
        </p:nvPicPr>
        <p:blipFill>
          <a:blip r:embed="rId2" cstate="print"/>
          <a:srcRect/>
          <a:stretch>
            <a:fillRect/>
          </a:stretch>
        </p:blipFill>
        <p:spPr bwMode="auto">
          <a:xfrm>
            <a:off x="457200" y="1962150"/>
            <a:ext cx="8229600" cy="2932113"/>
          </a:xfrm>
          <a:prstGeom prst="rect">
            <a:avLst/>
          </a:prstGeom>
          <a:noFill/>
          <a:ln w="9525">
            <a:noFill/>
            <a:miter lim="800000"/>
            <a:headEnd/>
            <a:tailEnd/>
          </a:ln>
        </p:spPr>
      </p:pic>
      <p:sp>
        <p:nvSpPr>
          <p:cNvPr id="510981" name="Rectangle 4"/>
          <p:cNvSpPr>
            <a:spLocks noChangeArrowheads="1"/>
          </p:cNvSpPr>
          <p:nvPr/>
        </p:nvSpPr>
        <p:spPr bwMode="auto">
          <a:xfrm>
            <a:off x="457200" y="5181600"/>
            <a:ext cx="7427913" cy="304800"/>
          </a:xfrm>
          <a:prstGeom prst="rect">
            <a:avLst/>
          </a:prstGeom>
          <a:noFill/>
          <a:ln w="9525">
            <a:noFill/>
            <a:miter lim="800000"/>
            <a:headEnd/>
            <a:tailEnd/>
          </a:ln>
        </p:spPr>
        <p:txBody>
          <a:bodyPr wrap="none">
            <a:spAutoFit/>
          </a:bodyPr>
          <a:lstStyle/>
          <a:p>
            <a:r>
              <a:rPr lang="el-GR" altLang="en-US" sz="1400">
                <a:solidFill>
                  <a:srgbClr val="327CB8"/>
                </a:solidFill>
              </a:rPr>
              <a:t>		</a:t>
            </a:r>
            <a:r>
              <a:rPr lang="el-GR" altLang="en-US" sz="1400"/>
              <a:t>Ένα</a:t>
            </a:r>
            <a:r>
              <a:rPr lang="en-US" altLang="en-US" sz="1400"/>
              <a:t>ς</a:t>
            </a:r>
            <a:r>
              <a:rPr lang="el-GR" altLang="en-US" sz="1400"/>
              <a:t> φυλλομετρη</a:t>
            </a:r>
            <a:r>
              <a:rPr lang="en-US" altLang="en-US" sz="1400"/>
              <a:t>τ</a:t>
            </a:r>
            <a:r>
              <a:rPr lang="el-GR" altLang="en-US" sz="1400"/>
              <a:t>ής που αιτείται  και λαμβάνει μία</a:t>
            </a:r>
            <a:r>
              <a:rPr lang="en-US" altLang="en-US" sz="1400"/>
              <a:t> </a:t>
            </a:r>
            <a:r>
              <a:rPr lang="el-GR" altLang="en-US" sz="1400"/>
              <a:t>σελίδα </a:t>
            </a:r>
            <a:r>
              <a:rPr lang="en-US" altLang="en-US" sz="1400"/>
              <a:t>web </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03B8519-6A17-4376-BB7C-081D3DCE37AE}" type="slidenum">
              <a:rPr lang="en-US" altLang="en-US" sz="1200">
                <a:solidFill>
                  <a:schemeClr val="tx1">
                    <a:tint val="75000"/>
                  </a:schemeClr>
                </a:solidFill>
                <a:latin typeface="+mn-lt"/>
                <a:cs typeface="+mn-cs"/>
              </a:rPr>
              <a:pPr fontAlgn="auto">
                <a:spcBef>
                  <a:spcPts val="0"/>
                </a:spcBef>
                <a:spcAft>
                  <a:spcPts val="0"/>
                </a:spcAft>
                <a:defRPr/>
              </a:pPr>
              <a:t>384</a:t>
            </a:fld>
            <a:endParaRPr lang="en-US" altLang="en-US" sz="1200">
              <a:solidFill>
                <a:schemeClr val="tx1">
                  <a:tint val="75000"/>
                </a:schemeClr>
              </a:solidFill>
              <a:latin typeface="+mn-lt"/>
              <a:cs typeface="+mn-cs"/>
            </a:endParaRPr>
          </a:p>
        </p:txBody>
      </p:sp>
      <p:sp>
        <p:nvSpPr>
          <p:cNvPr id="512003" name="Rectangle 2"/>
          <p:cNvSpPr>
            <a:spLocks noGrp="1" noChangeArrowheads="1"/>
          </p:cNvSpPr>
          <p:nvPr>
            <p:ph type="title" idx="4294967295"/>
          </p:nvPr>
        </p:nvSpPr>
        <p:spPr>
          <a:xfrm>
            <a:off x="1371600" y="152400"/>
            <a:ext cx="7543800" cy="704850"/>
          </a:xfrm>
        </p:spPr>
        <p:txBody>
          <a:bodyPr anchor="ctr"/>
          <a:lstStyle/>
          <a:p>
            <a:r>
              <a:rPr lang="en-US" sz="2000" smtClean="0">
                <a:latin typeface="Comic Sans MS" pitchFamily="66" charset="0"/>
              </a:rPr>
              <a:t>Browsers: </a:t>
            </a:r>
            <a:r>
              <a:rPr lang="el-GR" sz="2000" smtClean="0">
                <a:latin typeface="Comic Sans MS" pitchFamily="66" charset="0"/>
              </a:rPr>
              <a:t>Internet Explorer</a:t>
            </a:r>
          </a:p>
        </p:txBody>
      </p:sp>
      <p:pic>
        <p:nvPicPr>
          <p:cNvPr id="512004" name="Picture 3"/>
          <p:cNvPicPr>
            <a:picLocks noGrp="1" noChangeAspect="1" noChangeArrowheads="1"/>
          </p:cNvPicPr>
          <p:nvPr>
            <p:ph type="body" idx="4294967295"/>
          </p:nvPr>
        </p:nvPicPr>
        <p:blipFill>
          <a:blip r:embed="rId2" cstate="print"/>
          <a:srcRect/>
          <a:stretch>
            <a:fillRect/>
          </a:stretch>
        </p:blipFill>
        <p:spPr>
          <a:xfrm>
            <a:off x="533400" y="1143000"/>
            <a:ext cx="7848600" cy="4930775"/>
          </a:xfrm>
        </p:spPr>
      </p:pic>
    </p:spTree>
  </p:cSld>
  <p:clrMapOvr>
    <a:masterClrMapping/>
  </p:clrMapOvr>
  <p:transition spd="slow">
    <p:pull dir="r"/>
  </p:transition>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22B85263-E6C5-4A97-A040-2BBDF82ECC7F}" type="slidenum">
              <a:rPr lang="en-US" altLang="en-US" sz="1200">
                <a:solidFill>
                  <a:schemeClr val="tx1">
                    <a:tint val="75000"/>
                  </a:schemeClr>
                </a:solidFill>
                <a:latin typeface="+mn-lt"/>
                <a:cs typeface="+mn-cs"/>
              </a:rPr>
              <a:pPr fontAlgn="auto">
                <a:spcBef>
                  <a:spcPts val="0"/>
                </a:spcBef>
                <a:spcAft>
                  <a:spcPts val="0"/>
                </a:spcAft>
                <a:defRPr/>
              </a:pPr>
              <a:t>385</a:t>
            </a:fld>
            <a:endParaRPr lang="en-US" altLang="en-US" sz="1200">
              <a:solidFill>
                <a:schemeClr val="tx1">
                  <a:tint val="75000"/>
                </a:schemeClr>
              </a:solidFill>
              <a:latin typeface="+mn-lt"/>
              <a:cs typeface="+mn-cs"/>
            </a:endParaRPr>
          </a:p>
        </p:txBody>
      </p:sp>
      <p:sp>
        <p:nvSpPr>
          <p:cNvPr id="513027" name="Rectangle 2"/>
          <p:cNvSpPr>
            <a:spLocks noGrp="1" noChangeArrowheads="1"/>
          </p:cNvSpPr>
          <p:nvPr>
            <p:ph type="title" idx="4294967295"/>
          </p:nvPr>
        </p:nvSpPr>
        <p:spPr>
          <a:xfrm>
            <a:off x="1371600" y="152400"/>
            <a:ext cx="7543800" cy="704850"/>
          </a:xfrm>
        </p:spPr>
        <p:txBody>
          <a:bodyPr anchor="ctr"/>
          <a:lstStyle/>
          <a:p>
            <a:r>
              <a:rPr lang="en-US" sz="2000" smtClean="0">
                <a:latin typeface="Comic Sans MS" pitchFamily="66" charset="0"/>
              </a:rPr>
              <a:t>Browsers:</a:t>
            </a:r>
            <a:r>
              <a:rPr lang="el-GR" sz="2000" smtClean="0">
                <a:latin typeface="Comic Sans MS" pitchFamily="66" charset="0"/>
              </a:rPr>
              <a:t> Netscape Com</a:t>
            </a:r>
            <a:r>
              <a:rPr lang="en-GB" sz="2000" smtClean="0">
                <a:latin typeface="Comic Sans MS" pitchFamily="66" charset="0"/>
              </a:rPr>
              <a:t>m</a:t>
            </a:r>
            <a:r>
              <a:rPr lang="el-GR" sz="2000" smtClean="0">
                <a:latin typeface="Comic Sans MS" pitchFamily="66" charset="0"/>
              </a:rPr>
              <a:t>unicator</a:t>
            </a:r>
          </a:p>
        </p:txBody>
      </p:sp>
      <p:pic>
        <p:nvPicPr>
          <p:cNvPr id="513028" name="Picture 3"/>
          <p:cNvPicPr>
            <a:picLocks noGrp="1" noChangeAspect="1" noChangeArrowheads="1"/>
          </p:cNvPicPr>
          <p:nvPr>
            <p:ph type="body" idx="4294967295"/>
          </p:nvPr>
        </p:nvPicPr>
        <p:blipFill>
          <a:blip r:embed="rId2" cstate="print"/>
          <a:srcRect/>
          <a:stretch>
            <a:fillRect/>
          </a:stretch>
        </p:blipFill>
        <p:spPr>
          <a:xfrm>
            <a:off x="384175" y="1268413"/>
            <a:ext cx="8302625" cy="4862512"/>
          </a:xfrm>
        </p:spPr>
      </p:pic>
    </p:spTree>
  </p:cSld>
  <p:clrMapOvr>
    <a:masterClrMapping/>
  </p:clrMapOvr>
  <p:transition spd="slow">
    <p:pull dir="r"/>
  </p:transition>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8F27D308-E5C4-469C-A979-030FC627033B}" type="slidenum">
              <a:rPr lang="en-US" altLang="en-US" sz="1200">
                <a:solidFill>
                  <a:schemeClr val="tx1">
                    <a:tint val="75000"/>
                  </a:schemeClr>
                </a:solidFill>
                <a:latin typeface="+mn-lt"/>
                <a:cs typeface="+mn-cs"/>
              </a:rPr>
              <a:pPr fontAlgn="auto">
                <a:spcBef>
                  <a:spcPts val="0"/>
                </a:spcBef>
                <a:spcAft>
                  <a:spcPts val="0"/>
                </a:spcAft>
                <a:defRPr/>
              </a:pPr>
              <a:t>386</a:t>
            </a:fld>
            <a:endParaRPr lang="en-US" altLang="en-US" sz="1200">
              <a:solidFill>
                <a:schemeClr val="tx1">
                  <a:tint val="75000"/>
                </a:schemeClr>
              </a:solidFill>
              <a:latin typeface="+mn-lt"/>
              <a:cs typeface="+mn-cs"/>
            </a:endParaRPr>
          </a:p>
        </p:txBody>
      </p:sp>
      <p:sp>
        <p:nvSpPr>
          <p:cNvPr id="514051" name="Rectangle 2"/>
          <p:cNvSpPr>
            <a:spLocks noGrp="1" noChangeArrowheads="1"/>
          </p:cNvSpPr>
          <p:nvPr>
            <p:ph type="title" idx="4294967295"/>
          </p:nvPr>
        </p:nvSpPr>
        <p:spPr/>
        <p:txBody>
          <a:bodyPr anchor="ctr"/>
          <a:lstStyle/>
          <a:p>
            <a:r>
              <a:rPr lang="en-US" altLang="en-US" smtClean="0"/>
              <a:t>HTML</a:t>
            </a:r>
          </a:p>
        </p:txBody>
      </p:sp>
      <p:sp>
        <p:nvSpPr>
          <p:cNvPr id="514052" name="Rectangle 3"/>
          <p:cNvSpPr>
            <a:spLocks noGrp="1" noChangeArrowheads="1"/>
          </p:cNvSpPr>
          <p:nvPr>
            <p:ph type="body" idx="4294967295"/>
          </p:nvPr>
        </p:nvSpPr>
        <p:spPr/>
        <p:txBody>
          <a:bodyPr/>
          <a:lstStyle/>
          <a:p>
            <a:pPr>
              <a:lnSpc>
                <a:spcPct val="80000"/>
              </a:lnSpc>
            </a:pPr>
            <a:r>
              <a:rPr lang="el-GR" altLang="en-US" sz="2300" smtClean="0"/>
              <a:t>Οι σελίδες </a:t>
            </a:r>
            <a:r>
              <a:rPr lang="en-US" altLang="en-US" sz="2300" smtClean="0"/>
              <a:t>WEB </a:t>
            </a:r>
            <a:r>
              <a:rPr lang="el-GR" altLang="en-US" sz="2300" smtClean="0"/>
              <a:t>δημιουργούνται  χρησιμοποιώντας μία γλώσσα που λέγεται </a:t>
            </a:r>
            <a:r>
              <a:rPr lang="en-US" altLang="en-US" sz="2300" b="1" smtClean="0"/>
              <a:t>Hypertext Markup Language,</a:t>
            </a:r>
            <a:r>
              <a:rPr lang="en-US" altLang="en-US" sz="2300" smtClean="0"/>
              <a:t> </a:t>
            </a:r>
            <a:r>
              <a:rPr lang="el-GR" altLang="en-US" sz="2300" smtClean="0"/>
              <a:t>ή</a:t>
            </a:r>
            <a:r>
              <a:rPr lang="en-US" altLang="en-US" sz="2300" smtClean="0"/>
              <a:t> </a:t>
            </a:r>
            <a:r>
              <a:rPr lang="en-US" altLang="en-US" sz="2300" b="1" smtClean="0"/>
              <a:t>HTML</a:t>
            </a:r>
            <a:endParaRPr lang="en-US" altLang="en-US" sz="2300" smtClean="0"/>
          </a:p>
          <a:p>
            <a:pPr>
              <a:lnSpc>
                <a:spcPct val="80000"/>
              </a:lnSpc>
            </a:pPr>
            <a:r>
              <a:rPr lang="en-US" altLang="en-US" sz="2300" smtClean="0"/>
              <a:t>O ό</a:t>
            </a:r>
            <a:r>
              <a:rPr lang="el-GR" altLang="en-US" sz="2300" smtClean="0"/>
              <a:t>ρος</a:t>
            </a:r>
            <a:r>
              <a:rPr lang="en-US" altLang="en-US" sz="2300" smtClean="0"/>
              <a:t> </a:t>
            </a:r>
            <a:r>
              <a:rPr lang="en-US" altLang="en-US" sz="2300" b="1" smtClean="0"/>
              <a:t>markup language</a:t>
            </a:r>
            <a:r>
              <a:rPr lang="en-US" altLang="en-US" sz="2300" smtClean="0"/>
              <a:t> </a:t>
            </a:r>
            <a:r>
              <a:rPr lang="el-GR" altLang="en-US" sz="2300" smtClean="0"/>
              <a:t>δηλώνει ότι τα πρωτόγονα σύμβολα της γλώσσας έχουν τη μορφή των </a:t>
            </a:r>
            <a:r>
              <a:rPr lang="en-US" altLang="en-US" sz="2300" b="1" smtClean="0"/>
              <a:t>tags</a:t>
            </a:r>
            <a:r>
              <a:rPr lang="el-GR" altLang="en-US" sz="2300" b="1" smtClean="0"/>
              <a:t> </a:t>
            </a:r>
            <a:r>
              <a:rPr lang="el-GR" altLang="en-US" sz="2300" smtClean="0"/>
              <a:t>(ετικέτες),</a:t>
            </a:r>
            <a:r>
              <a:rPr lang="en-US" altLang="en-US" sz="2300" smtClean="0"/>
              <a:t> </a:t>
            </a:r>
            <a:r>
              <a:rPr lang="el-GR" altLang="en-US" sz="2300" smtClean="0"/>
              <a:t>τα οποία βάζουμε σε ένα κείμενο για την επισημείωση της πληροφορίας που είναι αποθηκευμένη σε αυτό.</a:t>
            </a:r>
          </a:p>
          <a:p>
            <a:pPr lvl="1">
              <a:lnSpc>
                <a:spcPct val="80000"/>
              </a:lnSpc>
            </a:pPr>
            <a:r>
              <a:rPr lang="el-GR" altLang="en-US" sz="2000" smtClean="0"/>
              <a:t>Τα </a:t>
            </a:r>
            <a:r>
              <a:rPr lang="en-GB" altLang="en-US" sz="2000" smtClean="0"/>
              <a:t>tags </a:t>
            </a:r>
            <a:r>
              <a:rPr lang="el-GR" altLang="en-US" sz="2000" smtClean="0"/>
              <a:t>δείχνουν </a:t>
            </a:r>
            <a:r>
              <a:rPr lang="el-GR" altLang="en-US" sz="2000" b="1" u="sng" smtClean="0"/>
              <a:t>πώς</a:t>
            </a:r>
            <a:r>
              <a:rPr lang="el-GR" altLang="en-US" sz="2000" smtClean="0"/>
              <a:t> η πληροφορία θα πρέπει να εμφανιστεί.</a:t>
            </a:r>
          </a:p>
          <a:p>
            <a:pPr lvl="1">
              <a:lnSpc>
                <a:spcPct val="80000"/>
              </a:lnSpc>
            </a:pPr>
            <a:r>
              <a:rPr lang="el-GR" altLang="en-US" sz="2000" smtClean="0"/>
              <a:t>Π.χ. μέγεθος, χρώμα, στυλ γραμματοσειράς</a:t>
            </a:r>
          </a:p>
          <a:p>
            <a:pPr lvl="1">
              <a:lnSpc>
                <a:spcPct val="80000"/>
              </a:lnSpc>
              <a:buFontTx/>
              <a:buNone/>
            </a:pPr>
            <a:r>
              <a:rPr lang="el-GR" altLang="en-US" sz="2000" smtClean="0"/>
              <a:t>		      παράγραφος, εικόνα, λίστα από κουκκίδες, κλπ.</a:t>
            </a:r>
          </a:p>
          <a:p>
            <a:pPr>
              <a:lnSpc>
                <a:spcPct val="80000"/>
              </a:lnSpc>
              <a:buFontTx/>
              <a:buNone/>
            </a:pPr>
            <a:endParaRPr lang="en-US" altLang="en-US" sz="2300" smtClean="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A9E845D0-7CAC-4908-9670-0B1BC3CFF597}" type="slidenum">
              <a:rPr lang="en-US" altLang="en-US" sz="1200">
                <a:solidFill>
                  <a:schemeClr val="tx1">
                    <a:tint val="75000"/>
                  </a:schemeClr>
                </a:solidFill>
                <a:latin typeface="+mn-lt"/>
                <a:cs typeface="+mn-cs"/>
              </a:rPr>
              <a:pPr fontAlgn="auto">
                <a:spcBef>
                  <a:spcPts val="0"/>
                </a:spcBef>
                <a:spcAft>
                  <a:spcPts val="0"/>
                </a:spcAft>
                <a:defRPr/>
              </a:pPr>
              <a:t>387</a:t>
            </a:fld>
            <a:endParaRPr lang="en-US" altLang="en-US" sz="1200">
              <a:solidFill>
                <a:schemeClr val="tx1">
                  <a:tint val="75000"/>
                </a:schemeClr>
              </a:solidFill>
              <a:latin typeface="+mn-lt"/>
              <a:cs typeface="+mn-cs"/>
            </a:endParaRPr>
          </a:p>
        </p:txBody>
      </p:sp>
      <p:sp>
        <p:nvSpPr>
          <p:cNvPr id="515075" name="Rectangle 2"/>
          <p:cNvSpPr>
            <a:spLocks noGrp="1" noChangeArrowheads="1"/>
          </p:cNvSpPr>
          <p:nvPr>
            <p:ph type="title" idx="4294967295"/>
          </p:nvPr>
        </p:nvSpPr>
        <p:spPr/>
        <p:txBody>
          <a:bodyPr anchor="ctr"/>
          <a:lstStyle/>
          <a:p>
            <a:r>
              <a:rPr lang="en-US" altLang="en-US" smtClean="0"/>
              <a:t>HTML</a:t>
            </a:r>
          </a:p>
        </p:txBody>
      </p:sp>
      <p:sp>
        <p:nvSpPr>
          <p:cNvPr id="515076" name="Rectangle 4"/>
          <p:cNvSpPr>
            <a:spLocks noChangeArrowheads="1"/>
          </p:cNvSpPr>
          <p:nvPr/>
        </p:nvSpPr>
        <p:spPr bwMode="auto">
          <a:xfrm>
            <a:off x="6827838" y="5654675"/>
            <a:ext cx="2316162" cy="730250"/>
          </a:xfrm>
          <a:prstGeom prst="rect">
            <a:avLst/>
          </a:prstGeom>
          <a:noFill/>
          <a:ln w="9525">
            <a:noFill/>
            <a:miter lim="800000"/>
            <a:headEnd/>
            <a:tailEnd/>
          </a:ln>
        </p:spPr>
        <p:txBody>
          <a:bodyPr>
            <a:spAutoFit/>
          </a:bodyPr>
          <a:lstStyle/>
          <a:p>
            <a:r>
              <a:rPr lang="el-GR" altLang="en-US" sz="1400">
                <a:solidFill>
                  <a:srgbClr val="327CB8"/>
                </a:solidFill>
              </a:rPr>
              <a:t>	</a:t>
            </a:r>
            <a:r>
              <a:rPr lang="en-US" altLang="en-US" sz="1400"/>
              <a:t> </a:t>
            </a:r>
            <a:br>
              <a:rPr lang="en-US" altLang="en-US" sz="1400"/>
            </a:br>
            <a:r>
              <a:rPr lang="el-GR" altLang="en-US" sz="1400"/>
              <a:t>Έ</a:t>
            </a:r>
            <a:r>
              <a:rPr lang="en-US" altLang="en-US" sz="1400"/>
              <a:t>ν</a:t>
            </a:r>
            <a:r>
              <a:rPr lang="el-GR" altLang="en-US" sz="1400"/>
              <a:t>α επισημειωμένο</a:t>
            </a:r>
            <a:r>
              <a:rPr lang="en-US" altLang="en-US" sz="1400"/>
              <a:t> </a:t>
            </a:r>
            <a:r>
              <a:rPr lang="el-GR" altLang="en-US" sz="1400"/>
              <a:t>κείμενο</a:t>
            </a:r>
            <a:endParaRPr lang="en-US" altLang="en-US" sz="1400"/>
          </a:p>
        </p:txBody>
      </p:sp>
      <p:pic>
        <p:nvPicPr>
          <p:cNvPr id="515077" name="Picture 5" descr="c16f02"/>
          <p:cNvPicPr>
            <a:picLocks noChangeAspect="1" noChangeArrowheads="1"/>
          </p:cNvPicPr>
          <p:nvPr/>
        </p:nvPicPr>
        <p:blipFill>
          <a:blip r:embed="rId2" cstate="print"/>
          <a:srcRect/>
          <a:stretch>
            <a:fillRect/>
          </a:stretch>
        </p:blipFill>
        <p:spPr bwMode="auto">
          <a:xfrm>
            <a:off x="228600" y="1600200"/>
            <a:ext cx="6629400" cy="5137150"/>
          </a:xfrm>
          <a:prstGeom prst="rect">
            <a:avLst/>
          </a:prstGeom>
          <a:noFill/>
          <a:ln w="9525">
            <a:noFill/>
            <a:miter lim="800000"/>
            <a:headEnd/>
            <a:tailEnd/>
          </a:ln>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D3BE595-2D2D-4605-B32F-F7FFB1484389}" type="slidenum">
              <a:rPr lang="en-US" altLang="en-US" sz="1200">
                <a:solidFill>
                  <a:schemeClr val="tx1">
                    <a:tint val="75000"/>
                  </a:schemeClr>
                </a:solidFill>
                <a:latin typeface="+mn-lt"/>
                <a:cs typeface="+mn-cs"/>
              </a:rPr>
              <a:pPr fontAlgn="auto">
                <a:spcBef>
                  <a:spcPts val="0"/>
                </a:spcBef>
                <a:spcAft>
                  <a:spcPts val="0"/>
                </a:spcAft>
                <a:defRPr/>
              </a:pPr>
              <a:t>388</a:t>
            </a:fld>
            <a:endParaRPr lang="en-US" altLang="en-US" sz="1200">
              <a:solidFill>
                <a:schemeClr val="tx1">
                  <a:tint val="75000"/>
                </a:schemeClr>
              </a:solidFill>
              <a:latin typeface="+mn-lt"/>
              <a:cs typeface="+mn-cs"/>
            </a:endParaRPr>
          </a:p>
        </p:txBody>
      </p:sp>
      <p:sp>
        <p:nvSpPr>
          <p:cNvPr id="516099" name="Rectangle 2"/>
          <p:cNvSpPr>
            <a:spLocks noGrp="1" noChangeArrowheads="1"/>
          </p:cNvSpPr>
          <p:nvPr>
            <p:ph type="title" idx="4294967295"/>
          </p:nvPr>
        </p:nvSpPr>
        <p:spPr/>
        <p:txBody>
          <a:bodyPr anchor="ctr"/>
          <a:lstStyle/>
          <a:p>
            <a:r>
              <a:rPr lang="en-US" altLang="en-US" smtClean="0"/>
              <a:t>HTML</a:t>
            </a:r>
            <a:r>
              <a:rPr lang="el-GR" altLang="en-US" smtClean="0"/>
              <a:t>σελίδα</a:t>
            </a:r>
            <a:endParaRPr lang="en-US" altLang="en-US" smtClean="0"/>
          </a:p>
        </p:txBody>
      </p:sp>
      <p:pic>
        <p:nvPicPr>
          <p:cNvPr id="516100" name="Picture 3" descr="c16f03"/>
          <p:cNvPicPr preferRelativeResize="0">
            <a:picLocks noChangeAspect="1" noChangeArrowheads="1"/>
          </p:cNvPicPr>
          <p:nvPr/>
        </p:nvPicPr>
        <p:blipFill>
          <a:blip r:embed="rId2" cstate="print"/>
          <a:srcRect/>
          <a:stretch>
            <a:fillRect/>
          </a:stretch>
        </p:blipFill>
        <p:spPr bwMode="auto">
          <a:xfrm>
            <a:off x="457200" y="1600200"/>
            <a:ext cx="4941888" cy="4827588"/>
          </a:xfrm>
          <a:prstGeom prst="rect">
            <a:avLst/>
          </a:prstGeom>
          <a:noFill/>
          <a:ln w="9525">
            <a:noFill/>
            <a:miter lim="800000"/>
            <a:headEnd/>
            <a:tailEnd/>
          </a:ln>
        </p:spPr>
      </p:pic>
      <p:sp>
        <p:nvSpPr>
          <p:cNvPr id="516101" name="Rectangle 6"/>
          <p:cNvSpPr>
            <a:spLocks noChangeArrowheads="1"/>
          </p:cNvSpPr>
          <p:nvPr/>
        </p:nvSpPr>
        <p:spPr bwMode="auto">
          <a:xfrm>
            <a:off x="5486400" y="5181600"/>
            <a:ext cx="2971800" cy="730250"/>
          </a:xfrm>
          <a:prstGeom prst="rect">
            <a:avLst/>
          </a:prstGeom>
          <a:noFill/>
          <a:ln w="9525">
            <a:noFill/>
            <a:miter lim="800000"/>
            <a:headEnd/>
            <a:tailEnd/>
          </a:ln>
        </p:spPr>
        <p:txBody>
          <a:bodyPr>
            <a:spAutoFit/>
          </a:bodyPr>
          <a:lstStyle/>
          <a:p>
            <a:r>
              <a:rPr lang="en-US" altLang="en-US" sz="1400"/>
              <a:t/>
            </a:r>
            <a:br>
              <a:rPr lang="en-US" altLang="en-US" sz="1400"/>
            </a:br>
            <a:r>
              <a:rPr lang="en-US" altLang="en-US" sz="1400"/>
              <a:t>H σ</a:t>
            </a:r>
            <a:r>
              <a:rPr lang="el-GR" altLang="en-US" sz="1400"/>
              <a:t>ελίδα</a:t>
            </a:r>
            <a:r>
              <a:rPr lang="en-US" altLang="en-US" sz="1400"/>
              <a:t> Student Dynamics</a:t>
            </a:r>
            <a:r>
              <a:rPr lang="el-GR" altLang="en-US" sz="1400"/>
              <a:t> στον</a:t>
            </a:r>
            <a:r>
              <a:rPr lang="en-US" altLang="en-US" sz="1400"/>
              <a:t> Netscape Navigator</a:t>
            </a:r>
          </a:p>
        </p:txBody>
      </p:sp>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9621053-F7F7-44FB-BB05-0140A2152565}" type="slidenum">
              <a:rPr lang="en-US" altLang="en-US" sz="1200">
                <a:solidFill>
                  <a:schemeClr val="tx1">
                    <a:tint val="75000"/>
                  </a:schemeClr>
                </a:solidFill>
                <a:latin typeface="+mn-lt"/>
                <a:cs typeface="+mn-cs"/>
              </a:rPr>
              <a:pPr fontAlgn="auto">
                <a:spcBef>
                  <a:spcPts val="0"/>
                </a:spcBef>
                <a:spcAft>
                  <a:spcPts val="0"/>
                </a:spcAft>
                <a:defRPr/>
              </a:pPr>
              <a:t>389</a:t>
            </a:fld>
            <a:endParaRPr lang="en-US" altLang="en-US" sz="1200">
              <a:solidFill>
                <a:schemeClr val="tx1">
                  <a:tint val="75000"/>
                </a:schemeClr>
              </a:solidFill>
              <a:latin typeface="+mn-lt"/>
              <a:cs typeface="+mn-cs"/>
            </a:endParaRPr>
          </a:p>
        </p:txBody>
      </p:sp>
      <p:sp>
        <p:nvSpPr>
          <p:cNvPr id="517123" name="Rectangle 2"/>
          <p:cNvSpPr>
            <a:spLocks noGrp="1" noChangeArrowheads="1"/>
          </p:cNvSpPr>
          <p:nvPr>
            <p:ph type="title" idx="4294967295"/>
          </p:nvPr>
        </p:nvSpPr>
        <p:spPr/>
        <p:txBody>
          <a:bodyPr anchor="ctr"/>
          <a:lstStyle/>
          <a:p>
            <a:r>
              <a:rPr lang="en-US" altLang="en-US" smtClean="0"/>
              <a:t>HTML</a:t>
            </a:r>
            <a:r>
              <a:rPr lang="el-GR" altLang="en-US" smtClean="0"/>
              <a:t> κείμενο</a:t>
            </a:r>
            <a:endParaRPr lang="en-US" altLang="en-US" smtClean="0"/>
          </a:p>
        </p:txBody>
      </p:sp>
      <p:pic>
        <p:nvPicPr>
          <p:cNvPr id="517124" name="Picture 4" descr="c16f04"/>
          <p:cNvPicPr preferRelativeResize="0">
            <a:picLocks noChangeAspect="1" noChangeArrowheads="1"/>
          </p:cNvPicPr>
          <p:nvPr/>
        </p:nvPicPr>
        <p:blipFill>
          <a:blip r:embed="rId2" cstate="print"/>
          <a:srcRect/>
          <a:stretch>
            <a:fillRect/>
          </a:stretch>
        </p:blipFill>
        <p:spPr bwMode="auto">
          <a:xfrm>
            <a:off x="223838" y="1525588"/>
            <a:ext cx="6100762" cy="5103812"/>
          </a:xfrm>
          <a:prstGeom prst="rect">
            <a:avLst/>
          </a:prstGeom>
          <a:noFill/>
          <a:ln w="9525">
            <a:noFill/>
            <a:miter lim="800000"/>
            <a:headEnd/>
            <a:tailEnd/>
          </a:ln>
        </p:spPr>
      </p:pic>
      <p:sp>
        <p:nvSpPr>
          <p:cNvPr id="517125" name="Rectangle 5"/>
          <p:cNvSpPr>
            <a:spLocks noChangeArrowheads="1"/>
          </p:cNvSpPr>
          <p:nvPr/>
        </p:nvSpPr>
        <p:spPr bwMode="auto">
          <a:xfrm>
            <a:off x="6781800" y="5181600"/>
            <a:ext cx="2133600" cy="942975"/>
          </a:xfrm>
          <a:prstGeom prst="rect">
            <a:avLst/>
          </a:prstGeom>
          <a:noFill/>
          <a:ln w="9525">
            <a:noFill/>
            <a:miter lim="800000"/>
            <a:headEnd/>
            <a:tailEnd/>
          </a:ln>
        </p:spPr>
        <p:txBody>
          <a:bodyPr>
            <a:spAutoFit/>
          </a:bodyPr>
          <a:lstStyle/>
          <a:p>
            <a:r>
              <a:rPr lang="en-US" altLang="en-US" sz="1400"/>
              <a:t/>
            </a:r>
            <a:br>
              <a:rPr lang="en-US" altLang="en-US" sz="1400"/>
            </a:br>
            <a:r>
              <a:rPr lang="el-GR" altLang="en-US" sz="1400"/>
              <a:t>Το κείμενο</a:t>
            </a:r>
            <a:r>
              <a:rPr lang="en-US" altLang="en-US" sz="1400"/>
              <a:t> HTML</a:t>
            </a:r>
            <a:r>
              <a:rPr lang="el-GR" altLang="en-US" sz="1400"/>
              <a:t> που αντισ</a:t>
            </a:r>
            <a:r>
              <a:rPr lang="en-US" altLang="en-US" sz="1400"/>
              <a:t>τ</a:t>
            </a:r>
            <a:r>
              <a:rPr lang="el-GR" altLang="en-US" sz="1400"/>
              <a:t>οι</a:t>
            </a:r>
            <a:r>
              <a:rPr lang="en-US" altLang="en-US" sz="1400"/>
              <a:t>χ</a:t>
            </a:r>
            <a:r>
              <a:rPr lang="el-GR" altLang="en-US" sz="1400"/>
              <a:t>εί στην προηγούμεν</a:t>
            </a:r>
            <a:r>
              <a:rPr lang="en-US" altLang="en-US" sz="1400"/>
              <a:t>η</a:t>
            </a:r>
            <a:r>
              <a:rPr lang="el-GR" altLang="en-US" sz="1400"/>
              <a:t> σελίδα</a:t>
            </a:r>
            <a:endParaRPr lang="en-US" altLang="en-US" sz="1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i="1" dirty="0" smtClean="0"/>
              <a:t>Ο Κύκλος Φέρε-Εκτέλεσε </a:t>
            </a:r>
            <a:br>
              <a:rPr lang="el-GR" b="1" i="1" dirty="0" smtClean="0"/>
            </a:br>
            <a:r>
              <a:rPr lang="el-GR" b="1" i="1" dirty="0" smtClean="0"/>
              <a:t>(</a:t>
            </a:r>
            <a:r>
              <a:rPr lang="en-US" b="1" i="1" dirty="0" smtClean="0"/>
              <a:t>Fetch</a:t>
            </a:r>
            <a:r>
              <a:rPr lang="el-GR" b="1" i="1" dirty="0" smtClean="0"/>
              <a:t>-</a:t>
            </a:r>
            <a:r>
              <a:rPr lang="en-US" b="1" i="1" dirty="0" smtClean="0"/>
              <a:t>Execute Cycle</a:t>
            </a:r>
            <a:r>
              <a:rPr lang="el-GR" b="1" i="1"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39</a:t>
            </a:fld>
            <a:endParaRPr lang="el-GR"/>
          </a:p>
        </p:txBody>
      </p:sp>
      <p:sp>
        <p:nvSpPr>
          <p:cNvPr id="7" name="1 - Στρογγυλεμένο ορθογώνιο"/>
          <p:cNvSpPr/>
          <p:nvPr/>
        </p:nvSpPr>
        <p:spPr>
          <a:xfrm>
            <a:off x="607191" y="1807016"/>
            <a:ext cx="2500330" cy="30003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Μονάδα Ελέγχου</a:t>
            </a:r>
          </a:p>
          <a:p>
            <a:pPr algn="ctr"/>
            <a:endParaRPr lang="el-GR" b="1" dirty="0" smtClean="0">
              <a:solidFill>
                <a:schemeClr val="tx1"/>
              </a:solidFill>
              <a:latin typeface="Times New Roman" pitchFamily="18" charset="0"/>
              <a:cs typeface="Times New Roman" pitchFamily="18" charset="0"/>
            </a:endParaRPr>
          </a:p>
          <a:p>
            <a:pPr algn="ctr"/>
            <a:endParaRPr lang="el-GR" b="1" dirty="0" smtClean="0">
              <a:solidFill>
                <a:schemeClr val="tx1"/>
              </a:solidFill>
              <a:latin typeface="Times New Roman" pitchFamily="18" charset="0"/>
              <a:cs typeface="Times New Roman" pitchFamily="18" charset="0"/>
            </a:endParaRPr>
          </a:p>
          <a:p>
            <a:pPr algn="ctr"/>
            <a:endParaRPr lang="el-GR" b="1" dirty="0" smtClean="0">
              <a:solidFill>
                <a:schemeClr val="tx1"/>
              </a:solidFill>
              <a:latin typeface="Times New Roman" pitchFamily="18" charset="0"/>
              <a:cs typeface="Times New Roman" pitchFamily="18" charset="0"/>
            </a:endParaRPr>
          </a:p>
          <a:p>
            <a:pPr algn="ctr"/>
            <a:r>
              <a:rPr lang="el-GR" b="1" u="sng" dirty="0" smtClean="0">
                <a:solidFill>
                  <a:schemeClr val="tx1"/>
                </a:solidFill>
                <a:latin typeface="Times New Roman" pitchFamily="18" charset="0"/>
                <a:cs typeface="Times New Roman" pitchFamily="18" charset="0"/>
              </a:rPr>
              <a:t>Φάση Ανάκτησης</a:t>
            </a:r>
          </a:p>
          <a:p>
            <a:pPr algn="ctr"/>
            <a:endParaRPr lang="el-GR" b="1" u="sng" dirty="0" smtClean="0">
              <a:solidFill>
                <a:schemeClr val="tx1"/>
              </a:solidFill>
              <a:latin typeface="Times New Roman" pitchFamily="18" charset="0"/>
              <a:cs typeface="Times New Roman" pitchFamily="18" charset="0"/>
            </a:endParaRPr>
          </a:p>
          <a:p>
            <a:pPr>
              <a:buFont typeface="Arial" pitchFamily="34" charset="0"/>
              <a:buChar char="•"/>
            </a:pPr>
            <a:r>
              <a:rPr lang="el-GR" dirty="0" smtClean="0">
                <a:solidFill>
                  <a:schemeClr val="tx1"/>
                </a:solidFill>
                <a:latin typeface="Times New Roman" pitchFamily="18" charset="0"/>
                <a:cs typeface="Times New Roman" pitchFamily="18" charset="0"/>
              </a:rPr>
              <a:t> Μεταφορά της   επόμενης εντολής</a:t>
            </a:r>
          </a:p>
          <a:p>
            <a:pPr>
              <a:buFont typeface="Arial" pitchFamily="34" charset="0"/>
              <a:buChar char="•"/>
            </a:pPr>
            <a:r>
              <a:rPr lang="el-GR" dirty="0" smtClean="0">
                <a:solidFill>
                  <a:schemeClr val="tx1"/>
                </a:solidFill>
                <a:latin typeface="Times New Roman" pitchFamily="18" charset="0"/>
                <a:cs typeface="Times New Roman" pitchFamily="18" charset="0"/>
              </a:rPr>
              <a:t> Αποκωδικοποίηση της εντολής</a:t>
            </a:r>
            <a:endParaRPr lang="el-GR" dirty="0">
              <a:solidFill>
                <a:schemeClr val="tx1"/>
              </a:solidFill>
              <a:latin typeface="Times New Roman" pitchFamily="18" charset="0"/>
              <a:cs typeface="Times New Roman" pitchFamily="18" charset="0"/>
            </a:endParaRPr>
          </a:p>
        </p:txBody>
      </p:sp>
      <p:sp>
        <p:nvSpPr>
          <p:cNvPr id="8" name="2 - Στρογγυλεμένο ορθογώνιο"/>
          <p:cNvSpPr/>
          <p:nvPr/>
        </p:nvSpPr>
        <p:spPr>
          <a:xfrm>
            <a:off x="5750727" y="1807016"/>
            <a:ext cx="2786082" cy="30003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Αριθμητική/Λογική Μονάδα</a:t>
            </a:r>
          </a:p>
          <a:p>
            <a:pPr algn="ctr"/>
            <a:endParaRPr lang="el-GR" b="1" dirty="0" smtClean="0">
              <a:solidFill>
                <a:schemeClr val="tx1"/>
              </a:solidFill>
              <a:latin typeface="Times New Roman" pitchFamily="18" charset="0"/>
              <a:cs typeface="Times New Roman" pitchFamily="18" charset="0"/>
            </a:endParaRPr>
          </a:p>
          <a:p>
            <a:pPr algn="ctr"/>
            <a:endParaRPr lang="el-GR" b="1" dirty="0" smtClean="0">
              <a:solidFill>
                <a:schemeClr val="tx1"/>
              </a:solidFill>
              <a:latin typeface="Times New Roman" pitchFamily="18" charset="0"/>
              <a:cs typeface="Times New Roman" pitchFamily="18" charset="0"/>
            </a:endParaRPr>
          </a:p>
          <a:p>
            <a:pPr algn="ctr"/>
            <a:r>
              <a:rPr lang="el-GR" b="1" u="sng" dirty="0" smtClean="0">
                <a:solidFill>
                  <a:schemeClr val="tx1"/>
                </a:solidFill>
                <a:latin typeface="Times New Roman" pitchFamily="18" charset="0"/>
                <a:cs typeface="Times New Roman" pitchFamily="18" charset="0"/>
              </a:rPr>
              <a:t>Φάση Εκτέλεσης</a:t>
            </a:r>
          </a:p>
          <a:p>
            <a:pPr>
              <a:buFont typeface="Arial" pitchFamily="34" charset="0"/>
              <a:buChar char="•"/>
            </a:pPr>
            <a:endParaRPr lang="el-GR" dirty="0" smtClean="0">
              <a:solidFill>
                <a:schemeClr val="tx1"/>
              </a:solidFill>
              <a:latin typeface="Times New Roman" pitchFamily="18" charset="0"/>
              <a:cs typeface="Times New Roman" pitchFamily="18" charset="0"/>
            </a:endParaRPr>
          </a:p>
          <a:p>
            <a:pPr>
              <a:buFont typeface="Arial" pitchFamily="34" charset="0"/>
              <a:buChar char="•"/>
            </a:pPr>
            <a:r>
              <a:rPr lang="el-GR" dirty="0" smtClean="0">
                <a:solidFill>
                  <a:schemeClr val="tx1"/>
                </a:solidFill>
                <a:latin typeface="Times New Roman" pitchFamily="18" charset="0"/>
                <a:cs typeface="Times New Roman" pitchFamily="18" charset="0"/>
              </a:rPr>
              <a:t>Μεταφορά των απαραίτητων δεδομένων</a:t>
            </a:r>
          </a:p>
          <a:p>
            <a:pPr>
              <a:buFont typeface="Arial" pitchFamily="34" charset="0"/>
              <a:buChar char="•"/>
            </a:pPr>
            <a:r>
              <a:rPr lang="el-GR" dirty="0" smtClean="0">
                <a:solidFill>
                  <a:schemeClr val="tx1"/>
                </a:solidFill>
                <a:latin typeface="Times New Roman" pitchFamily="18" charset="0"/>
                <a:cs typeface="Times New Roman" pitchFamily="18" charset="0"/>
              </a:rPr>
              <a:t> Εκτέλεση της εντολής</a:t>
            </a:r>
          </a:p>
          <a:p>
            <a:pPr algn="ctr"/>
            <a:endParaRPr lang="el-GR" b="1" u="sng" dirty="0">
              <a:solidFill>
                <a:schemeClr val="tx1"/>
              </a:solidFill>
              <a:latin typeface="Times New Roman" pitchFamily="18" charset="0"/>
              <a:cs typeface="Times New Roman" pitchFamily="18" charset="0"/>
            </a:endParaRPr>
          </a:p>
        </p:txBody>
      </p:sp>
      <p:sp>
        <p:nvSpPr>
          <p:cNvPr id="9" name="3 - Στρογγυλεμένο ορθογώνιο"/>
          <p:cNvSpPr/>
          <p:nvPr/>
        </p:nvSpPr>
        <p:spPr>
          <a:xfrm>
            <a:off x="3526625" y="1807016"/>
            <a:ext cx="1724036" cy="30003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Καταχωρητές</a:t>
            </a:r>
            <a:endParaRPr lang="el-GR" b="1" dirty="0">
              <a:solidFill>
                <a:schemeClr val="tx1"/>
              </a:solidFill>
              <a:latin typeface="Times New Roman" pitchFamily="18" charset="0"/>
              <a:cs typeface="Times New Roman" pitchFamily="18" charset="0"/>
            </a:endParaRPr>
          </a:p>
        </p:txBody>
      </p:sp>
      <p:sp>
        <p:nvSpPr>
          <p:cNvPr id="10" name="4 - Στρογγυλεμένο ορθογώνιο"/>
          <p:cNvSpPr/>
          <p:nvPr/>
        </p:nvSpPr>
        <p:spPr>
          <a:xfrm rot="16200000">
            <a:off x="4071934" y="3628685"/>
            <a:ext cx="785818" cy="414340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Μνήμη</a:t>
            </a:r>
            <a:endParaRPr lang="el-GR" b="1" dirty="0">
              <a:solidFill>
                <a:schemeClr val="tx1"/>
              </a:solidFill>
              <a:latin typeface="Times New Roman" pitchFamily="18" charset="0"/>
              <a:cs typeface="Times New Roman" pitchFamily="18" charset="0"/>
            </a:endParaRPr>
          </a:p>
        </p:txBody>
      </p:sp>
      <p:cxnSp>
        <p:nvCxnSpPr>
          <p:cNvPr id="11" name="6 - Shape"/>
          <p:cNvCxnSpPr/>
          <p:nvPr/>
        </p:nvCxnSpPr>
        <p:spPr>
          <a:xfrm rot="10800000">
            <a:off x="1821637" y="4807412"/>
            <a:ext cx="535785" cy="89297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7 - Shape"/>
          <p:cNvCxnSpPr/>
          <p:nvPr/>
        </p:nvCxnSpPr>
        <p:spPr>
          <a:xfrm rot="16200000">
            <a:off x="1928794" y="2235644"/>
            <a:ext cx="535785" cy="89297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25 - Shape"/>
          <p:cNvCxnSpPr>
            <a:stCxn id="8" idx="2"/>
            <a:endCxn id="10" idx="2"/>
          </p:cNvCxnSpPr>
          <p:nvPr/>
        </p:nvCxnSpPr>
        <p:spPr>
          <a:xfrm rot="5400000">
            <a:off x="6393670" y="4950288"/>
            <a:ext cx="892975" cy="607223"/>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26 - Shape"/>
          <p:cNvCxnSpPr/>
          <p:nvPr/>
        </p:nvCxnSpPr>
        <p:spPr>
          <a:xfrm>
            <a:off x="6179355" y="2378520"/>
            <a:ext cx="892975" cy="607223"/>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28 - Ευθύγραμμο βέλος σύνδεσης"/>
          <p:cNvCxnSpPr/>
          <p:nvPr/>
        </p:nvCxnSpPr>
        <p:spPr>
          <a:xfrm>
            <a:off x="3107521" y="2376932"/>
            <a:ext cx="2643206"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CD0C3F3-8551-4824-8F7E-86B54D86AA45}" type="slidenum">
              <a:rPr lang="en-US" altLang="en-US" sz="1200">
                <a:solidFill>
                  <a:schemeClr val="tx1">
                    <a:tint val="75000"/>
                  </a:schemeClr>
                </a:solidFill>
                <a:latin typeface="+mn-lt"/>
                <a:cs typeface="+mn-cs"/>
              </a:rPr>
              <a:pPr fontAlgn="auto">
                <a:spcBef>
                  <a:spcPts val="0"/>
                </a:spcBef>
                <a:spcAft>
                  <a:spcPts val="0"/>
                </a:spcAft>
                <a:defRPr/>
              </a:pPr>
              <a:t>390</a:t>
            </a:fld>
            <a:endParaRPr lang="en-US" altLang="en-US" sz="1200">
              <a:solidFill>
                <a:schemeClr val="tx1">
                  <a:tint val="75000"/>
                </a:schemeClr>
              </a:solidFill>
              <a:latin typeface="+mn-lt"/>
              <a:cs typeface="+mn-cs"/>
            </a:endParaRPr>
          </a:p>
        </p:txBody>
      </p:sp>
      <p:sp>
        <p:nvSpPr>
          <p:cNvPr id="518147" name="Rectangle 2"/>
          <p:cNvSpPr>
            <a:spLocks noGrp="1" noChangeArrowheads="1"/>
          </p:cNvSpPr>
          <p:nvPr>
            <p:ph type="title" idx="4294967295"/>
          </p:nvPr>
        </p:nvSpPr>
        <p:spPr/>
        <p:txBody>
          <a:bodyPr anchor="ctr"/>
          <a:lstStyle/>
          <a:p>
            <a:r>
              <a:rPr lang="en-US" altLang="en-US" smtClean="0"/>
              <a:t>HTML</a:t>
            </a:r>
          </a:p>
        </p:txBody>
      </p:sp>
      <p:sp>
        <p:nvSpPr>
          <p:cNvPr id="25603" name="Rectangle 3"/>
          <p:cNvSpPr>
            <a:spLocks noGrp="1" noChangeArrowheads="1"/>
          </p:cNvSpPr>
          <p:nvPr>
            <p:ph type="body" idx="4294967295"/>
          </p:nvPr>
        </p:nvSpPr>
        <p:spPr/>
        <p:txBody>
          <a:bodyPr>
            <a:normAutofit/>
          </a:bodyPr>
          <a:lstStyle/>
          <a:p>
            <a:pPr>
              <a:lnSpc>
                <a:spcPct val="90000"/>
              </a:lnSpc>
            </a:pPr>
            <a:r>
              <a:rPr lang="el-GR" altLang="en-US" smtClean="0"/>
              <a:t>Τ</a:t>
            </a:r>
            <a:r>
              <a:rPr lang="en-US" altLang="en-US" smtClean="0"/>
              <a:t>α</a:t>
            </a:r>
            <a:r>
              <a:rPr lang="el-GR" altLang="en-US" smtClean="0"/>
              <a:t> </a:t>
            </a:r>
            <a:r>
              <a:rPr lang="en-US" altLang="en-US" smtClean="0"/>
              <a:t>tags </a:t>
            </a:r>
            <a:r>
              <a:rPr lang="el-GR" altLang="en-US" smtClean="0"/>
              <a:t>περικλείονται από το μικρότερο</a:t>
            </a:r>
            <a:r>
              <a:rPr lang="en-US" altLang="en-US" smtClean="0"/>
              <a:t> </a:t>
            </a:r>
            <a:r>
              <a:rPr lang="el-GR" altLang="en-US" smtClean="0"/>
              <a:t>και μεγαλύτερο</a:t>
            </a:r>
            <a:r>
              <a:rPr lang="en-US" altLang="en-US" smtClean="0"/>
              <a:t> </a:t>
            </a:r>
            <a:r>
              <a:rPr lang="el-GR" altLang="en-US" smtClean="0"/>
              <a:t>σύμβολο: </a:t>
            </a:r>
            <a:r>
              <a:rPr lang="en-US" altLang="en-US" smtClean="0"/>
              <a:t>&lt;</a:t>
            </a:r>
            <a:r>
              <a:rPr lang="el-GR" altLang="en-US" smtClean="0"/>
              <a:t>  &gt;</a:t>
            </a:r>
          </a:p>
          <a:p>
            <a:pPr>
              <a:lnSpc>
                <a:spcPct val="90000"/>
              </a:lnSpc>
            </a:pPr>
            <a:r>
              <a:rPr lang="en-US" altLang="en-US" smtClean="0"/>
              <a:t>Λ</a:t>
            </a:r>
            <a:r>
              <a:rPr lang="el-GR" altLang="en-US" smtClean="0"/>
              <a:t>έξει</a:t>
            </a:r>
            <a:r>
              <a:rPr lang="en-US" altLang="en-US" smtClean="0"/>
              <a:t>ς</a:t>
            </a:r>
            <a:r>
              <a:rPr lang="el-GR" altLang="en-US" smtClean="0"/>
              <a:t> όπως τα </a:t>
            </a:r>
            <a:r>
              <a:rPr lang="en-US" altLang="en-US" smtClean="0"/>
              <a:t>HEAD, TITLE, κ</a:t>
            </a:r>
            <a:r>
              <a:rPr lang="el-GR" altLang="en-US" smtClean="0"/>
              <a:t>αι</a:t>
            </a:r>
            <a:r>
              <a:rPr lang="en-US" altLang="en-US" smtClean="0"/>
              <a:t> BODY</a:t>
            </a:r>
            <a:r>
              <a:rPr lang="el-GR" altLang="en-US" smtClean="0"/>
              <a:t> λέγονται </a:t>
            </a:r>
            <a:r>
              <a:rPr lang="en-US" altLang="en-US" smtClean="0"/>
              <a:t>elements </a:t>
            </a:r>
            <a:r>
              <a:rPr lang="el-GR" altLang="en-US" smtClean="0"/>
              <a:t>και προσδιορ</a:t>
            </a:r>
            <a:r>
              <a:rPr lang="en-US" altLang="en-US" smtClean="0"/>
              <a:t>ί</a:t>
            </a:r>
            <a:r>
              <a:rPr lang="el-GR" altLang="en-US" smtClean="0"/>
              <a:t>ζο</a:t>
            </a:r>
            <a:r>
              <a:rPr lang="en-US" altLang="en-US" smtClean="0"/>
              <a:t>υ</a:t>
            </a:r>
            <a:r>
              <a:rPr lang="el-GR" altLang="en-US" smtClean="0"/>
              <a:t>ν το</a:t>
            </a:r>
            <a:r>
              <a:rPr lang="en-US" altLang="en-US" smtClean="0"/>
              <a:t>ν</a:t>
            </a:r>
            <a:r>
              <a:rPr lang="el-GR" altLang="en-US" smtClean="0"/>
              <a:t> τύπο του </a:t>
            </a:r>
            <a:r>
              <a:rPr lang="en-US" altLang="en-US" smtClean="0"/>
              <a:t>tag</a:t>
            </a:r>
          </a:p>
          <a:p>
            <a:pPr>
              <a:lnSpc>
                <a:spcPct val="90000"/>
              </a:lnSpc>
            </a:pPr>
            <a:r>
              <a:rPr lang="en-US" altLang="en-US" smtClean="0"/>
              <a:t>Tα</a:t>
            </a:r>
            <a:r>
              <a:rPr lang="el-GR" altLang="en-US" smtClean="0"/>
              <a:t> </a:t>
            </a:r>
            <a:r>
              <a:rPr lang="en-US" altLang="en-US" smtClean="0"/>
              <a:t>tags, </a:t>
            </a:r>
            <a:r>
              <a:rPr lang="el-GR" altLang="en-US" smtClean="0"/>
              <a:t>συχ</a:t>
            </a:r>
            <a:r>
              <a:rPr lang="en-US" altLang="en-US" smtClean="0"/>
              <a:t>ν</a:t>
            </a:r>
            <a:r>
              <a:rPr lang="el-GR" altLang="en-US" smtClean="0"/>
              <a:t>ά υπάρχουν αν</a:t>
            </a:r>
            <a:r>
              <a:rPr lang="en-US" altLang="en-US" smtClean="0"/>
              <a:t>ά</a:t>
            </a:r>
            <a:r>
              <a:rPr lang="el-GR" altLang="en-US" smtClean="0"/>
              <a:t> ζεύγη, </a:t>
            </a:r>
            <a:r>
              <a:rPr lang="en-US" altLang="en-US" smtClean="0"/>
              <a:t>π</a:t>
            </a:r>
            <a:r>
              <a:rPr lang="el-GR" altLang="en-US" smtClean="0"/>
              <a:t>.χ. υπάρχει το αρχικό </a:t>
            </a:r>
            <a:r>
              <a:rPr lang="en-US" altLang="en-US" smtClean="0"/>
              <a:t>tag &lt;BODY&gt; </a:t>
            </a:r>
            <a:r>
              <a:rPr lang="el-GR" altLang="en-US" smtClean="0"/>
              <a:t>και το </a:t>
            </a:r>
            <a:r>
              <a:rPr lang="en-US" altLang="en-US" smtClean="0"/>
              <a:t>tag </a:t>
            </a:r>
            <a:r>
              <a:rPr lang="el-GR" altLang="en-US" smtClean="0"/>
              <a:t>τ</a:t>
            </a:r>
            <a:r>
              <a:rPr lang="en-US" altLang="en-US" smtClean="0"/>
              <a:t>έ</a:t>
            </a:r>
            <a:r>
              <a:rPr lang="el-GR" altLang="en-US" smtClean="0"/>
              <a:t>λους το </a:t>
            </a:r>
            <a:r>
              <a:rPr lang="en-US" altLang="en-US" smtClean="0"/>
              <a:t>&lt;/BODY&gt;</a:t>
            </a:r>
            <a:r>
              <a:rPr lang="el-GR" altLang="en-US" smtClean="0"/>
              <a:t> </a:t>
            </a:r>
            <a:r>
              <a:rPr lang="en-US" altLang="en-US" smtClean="0"/>
              <a:t/>
            </a:r>
            <a:br>
              <a:rPr lang="en-US" altLang="en-US" smtClean="0"/>
            </a:br>
            <a:endParaRPr lang="en-US" altLang="en-US" smtClean="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19C1F2A5-F80D-492D-B71C-EAD91CC6F340}" type="slidenum">
              <a:rPr lang="en-US" altLang="en-US" sz="1200">
                <a:solidFill>
                  <a:schemeClr val="tx1">
                    <a:tint val="75000"/>
                  </a:schemeClr>
                </a:solidFill>
                <a:latin typeface="+mn-lt"/>
                <a:cs typeface="+mn-cs"/>
              </a:rPr>
              <a:pPr fontAlgn="auto">
                <a:spcBef>
                  <a:spcPts val="0"/>
                </a:spcBef>
                <a:spcAft>
                  <a:spcPts val="0"/>
                </a:spcAft>
                <a:defRPr/>
              </a:pPr>
              <a:t>391</a:t>
            </a:fld>
            <a:endParaRPr lang="en-US" altLang="en-US" sz="1200">
              <a:solidFill>
                <a:schemeClr val="tx1">
                  <a:tint val="75000"/>
                </a:schemeClr>
              </a:solidFill>
              <a:latin typeface="+mn-lt"/>
              <a:cs typeface="+mn-cs"/>
            </a:endParaRPr>
          </a:p>
        </p:txBody>
      </p:sp>
      <p:sp>
        <p:nvSpPr>
          <p:cNvPr id="519171" name="Rectangle 2"/>
          <p:cNvSpPr>
            <a:spLocks noGrp="1" noChangeArrowheads="1"/>
          </p:cNvSpPr>
          <p:nvPr>
            <p:ph type="title" idx="4294967295"/>
          </p:nvPr>
        </p:nvSpPr>
        <p:spPr/>
        <p:txBody>
          <a:bodyPr anchor="ctr"/>
          <a:lstStyle/>
          <a:p>
            <a:r>
              <a:rPr lang="en-US" altLang="en-US" smtClean="0"/>
              <a:t>HTML</a:t>
            </a:r>
          </a:p>
        </p:txBody>
      </p:sp>
      <p:sp>
        <p:nvSpPr>
          <p:cNvPr id="29699" name="Rectangle 3"/>
          <p:cNvSpPr>
            <a:spLocks noGrp="1" noChangeArrowheads="1"/>
          </p:cNvSpPr>
          <p:nvPr>
            <p:ph type="body" idx="4294967295"/>
          </p:nvPr>
        </p:nvSpPr>
        <p:spPr>
          <a:xfrm>
            <a:off x="457200" y="1600200"/>
            <a:ext cx="8229600" cy="4572000"/>
          </a:xfrm>
        </p:spPr>
        <p:txBody>
          <a:bodyPr>
            <a:normAutofit/>
          </a:bodyPr>
          <a:lstStyle/>
          <a:p>
            <a:pPr>
              <a:lnSpc>
                <a:spcPct val="90000"/>
              </a:lnSpc>
            </a:pPr>
            <a:r>
              <a:rPr lang="en-US" altLang="en-US" smtClean="0"/>
              <a:t>O browser, </a:t>
            </a:r>
            <a:r>
              <a:rPr lang="el-GR" altLang="en-US" smtClean="0"/>
              <a:t>προσδιορίζει τον τρόπο εμφάνισης μίας σελίδας βασισμένος στα </a:t>
            </a:r>
            <a:r>
              <a:rPr lang="en-US" altLang="en-US" smtClean="0"/>
              <a:t>tags</a:t>
            </a:r>
          </a:p>
          <a:p>
            <a:pPr lvl="1">
              <a:lnSpc>
                <a:spcPct val="90000"/>
              </a:lnSpc>
            </a:pPr>
            <a:r>
              <a:rPr lang="en-US" altLang="en-US" smtClean="0"/>
              <a:t>Α</a:t>
            </a:r>
            <a:r>
              <a:rPr lang="el-GR" altLang="en-US" smtClean="0"/>
              <a:t>γνοεί τον τρόπο μορφοποίησης τ</a:t>
            </a:r>
            <a:r>
              <a:rPr lang="en-US" altLang="en-US" smtClean="0"/>
              <a:t>ο</a:t>
            </a:r>
            <a:r>
              <a:rPr lang="el-GR" altLang="en-US" smtClean="0"/>
              <a:t>υ </a:t>
            </a:r>
            <a:r>
              <a:rPr lang="en-US" altLang="en-US" smtClean="0"/>
              <a:t>HTML, δ</a:t>
            </a:r>
            <a:r>
              <a:rPr lang="el-GR" altLang="en-US" smtClean="0"/>
              <a:t>ηλαδή τα </a:t>
            </a:r>
            <a:r>
              <a:rPr lang="en-US" altLang="en-US" smtClean="0"/>
              <a:t>enter, τ</a:t>
            </a:r>
            <a:r>
              <a:rPr lang="el-GR" altLang="en-US" smtClean="0"/>
              <a:t>α επιπλέον κενά</a:t>
            </a:r>
            <a:r>
              <a:rPr lang="en-US" altLang="en-US" smtClean="0"/>
              <a:t> </a:t>
            </a:r>
            <a:r>
              <a:rPr lang="el-GR" altLang="en-US" smtClean="0"/>
              <a:t>και τις κενές γραμμ</a:t>
            </a:r>
            <a:r>
              <a:rPr lang="en-US" altLang="en-US" smtClean="0"/>
              <a:t>έ</a:t>
            </a:r>
            <a:r>
              <a:rPr lang="el-GR" altLang="en-US" smtClean="0"/>
              <a:t>ς</a:t>
            </a:r>
          </a:p>
          <a:p>
            <a:pPr lvl="1">
              <a:lnSpc>
                <a:spcPct val="90000"/>
              </a:lnSpc>
            </a:pPr>
            <a:r>
              <a:rPr lang="en-US" altLang="en-US" smtClean="0"/>
              <a:t>Λ</a:t>
            </a:r>
            <a:r>
              <a:rPr lang="el-GR" altLang="en-US" smtClean="0"/>
              <a:t>αμβάνει υπ’όψιν το πλάτος και το ύψος του παραθύρου </a:t>
            </a:r>
            <a:r>
              <a:rPr lang="en-US" altLang="en-US" smtClean="0"/>
              <a:t>τ</a:t>
            </a:r>
            <a:r>
              <a:rPr lang="el-GR" altLang="en-US" smtClean="0"/>
              <a:t>ου </a:t>
            </a:r>
            <a:r>
              <a:rPr lang="en-US" altLang="en-US" smtClean="0"/>
              <a:t>browser</a:t>
            </a:r>
          </a:p>
          <a:p>
            <a:pPr lvl="1">
              <a:lnSpc>
                <a:spcPct val="90000"/>
              </a:lnSpc>
            </a:pPr>
            <a:r>
              <a:rPr lang="el-GR" altLang="en-US" smtClean="0"/>
              <a:t>Εάν αλλάξετε το μέγεθος του παρ</a:t>
            </a:r>
            <a:r>
              <a:rPr lang="en-US" altLang="en-US" smtClean="0"/>
              <a:t>α</a:t>
            </a:r>
            <a:r>
              <a:rPr lang="el-GR" altLang="en-US" smtClean="0"/>
              <a:t>θύ</a:t>
            </a:r>
            <a:r>
              <a:rPr lang="en-US" altLang="en-US" smtClean="0"/>
              <a:t>ρ</a:t>
            </a:r>
            <a:r>
              <a:rPr lang="el-GR" altLang="en-US" smtClean="0"/>
              <a:t>ου</a:t>
            </a:r>
            <a:r>
              <a:rPr lang="en-US" altLang="en-US" smtClean="0"/>
              <a:t> </a:t>
            </a:r>
            <a:r>
              <a:rPr lang="el-GR" altLang="en-US" smtClean="0"/>
              <a:t>τα περιεχόμενα της </a:t>
            </a:r>
            <a:r>
              <a:rPr lang="en-US" altLang="en-US" smtClean="0"/>
              <a:t>Web σ</a:t>
            </a:r>
            <a:r>
              <a:rPr lang="el-GR" altLang="en-US" smtClean="0"/>
              <a:t>ελίδα</a:t>
            </a:r>
            <a:r>
              <a:rPr lang="en-US" altLang="en-US" smtClean="0"/>
              <a:t>ς </a:t>
            </a:r>
            <a:r>
              <a:rPr lang="el-GR" altLang="en-US" smtClean="0"/>
              <a:t>θα αλλάξουν ώστε να προσαρμοστούν στο ν</a:t>
            </a:r>
            <a:r>
              <a:rPr lang="en-US" altLang="en-US" smtClean="0"/>
              <a:t>έ</a:t>
            </a:r>
            <a:r>
              <a:rPr lang="el-GR" altLang="en-US" smtClean="0"/>
              <a:t>ο μέγεθος</a:t>
            </a:r>
            <a:endParaRPr lang="en-US" altLang="en-US" smtClean="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2012F79B-F483-44DC-931E-549C9E95541D}" type="slidenum">
              <a:rPr lang="en-US" altLang="en-US" sz="1200">
                <a:solidFill>
                  <a:schemeClr val="tx1">
                    <a:tint val="75000"/>
                  </a:schemeClr>
                </a:solidFill>
                <a:latin typeface="+mn-lt"/>
                <a:cs typeface="+mn-cs"/>
              </a:rPr>
              <a:pPr fontAlgn="auto">
                <a:spcBef>
                  <a:spcPts val="0"/>
                </a:spcBef>
                <a:spcAft>
                  <a:spcPts val="0"/>
                </a:spcAft>
                <a:defRPr/>
              </a:pPr>
              <a:t>392</a:t>
            </a:fld>
            <a:endParaRPr lang="en-US" altLang="en-US" sz="1200">
              <a:solidFill>
                <a:schemeClr val="tx1">
                  <a:tint val="75000"/>
                </a:schemeClr>
              </a:solidFill>
              <a:latin typeface="+mn-lt"/>
              <a:cs typeface="+mn-cs"/>
            </a:endParaRPr>
          </a:p>
        </p:txBody>
      </p:sp>
      <p:sp>
        <p:nvSpPr>
          <p:cNvPr id="520195" name="Rectangle 2"/>
          <p:cNvSpPr>
            <a:spLocks noGrp="1" noChangeArrowheads="1"/>
          </p:cNvSpPr>
          <p:nvPr>
            <p:ph type="title" idx="4294967295"/>
          </p:nvPr>
        </p:nvSpPr>
        <p:spPr/>
        <p:txBody>
          <a:bodyPr anchor="ctr"/>
          <a:lstStyle/>
          <a:p>
            <a:r>
              <a:rPr lang="el-GR" altLang="en-US" smtClean="0"/>
              <a:t>βασικά</a:t>
            </a:r>
            <a:r>
              <a:rPr lang="en-US" altLang="en-US" smtClean="0"/>
              <a:t> tags σ</a:t>
            </a:r>
            <a:r>
              <a:rPr lang="el-GR" altLang="en-US" smtClean="0"/>
              <a:t>την </a:t>
            </a:r>
            <a:r>
              <a:rPr lang="en-US" altLang="en-US" smtClean="0"/>
              <a:t>HTML</a:t>
            </a:r>
          </a:p>
        </p:txBody>
      </p:sp>
      <p:sp>
        <p:nvSpPr>
          <p:cNvPr id="520196" name="Rectangle 3"/>
          <p:cNvSpPr>
            <a:spLocks noGrp="1" noChangeArrowheads="1"/>
          </p:cNvSpPr>
          <p:nvPr>
            <p:ph type="body" idx="4294967295"/>
          </p:nvPr>
        </p:nvSpPr>
        <p:spPr/>
        <p:txBody>
          <a:bodyPr/>
          <a:lstStyle/>
          <a:p>
            <a:r>
              <a:rPr lang="el-GR" altLang="en-US" smtClean="0"/>
              <a:t>Τα </a:t>
            </a:r>
            <a:r>
              <a:rPr lang="en-US" altLang="en-US" smtClean="0"/>
              <a:t>tags (&lt;P&gt; . . .  &lt;/P&gt;) δ</a:t>
            </a:r>
            <a:r>
              <a:rPr lang="el-GR" altLang="en-US" smtClean="0"/>
              <a:t>ηλώνουν κείμενο που α</a:t>
            </a:r>
            <a:r>
              <a:rPr lang="en-US" altLang="en-US" smtClean="0"/>
              <a:t>π</a:t>
            </a:r>
            <a:r>
              <a:rPr lang="el-GR" altLang="en-US" smtClean="0"/>
              <a:t>οτελεί ξεχωριστ</a:t>
            </a:r>
            <a:r>
              <a:rPr lang="en-US" altLang="en-US" smtClean="0"/>
              <a:t>ή</a:t>
            </a:r>
            <a:r>
              <a:rPr lang="el-GR" altLang="en-US" smtClean="0"/>
              <a:t> παράγραφο.</a:t>
            </a:r>
            <a:r>
              <a:rPr lang="en-US" altLang="en-US" smtClean="0"/>
              <a:t> </a:t>
            </a:r>
            <a:endParaRPr lang="el-GR" altLang="en-US" smtClean="0"/>
          </a:p>
          <a:p>
            <a:r>
              <a:rPr lang="el-GR" altLang="en-US" smtClean="0"/>
              <a:t>Τ</a:t>
            </a:r>
            <a:r>
              <a:rPr lang="en-US" altLang="en-US" smtClean="0"/>
              <a:t>α</a:t>
            </a:r>
            <a:r>
              <a:rPr lang="el-GR" altLang="en-US" smtClean="0"/>
              <a:t> </a:t>
            </a:r>
            <a:r>
              <a:rPr lang="en-US" altLang="en-US" smtClean="0"/>
              <a:t>tags (&lt;CENTER&gt; . . .  &lt;/CENTER&gt;) </a:t>
            </a:r>
            <a:r>
              <a:rPr lang="el-GR" altLang="en-US" smtClean="0"/>
              <a:t>δηλώνουν ότι η περικλειόμενη πληροφορία θα πρέπει να κεντραριστεί στο παράθυρο του </a:t>
            </a:r>
            <a:r>
              <a:rPr lang="en-US" altLang="en-US" smtClean="0"/>
              <a:t>browser</a:t>
            </a:r>
            <a:endParaRPr lang="el-GR" altLang="en-US" smtClean="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B1C518E0-8C72-4D32-A056-EFACEA54E89D}" type="slidenum">
              <a:rPr lang="en-US" altLang="en-US" sz="1200">
                <a:solidFill>
                  <a:schemeClr val="tx1">
                    <a:tint val="75000"/>
                  </a:schemeClr>
                </a:solidFill>
                <a:latin typeface="+mn-lt"/>
                <a:cs typeface="+mn-cs"/>
              </a:rPr>
              <a:pPr fontAlgn="auto">
                <a:spcBef>
                  <a:spcPts val="0"/>
                </a:spcBef>
                <a:spcAft>
                  <a:spcPts val="0"/>
                </a:spcAft>
                <a:defRPr/>
              </a:pPr>
              <a:t>393</a:t>
            </a:fld>
            <a:endParaRPr lang="en-US" altLang="en-US" sz="1200">
              <a:solidFill>
                <a:schemeClr val="tx1">
                  <a:tint val="75000"/>
                </a:schemeClr>
              </a:solidFill>
              <a:latin typeface="+mn-lt"/>
              <a:cs typeface="+mn-cs"/>
            </a:endParaRPr>
          </a:p>
        </p:txBody>
      </p:sp>
      <p:sp>
        <p:nvSpPr>
          <p:cNvPr id="521219" name="Rectangle 2"/>
          <p:cNvSpPr>
            <a:spLocks noGrp="1" noChangeArrowheads="1"/>
          </p:cNvSpPr>
          <p:nvPr>
            <p:ph type="title" idx="4294967295"/>
          </p:nvPr>
        </p:nvSpPr>
        <p:spPr/>
        <p:txBody>
          <a:bodyPr anchor="ctr"/>
          <a:lstStyle/>
          <a:p>
            <a:r>
              <a:rPr lang="el-GR" altLang="en-US" smtClean="0"/>
              <a:t>βασικά</a:t>
            </a:r>
            <a:r>
              <a:rPr lang="en-US" altLang="en-US" smtClean="0"/>
              <a:t> tags σ</a:t>
            </a:r>
            <a:r>
              <a:rPr lang="el-GR" altLang="en-US" smtClean="0"/>
              <a:t>την </a:t>
            </a:r>
            <a:r>
              <a:rPr lang="en-US" altLang="en-US" smtClean="0"/>
              <a:t>HTML</a:t>
            </a:r>
          </a:p>
        </p:txBody>
      </p:sp>
      <p:sp>
        <p:nvSpPr>
          <p:cNvPr id="521220" name="Rectangle 3"/>
          <p:cNvSpPr>
            <a:spLocks noGrp="1" noChangeArrowheads="1"/>
          </p:cNvSpPr>
          <p:nvPr>
            <p:ph type="body" idx="4294967295"/>
          </p:nvPr>
        </p:nvSpPr>
        <p:spPr/>
        <p:txBody>
          <a:bodyPr/>
          <a:lstStyle/>
          <a:p>
            <a:r>
              <a:rPr lang="el-GR" altLang="en-US" smtClean="0"/>
              <a:t>Τ</a:t>
            </a:r>
            <a:r>
              <a:rPr lang="en-US" altLang="en-US" smtClean="0"/>
              <a:t>α</a:t>
            </a:r>
            <a:r>
              <a:rPr lang="el-GR" altLang="en-US" smtClean="0"/>
              <a:t> </a:t>
            </a:r>
            <a:r>
              <a:rPr lang="en-US" altLang="en-US" smtClean="0"/>
              <a:t>elements </a:t>
            </a:r>
            <a:r>
              <a:rPr lang="el-GR" altLang="en-US" smtClean="0"/>
              <a:t>Β, Ι, </a:t>
            </a:r>
            <a:r>
              <a:rPr lang="en-US" altLang="en-US" smtClean="0"/>
              <a:t>U δ</a:t>
            </a:r>
            <a:r>
              <a:rPr lang="el-GR" altLang="en-US" smtClean="0"/>
              <a:t>ηλώνο</a:t>
            </a:r>
            <a:r>
              <a:rPr lang="en-US" altLang="en-US" smtClean="0"/>
              <a:t>υ</a:t>
            </a:r>
            <a:r>
              <a:rPr lang="el-GR" altLang="en-US" smtClean="0"/>
              <a:t>ν ότι το περικλε</a:t>
            </a:r>
            <a:r>
              <a:rPr lang="en-US" altLang="en-US" smtClean="0"/>
              <a:t>ι</a:t>
            </a:r>
            <a:r>
              <a:rPr lang="el-GR" altLang="en-US" smtClean="0"/>
              <a:t>όμενο </a:t>
            </a:r>
            <a:r>
              <a:rPr lang="en-US" altLang="en-US" smtClean="0"/>
              <a:t>κ</a:t>
            </a:r>
            <a:r>
              <a:rPr lang="el-GR" altLang="en-US" smtClean="0"/>
              <a:t>είμ</a:t>
            </a:r>
            <a:r>
              <a:rPr lang="en-US" altLang="en-US" smtClean="0"/>
              <a:t>ε</a:t>
            </a:r>
            <a:r>
              <a:rPr lang="el-GR" altLang="en-US" smtClean="0"/>
              <a:t>νο θα πρέπει να είναι σε μορφή </a:t>
            </a:r>
            <a:r>
              <a:rPr lang="en-US" altLang="en-US" smtClean="0"/>
              <a:t>bold, italic </a:t>
            </a:r>
            <a:r>
              <a:rPr lang="el-GR" altLang="en-US" smtClean="0"/>
              <a:t>ή υπογραμμισμέν</a:t>
            </a:r>
            <a:r>
              <a:rPr lang="en-US" altLang="en-US" smtClean="0"/>
              <a:t>ο</a:t>
            </a:r>
            <a:r>
              <a:rPr lang="el-GR" altLang="en-US" smtClean="0"/>
              <a:t>, αντ</a:t>
            </a:r>
            <a:r>
              <a:rPr lang="en-US" altLang="en-US" smtClean="0"/>
              <a:t>ί</a:t>
            </a:r>
            <a:r>
              <a:rPr lang="el-GR" altLang="en-US" smtClean="0"/>
              <a:t>στοιχα.</a:t>
            </a:r>
          </a:p>
          <a:p>
            <a:r>
              <a:rPr lang="el-GR" altLang="en-US" smtClean="0"/>
              <a:t>Το </a:t>
            </a:r>
            <a:r>
              <a:rPr lang="en-US" altLang="en-US" smtClean="0"/>
              <a:t>tag </a:t>
            </a:r>
            <a:r>
              <a:rPr lang="el-GR" altLang="en-US" smtClean="0"/>
              <a:t>&lt;</a:t>
            </a:r>
            <a:r>
              <a:rPr lang="en-US" altLang="en-US" smtClean="0"/>
              <a:t>HR&gt; </a:t>
            </a:r>
            <a:r>
              <a:rPr lang="el-GR" altLang="en-US" smtClean="0"/>
              <a:t>χαράσσει μία οριζόντια γραμμή κατά μήκος της σελίδας</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69A9D41E-E0B2-43E8-BAAB-AB38CDB5EF5E}" type="slidenum">
              <a:rPr lang="en-US" altLang="en-US" sz="1200">
                <a:solidFill>
                  <a:schemeClr val="tx1">
                    <a:tint val="75000"/>
                  </a:schemeClr>
                </a:solidFill>
                <a:latin typeface="+mn-lt"/>
                <a:cs typeface="+mn-cs"/>
              </a:rPr>
              <a:pPr fontAlgn="auto">
                <a:spcBef>
                  <a:spcPts val="0"/>
                </a:spcBef>
                <a:spcAft>
                  <a:spcPts val="0"/>
                </a:spcAft>
                <a:defRPr/>
              </a:pPr>
              <a:t>394</a:t>
            </a:fld>
            <a:endParaRPr lang="en-US" altLang="en-US" sz="1200">
              <a:solidFill>
                <a:schemeClr val="tx1">
                  <a:tint val="75000"/>
                </a:schemeClr>
              </a:solidFill>
              <a:latin typeface="+mn-lt"/>
              <a:cs typeface="+mn-cs"/>
            </a:endParaRPr>
          </a:p>
        </p:txBody>
      </p:sp>
      <p:sp>
        <p:nvSpPr>
          <p:cNvPr id="522243" name="Rectangle 2"/>
          <p:cNvSpPr>
            <a:spLocks noGrp="1" noChangeArrowheads="1"/>
          </p:cNvSpPr>
          <p:nvPr>
            <p:ph type="title" idx="4294967295"/>
          </p:nvPr>
        </p:nvSpPr>
        <p:spPr/>
        <p:txBody>
          <a:bodyPr anchor="ctr"/>
          <a:lstStyle/>
          <a:p>
            <a:r>
              <a:rPr lang="el-GR" altLang="en-US" smtClean="0"/>
              <a:t>βασικά</a:t>
            </a:r>
            <a:r>
              <a:rPr lang="en-US" altLang="en-US" smtClean="0"/>
              <a:t> tags σ</a:t>
            </a:r>
            <a:r>
              <a:rPr lang="el-GR" altLang="en-US" smtClean="0"/>
              <a:t>την </a:t>
            </a:r>
            <a:r>
              <a:rPr lang="en-US" altLang="en-US" smtClean="0"/>
              <a:t>HTML</a:t>
            </a:r>
            <a:r>
              <a:rPr lang="el-GR" altLang="en-US" smtClean="0"/>
              <a:t> </a:t>
            </a:r>
            <a:endParaRPr lang="en-US" altLang="en-US" smtClean="0"/>
          </a:p>
        </p:txBody>
      </p:sp>
      <p:sp>
        <p:nvSpPr>
          <p:cNvPr id="522244" name="Rectangle 3"/>
          <p:cNvSpPr>
            <a:spLocks noGrp="1" noChangeArrowheads="1"/>
          </p:cNvSpPr>
          <p:nvPr>
            <p:ph type="body" idx="4294967295"/>
          </p:nvPr>
        </p:nvSpPr>
        <p:spPr/>
        <p:txBody>
          <a:bodyPr/>
          <a:lstStyle/>
          <a:p>
            <a:pPr>
              <a:lnSpc>
                <a:spcPct val="90000"/>
              </a:lnSpc>
            </a:pPr>
            <a:r>
              <a:rPr lang="el-GR" altLang="en-US" sz="2300" smtClean="0"/>
              <a:t>Αν θέλω να δημιουργήσω μία λίστα στοιχείων:</a:t>
            </a:r>
          </a:p>
          <a:p>
            <a:pPr lvl="1">
              <a:lnSpc>
                <a:spcPct val="90000"/>
              </a:lnSpc>
            </a:pPr>
            <a:r>
              <a:rPr lang="el-GR" altLang="en-US" sz="2000" smtClean="0"/>
              <a:t>Χρησιμοποιώ το </a:t>
            </a:r>
            <a:r>
              <a:rPr lang="en-US" altLang="en-US" sz="2000" smtClean="0"/>
              <a:t>UL element (</a:t>
            </a:r>
            <a:r>
              <a:rPr lang="en-US" altLang="en-US" sz="2000" i="1" smtClean="0"/>
              <a:t>unordered list</a:t>
            </a:r>
            <a:r>
              <a:rPr lang="en-US" altLang="en-US" sz="2000" smtClean="0"/>
              <a:t>) </a:t>
            </a:r>
            <a:r>
              <a:rPr lang="el-GR" altLang="en-US" sz="2000" smtClean="0"/>
              <a:t>το οποίο δηλώνει τη μη-διατεταγμένη λίστα (</a:t>
            </a:r>
            <a:r>
              <a:rPr lang="en-GB" altLang="en-US" sz="2000" smtClean="0"/>
              <a:t>bullets</a:t>
            </a:r>
            <a:r>
              <a:rPr lang="el-GR" altLang="en-US" sz="2000" smtClean="0"/>
              <a:t>), και το </a:t>
            </a:r>
            <a:r>
              <a:rPr lang="en-US" altLang="en-US" sz="2000" smtClean="0"/>
              <a:t>LI element (</a:t>
            </a:r>
            <a:r>
              <a:rPr lang="en-US" altLang="en-US" sz="2000" i="1" smtClean="0"/>
              <a:t>list item</a:t>
            </a:r>
            <a:r>
              <a:rPr lang="en-US" altLang="en-US" sz="2000" smtClean="0"/>
              <a:t>) </a:t>
            </a:r>
            <a:r>
              <a:rPr lang="el-GR" altLang="en-US" sz="2000" smtClean="0"/>
              <a:t>αναπαριστά ένα στοιχείο της λίστας</a:t>
            </a:r>
            <a:r>
              <a:rPr lang="en-GB" altLang="en-US" sz="2000" smtClean="0"/>
              <a:t>.</a:t>
            </a:r>
          </a:p>
          <a:p>
            <a:pPr lvl="1">
              <a:lnSpc>
                <a:spcPct val="90000"/>
              </a:lnSpc>
            </a:pPr>
            <a:r>
              <a:rPr lang="el-GR" altLang="en-US" sz="2000" smtClean="0"/>
              <a:t>Για μια διατεταγμένη λίστα (αριθμημένη), χρησιμοποιώ το </a:t>
            </a:r>
            <a:r>
              <a:rPr lang="en-GB" altLang="en-US" sz="2000" smtClean="0"/>
              <a:t>OL element (</a:t>
            </a:r>
            <a:r>
              <a:rPr lang="en-GB" altLang="en-US" sz="2000" i="1" smtClean="0"/>
              <a:t>ordered list</a:t>
            </a:r>
            <a:r>
              <a:rPr lang="en-GB" altLang="en-US" sz="2000" smtClean="0"/>
              <a:t>).</a:t>
            </a:r>
            <a:endParaRPr lang="el-GR" altLang="en-US" sz="2000" smtClean="0"/>
          </a:p>
          <a:p>
            <a:pPr>
              <a:lnSpc>
                <a:spcPct val="90000"/>
              </a:lnSpc>
            </a:pPr>
            <a:r>
              <a:rPr lang="el-GR" altLang="en-US" sz="2300" smtClean="0"/>
              <a:t>Διάφορα </a:t>
            </a:r>
            <a:r>
              <a:rPr lang="en-US" altLang="en-US" sz="2300" smtClean="0"/>
              <a:t>elements </a:t>
            </a:r>
            <a:r>
              <a:rPr lang="el-GR" altLang="en-US" sz="2300" smtClean="0"/>
              <a:t>χρησιμοποιούνται για να δηλώσουν επικεφαλίδες σε ένα κείμενο:</a:t>
            </a:r>
          </a:p>
          <a:p>
            <a:pPr lvl="1">
              <a:lnSpc>
                <a:spcPct val="90000"/>
              </a:lnSpc>
            </a:pPr>
            <a:r>
              <a:rPr lang="el-GR" altLang="en-US" sz="2000" smtClean="0"/>
              <a:t>Υπάρχουν έξι προκαθορισμένα </a:t>
            </a:r>
            <a:r>
              <a:rPr lang="en-US" altLang="en-US" sz="2000" smtClean="0"/>
              <a:t>elements </a:t>
            </a:r>
            <a:r>
              <a:rPr lang="el-GR" altLang="en-US" sz="2000" smtClean="0"/>
              <a:t>επικεφαλίδων στην </a:t>
            </a:r>
            <a:r>
              <a:rPr lang="en-US" altLang="en-US" sz="2000" smtClean="0"/>
              <a:t>HTML</a:t>
            </a:r>
            <a:r>
              <a:rPr lang="el-GR" altLang="en-US" sz="2000" smtClean="0"/>
              <a:t>: </a:t>
            </a:r>
            <a:r>
              <a:rPr lang="en-US" altLang="en-US" sz="2000" smtClean="0"/>
              <a:t>H1, H2, H3, H4, H5</a:t>
            </a:r>
            <a:r>
              <a:rPr lang="el-GR" altLang="en-US" sz="2000" smtClean="0"/>
              <a:t> και</a:t>
            </a:r>
            <a:r>
              <a:rPr lang="en-US" altLang="en-US" sz="2000" smtClean="0"/>
              <a:t> H6</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32209312-50DF-434C-BFBB-DEE07E6305FF}" type="slidenum">
              <a:rPr lang="en-US" altLang="en-US" sz="1200">
                <a:solidFill>
                  <a:schemeClr val="tx1">
                    <a:tint val="75000"/>
                  </a:schemeClr>
                </a:solidFill>
                <a:latin typeface="+mn-lt"/>
                <a:cs typeface="+mn-cs"/>
              </a:rPr>
              <a:pPr fontAlgn="auto">
                <a:spcBef>
                  <a:spcPts val="0"/>
                </a:spcBef>
                <a:spcAft>
                  <a:spcPts val="0"/>
                </a:spcAft>
                <a:defRPr/>
              </a:pPr>
              <a:t>395</a:t>
            </a:fld>
            <a:endParaRPr lang="en-US" altLang="en-US" sz="1200">
              <a:solidFill>
                <a:schemeClr val="tx1">
                  <a:tint val="75000"/>
                </a:schemeClr>
              </a:solidFill>
              <a:latin typeface="+mn-lt"/>
              <a:cs typeface="+mn-cs"/>
            </a:endParaRPr>
          </a:p>
        </p:txBody>
      </p:sp>
      <p:sp>
        <p:nvSpPr>
          <p:cNvPr id="523267" name="Rectangle 2"/>
          <p:cNvSpPr>
            <a:spLocks noGrp="1" noChangeArrowheads="1"/>
          </p:cNvSpPr>
          <p:nvPr>
            <p:ph type="title" idx="4294967295"/>
          </p:nvPr>
        </p:nvSpPr>
        <p:spPr/>
        <p:txBody>
          <a:bodyPr anchor="ctr"/>
          <a:lstStyle/>
          <a:p>
            <a:r>
              <a:rPr lang="en-US" altLang="en-US" smtClean="0"/>
              <a:t>Ε</a:t>
            </a:r>
            <a:r>
              <a:rPr lang="el-GR" altLang="en-US" smtClean="0"/>
              <a:t>ικόνες και σύνδεσμοι</a:t>
            </a:r>
            <a:endParaRPr lang="en-US" altLang="en-US" smtClean="0"/>
          </a:p>
        </p:txBody>
      </p:sp>
      <p:sp>
        <p:nvSpPr>
          <p:cNvPr id="14339" name="Rectangle 3"/>
          <p:cNvSpPr>
            <a:spLocks noGrp="1" noChangeArrowheads="1"/>
          </p:cNvSpPr>
          <p:nvPr>
            <p:ph type="body" idx="4294967295"/>
          </p:nvPr>
        </p:nvSpPr>
        <p:spPr/>
        <p:txBody>
          <a:bodyPr>
            <a:normAutofit/>
          </a:bodyPr>
          <a:lstStyle/>
          <a:p>
            <a:r>
              <a:rPr lang="el-GR" altLang="en-US" smtClean="0"/>
              <a:t>Πολλά </a:t>
            </a:r>
            <a:r>
              <a:rPr lang="en-US" altLang="en-US" smtClean="0"/>
              <a:t>tags </a:t>
            </a:r>
            <a:r>
              <a:rPr lang="el-GR" altLang="en-US" smtClean="0"/>
              <a:t>μπορούν να</a:t>
            </a:r>
            <a:r>
              <a:rPr lang="en-US" altLang="en-US" smtClean="0"/>
              <a:t> </a:t>
            </a:r>
            <a:r>
              <a:rPr lang="el-GR" altLang="en-US" smtClean="0"/>
              <a:t>περιέχουν επιπλέον πληροφορίες που δηλώνουν π</a:t>
            </a:r>
            <a:r>
              <a:rPr lang="en-US" altLang="en-US" smtClean="0"/>
              <a:t>ώ</a:t>
            </a:r>
            <a:r>
              <a:rPr lang="el-GR" altLang="en-US" smtClean="0"/>
              <a:t>ς η περικ</a:t>
            </a:r>
            <a:r>
              <a:rPr lang="en-US" altLang="en-US" smtClean="0"/>
              <a:t>λ</a:t>
            </a:r>
            <a:r>
              <a:rPr lang="el-GR" altLang="en-US" smtClean="0"/>
              <a:t>ε</a:t>
            </a:r>
            <a:r>
              <a:rPr lang="en-US" altLang="en-US" smtClean="0"/>
              <a:t>ι</a:t>
            </a:r>
            <a:r>
              <a:rPr lang="el-GR" altLang="en-US" smtClean="0"/>
              <a:t>όμενη πληροφορία πρέπει να επιδειχθεί</a:t>
            </a:r>
          </a:p>
          <a:p>
            <a:pPr lvl="1"/>
            <a:r>
              <a:rPr lang="el-GR" altLang="en-US" smtClean="0"/>
              <a:t>Μία εικόνα μπορεί να </a:t>
            </a:r>
            <a:r>
              <a:rPr lang="en-US" altLang="en-US" smtClean="0"/>
              <a:t>ε</a:t>
            </a:r>
            <a:r>
              <a:rPr lang="el-GR" altLang="en-US" smtClean="0"/>
              <a:t>νσωματω</a:t>
            </a:r>
            <a:r>
              <a:rPr lang="en-US" altLang="en-US" smtClean="0"/>
              <a:t>θ</a:t>
            </a:r>
            <a:r>
              <a:rPr lang="el-GR" altLang="en-US" smtClean="0"/>
              <a:t>εί σε ένα </a:t>
            </a:r>
            <a:r>
              <a:rPr lang="en-US" altLang="en-US" smtClean="0"/>
              <a:t>Web </a:t>
            </a:r>
            <a:r>
              <a:rPr lang="el-GR" altLang="en-US" smtClean="0"/>
              <a:t>κείμενο με τ</a:t>
            </a:r>
            <a:r>
              <a:rPr lang="en-US" altLang="en-US" smtClean="0"/>
              <a:t>η</a:t>
            </a:r>
            <a:r>
              <a:rPr lang="el-GR" altLang="en-US" smtClean="0"/>
              <a:t> χρήση του στοιχείου (</a:t>
            </a:r>
            <a:r>
              <a:rPr lang="en-US" altLang="en-US" smtClean="0"/>
              <a:t>element) IMG</a:t>
            </a:r>
            <a:r>
              <a:rPr lang="el-GR" altLang="en-US" smtClean="0"/>
              <a:t>, το οποίο </a:t>
            </a:r>
            <a:r>
              <a:rPr lang="en-US" altLang="en-US" smtClean="0"/>
              <a:t>έ</a:t>
            </a:r>
            <a:r>
              <a:rPr lang="el-GR" altLang="en-US" smtClean="0"/>
              <a:t>χει ως ιδιότητα (</a:t>
            </a:r>
            <a:r>
              <a:rPr lang="en-US" altLang="en-US" smtClean="0"/>
              <a:t>attribute</a:t>
            </a:r>
            <a:r>
              <a:rPr lang="el-GR" altLang="en-US" smtClean="0"/>
              <a:t>)</a:t>
            </a:r>
            <a:r>
              <a:rPr lang="en-US" altLang="en-US" smtClean="0"/>
              <a:t> </a:t>
            </a:r>
            <a:r>
              <a:rPr lang="el-GR" altLang="en-US" smtClean="0"/>
              <a:t>το αρχείο που θα επιδείξει</a:t>
            </a:r>
          </a:p>
          <a:p>
            <a:pPr lvl="1">
              <a:spcBef>
                <a:spcPct val="50000"/>
              </a:spcBef>
            </a:pPr>
            <a:r>
              <a:rPr lang="en-US" altLang="en-US" smtClean="0"/>
              <a:t>&lt;IMG SRC = "myPicture.gif"&gt;</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67506D7F-505D-417B-9EB0-8ADC3715B09F}" type="slidenum">
              <a:rPr lang="en-US" altLang="en-US" sz="1200">
                <a:solidFill>
                  <a:schemeClr val="tx1">
                    <a:tint val="75000"/>
                  </a:schemeClr>
                </a:solidFill>
                <a:latin typeface="+mn-lt"/>
                <a:cs typeface="+mn-cs"/>
              </a:rPr>
              <a:pPr fontAlgn="auto">
                <a:spcBef>
                  <a:spcPts val="0"/>
                </a:spcBef>
                <a:spcAft>
                  <a:spcPts val="0"/>
                </a:spcAft>
                <a:defRPr/>
              </a:pPr>
              <a:t>396</a:t>
            </a:fld>
            <a:endParaRPr lang="en-US" altLang="en-US" sz="1200">
              <a:solidFill>
                <a:schemeClr val="tx1">
                  <a:tint val="75000"/>
                </a:schemeClr>
              </a:solidFill>
              <a:latin typeface="+mn-lt"/>
              <a:cs typeface="+mn-cs"/>
            </a:endParaRPr>
          </a:p>
        </p:txBody>
      </p:sp>
      <p:sp>
        <p:nvSpPr>
          <p:cNvPr id="524291" name="Rectangle 2"/>
          <p:cNvSpPr>
            <a:spLocks noGrp="1" noChangeArrowheads="1"/>
          </p:cNvSpPr>
          <p:nvPr>
            <p:ph type="title" idx="4294967295"/>
          </p:nvPr>
        </p:nvSpPr>
        <p:spPr/>
        <p:txBody>
          <a:bodyPr anchor="ctr"/>
          <a:lstStyle/>
          <a:p>
            <a:r>
              <a:rPr lang="en-US" altLang="en-US" sz="2500" smtClean="0"/>
              <a:t>Ε</a:t>
            </a:r>
            <a:r>
              <a:rPr lang="el-GR" altLang="en-US" sz="2500" smtClean="0"/>
              <a:t>ικόνες και σύνδεσμοι </a:t>
            </a:r>
            <a:r>
              <a:rPr lang="en-US" altLang="en-US" sz="2500" smtClean="0"/>
              <a:t>(</a:t>
            </a:r>
            <a:r>
              <a:rPr lang="el-GR" altLang="en-US" sz="2500" smtClean="0"/>
              <a:t>συνέχεια</a:t>
            </a:r>
            <a:r>
              <a:rPr lang="en-US" altLang="en-US" sz="2500" smtClean="0"/>
              <a:t>)</a:t>
            </a:r>
          </a:p>
        </p:txBody>
      </p:sp>
      <p:sp>
        <p:nvSpPr>
          <p:cNvPr id="524292" name="Rectangle 3"/>
          <p:cNvSpPr>
            <a:spLocks noGrp="1" noChangeArrowheads="1"/>
          </p:cNvSpPr>
          <p:nvPr>
            <p:ph type="body" idx="4294967295"/>
          </p:nvPr>
        </p:nvSpPr>
        <p:spPr/>
        <p:txBody>
          <a:bodyPr/>
          <a:lstStyle/>
          <a:p>
            <a:pPr marL="342900" indent="-342900">
              <a:lnSpc>
                <a:spcPct val="110000"/>
              </a:lnSpc>
              <a:tabLst>
                <a:tab pos="914400" algn="l"/>
              </a:tabLst>
            </a:pPr>
            <a:r>
              <a:rPr lang="el-GR" altLang="en-US" smtClean="0"/>
              <a:t>Ένας σύνδεσμος προσδιορίζεται από το στοιχεί</a:t>
            </a:r>
            <a:r>
              <a:rPr lang="en-US" altLang="en-US" smtClean="0"/>
              <a:t>o A, </a:t>
            </a:r>
            <a:r>
              <a:rPr lang="el-GR" altLang="en-US" smtClean="0"/>
              <a:t>που </a:t>
            </a:r>
            <a:r>
              <a:rPr lang="en-US" altLang="en-US" smtClean="0"/>
              <a:t>σ</a:t>
            </a:r>
            <a:r>
              <a:rPr lang="el-GR" altLang="en-US" smtClean="0"/>
              <a:t>η</a:t>
            </a:r>
            <a:r>
              <a:rPr lang="en-US" altLang="en-US" smtClean="0"/>
              <a:t>μ</a:t>
            </a:r>
            <a:r>
              <a:rPr lang="el-GR" altLang="en-US" smtClean="0"/>
              <a:t>αίνει </a:t>
            </a:r>
            <a:r>
              <a:rPr lang="en-US" altLang="en-US" smtClean="0"/>
              <a:t>anchor</a:t>
            </a:r>
          </a:p>
          <a:p>
            <a:pPr marL="342900" indent="-342900">
              <a:lnSpc>
                <a:spcPct val="110000"/>
              </a:lnSpc>
              <a:tabLst>
                <a:tab pos="914400" algn="l"/>
              </a:tabLst>
            </a:pPr>
            <a:r>
              <a:rPr lang="en-US" altLang="en-US" smtClean="0"/>
              <a:t>To tag π</a:t>
            </a:r>
            <a:r>
              <a:rPr lang="el-GR" altLang="en-US" smtClean="0"/>
              <a:t>εριέχει την ιδιότητα που λέγεται </a:t>
            </a:r>
            <a:r>
              <a:rPr lang="en-US" altLang="en-US" smtClean="0"/>
              <a:t>HREF, κ</a:t>
            </a:r>
            <a:r>
              <a:rPr lang="el-GR" altLang="en-US" smtClean="0"/>
              <a:t>αι προσδιορίζει το </a:t>
            </a:r>
            <a:r>
              <a:rPr lang="en-US" altLang="en-US" smtClean="0"/>
              <a:t>URL τ</a:t>
            </a:r>
            <a:r>
              <a:rPr lang="el-GR" altLang="en-US" smtClean="0"/>
              <a:t>ου κειμένου </a:t>
            </a:r>
            <a:r>
              <a:rPr lang="en-US" altLang="en-US" smtClean="0"/>
              <a:t>σ</a:t>
            </a:r>
            <a:r>
              <a:rPr lang="el-GR" altLang="en-US" smtClean="0"/>
              <a:t>τόχος</a:t>
            </a:r>
          </a:p>
          <a:p>
            <a:pPr marL="342900" indent="-342900">
              <a:lnSpc>
                <a:spcPct val="110000"/>
              </a:lnSpc>
              <a:tabLst>
                <a:tab pos="914400" algn="l"/>
              </a:tabLst>
            </a:pPr>
            <a:r>
              <a:rPr lang="el-GR" altLang="en-US" smtClean="0"/>
              <a:t>Παράδειγμα</a:t>
            </a:r>
            <a:endParaRPr lang="en-US" altLang="en-US" smtClean="0"/>
          </a:p>
          <a:p>
            <a:pPr marL="342900" indent="-342900">
              <a:spcBef>
                <a:spcPct val="70000"/>
              </a:spcBef>
              <a:buFontTx/>
              <a:buNone/>
              <a:tabLst>
                <a:tab pos="914400" algn="l"/>
              </a:tabLst>
            </a:pPr>
            <a:r>
              <a:rPr lang="en-US" altLang="en-US" sz="2000" smtClean="0"/>
              <a:t>		&lt;A HREF = "http://duke.csc.villanova.edu/docs/"&gt; 		Documentation Central!&lt;/A&gt;</a:t>
            </a:r>
            <a:endParaRPr lang="en-US" altLang="en-US" smtClean="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3D4CC1C-4F6E-4DFE-8CC1-D034AEA8655B}" type="slidenum">
              <a:rPr lang="en-US" altLang="en-US" sz="1200">
                <a:solidFill>
                  <a:schemeClr val="tx1">
                    <a:tint val="75000"/>
                  </a:schemeClr>
                </a:solidFill>
                <a:latin typeface="+mn-lt"/>
                <a:cs typeface="+mn-cs"/>
              </a:rPr>
              <a:pPr fontAlgn="auto">
                <a:spcBef>
                  <a:spcPts val="0"/>
                </a:spcBef>
                <a:spcAft>
                  <a:spcPts val="0"/>
                </a:spcAft>
                <a:defRPr/>
              </a:pPr>
              <a:t>397</a:t>
            </a:fld>
            <a:endParaRPr lang="en-US" altLang="en-US" sz="1200">
              <a:solidFill>
                <a:schemeClr val="tx1">
                  <a:tint val="75000"/>
                </a:schemeClr>
              </a:solidFill>
              <a:latin typeface="+mn-lt"/>
              <a:cs typeface="+mn-cs"/>
            </a:endParaRPr>
          </a:p>
        </p:txBody>
      </p:sp>
      <p:sp>
        <p:nvSpPr>
          <p:cNvPr id="525315" name="Rectangle 2"/>
          <p:cNvSpPr>
            <a:spLocks noGrp="1" noChangeArrowheads="1"/>
          </p:cNvSpPr>
          <p:nvPr>
            <p:ph type="title" idx="4294967295"/>
          </p:nvPr>
        </p:nvSpPr>
        <p:spPr/>
        <p:txBody>
          <a:bodyPr anchor="ctr"/>
          <a:lstStyle/>
          <a:p>
            <a:r>
              <a:rPr lang="en-US" altLang="en-US" smtClean="0"/>
              <a:t>Δ</a:t>
            </a:r>
            <a:r>
              <a:rPr lang="el-GR" altLang="en-US" smtClean="0"/>
              <a:t>ιαδραστικές σελίδες</a:t>
            </a:r>
            <a:r>
              <a:rPr lang="en-US" altLang="en-US" smtClean="0"/>
              <a:t> Web</a:t>
            </a:r>
          </a:p>
        </p:txBody>
      </p:sp>
      <p:sp>
        <p:nvSpPr>
          <p:cNvPr id="525316" name="Rectangle 3"/>
          <p:cNvSpPr>
            <a:spLocks noGrp="1" noChangeArrowheads="1"/>
          </p:cNvSpPr>
          <p:nvPr>
            <p:ph type="body" idx="4294967295"/>
          </p:nvPr>
        </p:nvSpPr>
        <p:spPr/>
        <p:txBody>
          <a:bodyPr/>
          <a:lstStyle/>
          <a:p>
            <a:r>
              <a:rPr lang="el-GR" altLang="en-US" sz="2300" smtClean="0"/>
              <a:t>Όταν πρωτο-σχεδιάστηκε η </a:t>
            </a:r>
            <a:r>
              <a:rPr lang="en-US" altLang="en-US" sz="2300" smtClean="0"/>
              <a:t>HTML, </a:t>
            </a:r>
            <a:r>
              <a:rPr lang="el-GR" altLang="en-US" sz="2300" smtClean="0"/>
              <a:t>δεν υπήρχε τρόπος αλληλεπίδρασης με την πληροφορία και τις εικόνες μίας σελίδας </a:t>
            </a:r>
            <a:r>
              <a:rPr lang="en-US" altLang="en-US" sz="2300" smtClean="0"/>
              <a:t>Web</a:t>
            </a:r>
          </a:p>
          <a:p>
            <a:r>
              <a:rPr lang="el-GR" altLang="en-US" sz="2300" smtClean="0"/>
              <a:t>Οι χρήστες επιθυμούσαν μία δυναμικότερη συμπεριφορά από το </a:t>
            </a:r>
            <a:r>
              <a:rPr lang="en-US" altLang="en-US" sz="2300" smtClean="0"/>
              <a:t>Web</a:t>
            </a:r>
            <a:r>
              <a:rPr lang="el-GR" altLang="en-US" sz="2300" smtClean="0"/>
              <a:t>. Αυτό είχε σαν συνέπεια την ανάπτυξη νέων τεχνολογιών που θα την εξυπηρετούσαν.</a:t>
            </a:r>
          </a:p>
          <a:p>
            <a:r>
              <a:rPr lang="el-GR" altLang="en-US" sz="2300" smtClean="0"/>
              <a:t>Πολλές από αυτές τις ιδέες προήλθαν από την τότε νέα γλώσσα προγραμματισμού</a:t>
            </a:r>
            <a:r>
              <a:rPr lang="en-US" altLang="en-US" sz="2300" smtClean="0"/>
              <a:t> Java</a:t>
            </a:r>
            <a:endParaRPr lang="el-GR" altLang="en-US" sz="2300" smtClean="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319C887F-64CC-492B-A056-7C618E42AAA7}" type="slidenum">
              <a:rPr lang="en-US" altLang="en-US" sz="1200">
                <a:solidFill>
                  <a:schemeClr val="tx1">
                    <a:tint val="75000"/>
                  </a:schemeClr>
                </a:solidFill>
                <a:latin typeface="+mn-lt"/>
                <a:cs typeface="+mn-cs"/>
              </a:rPr>
              <a:pPr fontAlgn="auto">
                <a:spcBef>
                  <a:spcPts val="0"/>
                </a:spcBef>
                <a:spcAft>
                  <a:spcPts val="0"/>
                </a:spcAft>
                <a:defRPr/>
              </a:pPr>
              <a:t>398</a:t>
            </a:fld>
            <a:endParaRPr lang="en-US" altLang="en-US" sz="1200">
              <a:solidFill>
                <a:schemeClr val="tx1">
                  <a:tint val="75000"/>
                </a:schemeClr>
              </a:solidFill>
              <a:latin typeface="+mn-lt"/>
              <a:cs typeface="+mn-cs"/>
            </a:endParaRPr>
          </a:p>
        </p:txBody>
      </p:sp>
      <p:sp>
        <p:nvSpPr>
          <p:cNvPr id="526339" name="Rectangle 2"/>
          <p:cNvSpPr>
            <a:spLocks noGrp="1" noChangeArrowheads="1"/>
          </p:cNvSpPr>
          <p:nvPr>
            <p:ph type="title" idx="4294967295"/>
          </p:nvPr>
        </p:nvSpPr>
        <p:spPr/>
        <p:txBody>
          <a:bodyPr anchor="ctr"/>
          <a:lstStyle/>
          <a:p>
            <a:r>
              <a:rPr lang="en-US" altLang="en-US" smtClean="0"/>
              <a:t>Java Applets</a:t>
            </a:r>
          </a:p>
        </p:txBody>
      </p:sp>
      <p:sp>
        <p:nvSpPr>
          <p:cNvPr id="526340" name="Rectangle 3"/>
          <p:cNvSpPr>
            <a:spLocks noGrp="1" noChangeArrowheads="1"/>
          </p:cNvSpPr>
          <p:nvPr>
            <p:ph type="body" idx="4294967295"/>
          </p:nvPr>
        </p:nvSpPr>
        <p:spPr/>
        <p:txBody>
          <a:bodyPr/>
          <a:lstStyle/>
          <a:p>
            <a:pPr marL="342900" indent="-342900">
              <a:lnSpc>
                <a:spcPct val="90000"/>
              </a:lnSpc>
              <a:tabLst>
                <a:tab pos="1371600" algn="l"/>
                <a:tab pos="1828800" algn="l"/>
              </a:tabLst>
            </a:pPr>
            <a:r>
              <a:rPr lang="el-GR" altLang="en-US" sz="2000" smtClean="0"/>
              <a:t>Ένα</a:t>
            </a:r>
            <a:r>
              <a:rPr lang="en-US" altLang="en-US" sz="2000" smtClean="0"/>
              <a:t> </a:t>
            </a:r>
            <a:r>
              <a:rPr lang="en-US" altLang="en-US" sz="2000" b="1" smtClean="0"/>
              <a:t>Java applet</a:t>
            </a:r>
            <a:r>
              <a:rPr lang="en-US" altLang="en-US" sz="2000" smtClean="0"/>
              <a:t> </a:t>
            </a:r>
            <a:r>
              <a:rPr lang="el-GR" altLang="en-US" sz="2000" smtClean="0"/>
              <a:t>είναι ένα πρόγραμμα που σχεδιάστηκε ώστε να ενσωματώνεται σε ένα κείμενο </a:t>
            </a:r>
            <a:r>
              <a:rPr lang="en-US" altLang="en-US" sz="2000" smtClean="0"/>
              <a:t>HTML </a:t>
            </a:r>
            <a:r>
              <a:rPr lang="el-GR" altLang="en-US" sz="2000" smtClean="0"/>
              <a:t>(</a:t>
            </a:r>
            <a:r>
              <a:rPr lang="el-GR" altLang="en-US" sz="2000" i="1" smtClean="0"/>
              <a:t>ενεργό έγγραφο</a:t>
            </a:r>
            <a:r>
              <a:rPr lang="el-GR" altLang="en-US" sz="2000" smtClean="0"/>
              <a:t>).</a:t>
            </a:r>
            <a:endParaRPr lang="en-US" altLang="en-US" sz="2000" smtClean="0"/>
          </a:p>
          <a:p>
            <a:pPr marL="342900" indent="-342900">
              <a:lnSpc>
                <a:spcPct val="90000"/>
              </a:lnSpc>
              <a:tabLst>
                <a:tab pos="1371600" algn="l"/>
                <a:tab pos="1828800" algn="l"/>
              </a:tabLst>
            </a:pPr>
            <a:r>
              <a:rPr lang="el-GR" altLang="en-US" sz="2000" smtClean="0"/>
              <a:t>Ένα </a:t>
            </a:r>
            <a:r>
              <a:rPr lang="en-US" altLang="en-US" sz="2000" smtClean="0"/>
              <a:t>Java applet</a:t>
            </a:r>
            <a:r>
              <a:rPr lang="el-GR" altLang="en-US" sz="2000" smtClean="0"/>
              <a:t> μεταφέρεται από τον </a:t>
            </a:r>
            <a:r>
              <a:rPr lang="en-US" altLang="en-US" sz="2000" smtClean="0"/>
              <a:t>Web server </a:t>
            </a:r>
            <a:r>
              <a:rPr lang="el-GR" altLang="en-US" sz="2000" smtClean="0"/>
              <a:t>σε αυτόν που θέλει να τρέξει το πρόγραμμα. Εκτελείται (τρέχει) στο </a:t>
            </a:r>
            <a:r>
              <a:rPr lang="en-GB" altLang="en-US" sz="2000" smtClean="0"/>
              <a:t>browser.</a:t>
            </a:r>
            <a:endParaRPr lang="el-GR" altLang="en-US" sz="2000" smtClean="0"/>
          </a:p>
          <a:p>
            <a:pPr marL="342900" indent="-342900">
              <a:lnSpc>
                <a:spcPct val="90000"/>
              </a:lnSpc>
              <a:tabLst>
                <a:tab pos="1371600" algn="l"/>
                <a:tab pos="1828800" algn="l"/>
              </a:tabLst>
            </a:pPr>
            <a:r>
              <a:rPr lang="el-GR" altLang="en-US" sz="2000" smtClean="0"/>
              <a:t>Για να ενσωματώσω ένα </a:t>
            </a:r>
            <a:r>
              <a:rPr lang="en-US" altLang="en-US" sz="2000" smtClean="0"/>
              <a:t>applet </a:t>
            </a:r>
            <a:r>
              <a:rPr lang="el-GR" altLang="en-US" sz="2000" smtClean="0"/>
              <a:t>σε κώδικα </a:t>
            </a:r>
            <a:r>
              <a:rPr lang="en-US" altLang="en-US" sz="2000" smtClean="0"/>
              <a:t>HTML, </a:t>
            </a:r>
            <a:r>
              <a:rPr lang="el-GR" altLang="en-US" sz="2000" smtClean="0"/>
              <a:t>χρησιμοποιώ το </a:t>
            </a:r>
            <a:r>
              <a:rPr lang="en-US" altLang="en-US" sz="2000" smtClean="0"/>
              <a:t>tag APPLET</a:t>
            </a:r>
          </a:p>
          <a:p>
            <a:pPr marL="742950" lvl="1" indent="-285750">
              <a:lnSpc>
                <a:spcPct val="90000"/>
              </a:lnSpc>
              <a:spcBef>
                <a:spcPct val="100000"/>
              </a:spcBef>
              <a:buFontTx/>
              <a:buNone/>
              <a:tabLst>
                <a:tab pos="1371600" algn="l"/>
                <a:tab pos="1828800" algn="l"/>
              </a:tabLst>
            </a:pPr>
            <a:r>
              <a:rPr lang="en-US" altLang="en-US" sz="1500" smtClean="0"/>
              <a:t>&lt;APPLET code="MyApplet.class" width=250 </a:t>
            </a:r>
            <a:br>
              <a:rPr lang="en-US" altLang="en-US" sz="1500" smtClean="0"/>
            </a:br>
            <a:r>
              <a:rPr lang="en-US" altLang="en-US" sz="1500" smtClean="0"/>
              <a:t>	height=150 &gt;&lt;/APPLET&gt;</a:t>
            </a:r>
            <a:endParaRPr lang="el-GR" altLang="en-US" sz="1500" smtClean="0"/>
          </a:p>
          <a:p>
            <a:pPr marL="342900" indent="-342900">
              <a:lnSpc>
                <a:spcPct val="90000"/>
              </a:lnSpc>
              <a:spcBef>
                <a:spcPct val="100000"/>
              </a:spcBef>
              <a:tabLst>
                <a:tab pos="1371600" algn="l"/>
                <a:tab pos="1828800" algn="l"/>
              </a:tabLst>
            </a:pPr>
            <a:r>
              <a:rPr lang="el-GR" altLang="en-US" sz="2000" smtClean="0"/>
              <a:t>Π.χ. κινούμενη εικόνα.</a:t>
            </a:r>
            <a:endParaRPr lang="en-US" altLang="en-US" sz="2000" smtClean="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71F70044-1DFD-4162-B5C3-6E7A876969E4}" type="slidenum">
              <a:rPr lang="en-US" altLang="en-US" sz="1200">
                <a:solidFill>
                  <a:schemeClr val="tx1">
                    <a:tint val="75000"/>
                  </a:schemeClr>
                </a:solidFill>
                <a:latin typeface="+mn-lt"/>
                <a:cs typeface="+mn-cs"/>
              </a:rPr>
              <a:pPr fontAlgn="auto">
                <a:spcBef>
                  <a:spcPts val="0"/>
                </a:spcBef>
                <a:spcAft>
                  <a:spcPts val="0"/>
                </a:spcAft>
                <a:defRPr/>
              </a:pPr>
              <a:t>399</a:t>
            </a:fld>
            <a:endParaRPr lang="en-US" altLang="en-US" sz="1200">
              <a:solidFill>
                <a:schemeClr val="tx1">
                  <a:tint val="75000"/>
                </a:schemeClr>
              </a:solidFill>
              <a:latin typeface="+mn-lt"/>
              <a:cs typeface="+mn-cs"/>
            </a:endParaRPr>
          </a:p>
        </p:txBody>
      </p:sp>
      <p:sp>
        <p:nvSpPr>
          <p:cNvPr id="527363" name="Rectangle 2"/>
          <p:cNvSpPr>
            <a:spLocks noGrp="1" noChangeArrowheads="1"/>
          </p:cNvSpPr>
          <p:nvPr>
            <p:ph type="title" idx="4294967295"/>
          </p:nvPr>
        </p:nvSpPr>
        <p:spPr/>
        <p:txBody>
          <a:bodyPr anchor="ctr"/>
          <a:lstStyle/>
          <a:p>
            <a:r>
              <a:rPr lang="en-US" altLang="en-US" smtClean="0"/>
              <a:t>Java Applets</a:t>
            </a:r>
          </a:p>
        </p:txBody>
      </p:sp>
      <p:sp>
        <p:nvSpPr>
          <p:cNvPr id="527364" name="Rectangle 3"/>
          <p:cNvSpPr>
            <a:spLocks noGrp="1" noChangeArrowheads="1"/>
          </p:cNvSpPr>
          <p:nvPr>
            <p:ph type="body" idx="4294967295"/>
          </p:nvPr>
        </p:nvSpPr>
        <p:spPr/>
        <p:txBody>
          <a:bodyPr/>
          <a:lstStyle/>
          <a:p>
            <a:r>
              <a:rPr lang="en-US" altLang="en-US" smtClean="0"/>
              <a:t>O browser </a:t>
            </a:r>
            <a:r>
              <a:rPr lang="el-GR" altLang="en-US" smtClean="0"/>
              <a:t>έχει ένα ενσωματωμένο διερμηνέα που εκτελεί το </a:t>
            </a:r>
            <a:r>
              <a:rPr lang="en-US" altLang="en-US" smtClean="0"/>
              <a:t>applet, </a:t>
            </a:r>
            <a:r>
              <a:rPr lang="el-GR" altLang="en-US" smtClean="0"/>
              <a:t>επιτρέποντας στον χρήστη να αλληλεπιδρά με αυτό</a:t>
            </a:r>
          </a:p>
          <a:p>
            <a:pPr lvl="1"/>
            <a:r>
              <a:rPr lang="el-GR" altLang="en-US" smtClean="0"/>
              <a:t>Υπάρχουν όμως δυσκολίες…</a:t>
            </a:r>
          </a:p>
          <a:p>
            <a:pPr lvl="1"/>
            <a:r>
              <a:rPr lang="el-GR" altLang="en-US" smtClean="0"/>
              <a:t>Π</a:t>
            </a:r>
            <a:r>
              <a:rPr lang="en-US" altLang="en-US" smtClean="0"/>
              <a:t>ώ</a:t>
            </a:r>
            <a:r>
              <a:rPr lang="el-GR" altLang="en-US" smtClean="0"/>
              <a:t>ς μπορεί να εκτελείται ένα πρόγραμμα που γράφτηκε σε ένα τύπο υπολογιστή σε πιθανόν πολλούς άλλους υπολογιστές</a:t>
            </a:r>
            <a:endParaRPr lang="en-US" altLang="en-US"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Ιστοσελίδα – Τρόπος αξιολόγησης</a:t>
            </a:r>
            <a:endParaRPr lang="el-GR" dirty="0"/>
          </a:p>
        </p:txBody>
      </p:sp>
      <p:sp>
        <p:nvSpPr>
          <p:cNvPr id="3" name="Footer Placeholder 2"/>
          <p:cNvSpPr>
            <a:spLocks noGrp="1"/>
          </p:cNvSpPr>
          <p:nvPr>
            <p:ph type="ftr" sz="quarter" idx="11"/>
          </p:nvPr>
        </p:nvSpPr>
        <p:spPr/>
        <p:txBody>
          <a:bodyPr/>
          <a:lstStyle/>
          <a:p>
            <a:r>
              <a:rPr lang="el-GR" smtClean="0"/>
              <a:t>Εισαγωγή στην Πληροφορκή</a:t>
            </a:r>
            <a:endParaRPr lang="el-GR"/>
          </a:p>
        </p:txBody>
      </p:sp>
      <p:sp>
        <p:nvSpPr>
          <p:cNvPr id="4" name="Slide Number Placeholder 3"/>
          <p:cNvSpPr>
            <a:spLocks noGrp="1"/>
          </p:cNvSpPr>
          <p:nvPr>
            <p:ph type="sldNum" sz="quarter" idx="12"/>
          </p:nvPr>
        </p:nvSpPr>
        <p:spPr/>
        <p:txBody>
          <a:bodyPr/>
          <a:lstStyle/>
          <a:p>
            <a:fld id="{D3F1D1C4-C2D9-4231-9FB2-B2D9D97AA41D}" type="slidenum">
              <a:rPr lang="el-GR" smtClean="0"/>
              <a:pPr/>
              <a:t>4</a:t>
            </a:fld>
            <a:endParaRPr lang="el-GR"/>
          </a:p>
        </p:txBody>
      </p:sp>
      <p:sp>
        <p:nvSpPr>
          <p:cNvPr id="5" name="Content Placeholder 4"/>
          <p:cNvSpPr>
            <a:spLocks noGrp="1"/>
          </p:cNvSpPr>
          <p:nvPr>
            <p:ph sz="quarter" idx="1"/>
          </p:nvPr>
        </p:nvSpPr>
        <p:spPr/>
        <p:txBody>
          <a:bodyPr/>
          <a:lstStyle/>
          <a:p>
            <a:r>
              <a:rPr lang="el-GR" dirty="0" smtClean="0"/>
              <a:t>Ιστοσελίδα Μαθήματος</a:t>
            </a:r>
          </a:p>
          <a:p>
            <a:pPr>
              <a:buNone/>
            </a:pPr>
            <a:r>
              <a:rPr lang="en-US" dirty="0" smtClean="0">
                <a:hlinkClick r:id="rId2"/>
              </a:rPr>
              <a:t>https://eclass.teicrete.gr/courses/TP105/</a:t>
            </a:r>
            <a:endParaRPr lang="el-GR" dirty="0" smtClean="0"/>
          </a:p>
          <a:p>
            <a:r>
              <a:rPr lang="el-GR" dirty="0" smtClean="0"/>
              <a:t>Τρόπος αξιολόγησης 40% πρόοδος(10 Δεκεμβρίου) 60% τελική εξέταση</a:t>
            </a:r>
            <a:endParaRPr lang="el-G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Ταχύτητα της ΚΜΕ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40</a:t>
            </a:fld>
            <a:endParaRPr lang="el-GR"/>
          </a:p>
        </p:txBody>
      </p:sp>
      <p:sp>
        <p:nvSpPr>
          <p:cNvPr id="5" name="4 - Θέση περιεχομένου"/>
          <p:cNvSpPr>
            <a:spLocks noGrp="1"/>
          </p:cNvSpPr>
          <p:nvPr>
            <p:ph sz="quarter" idx="1"/>
          </p:nvPr>
        </p:nvSpPr>
        <p:spPr>
          <a:xfrm>
            <a:off x="301752" y="1527048"/>
            <a:ext cx="8503920" cy="4206208"/>
          </a:xfrm>
        </p:spPr>
        <p:txBody>
          <a:bodyPr>
            <a:normAutofit fontScale="85000" lnSpcReduction="20000"/>
          </a:bodyPr>
          <a:lstStyle/>
          <a:p>
            <a:r>
              <a:rPr lang="el-GR" dirty="0" smtClean="0"/>
              <a:t>Η κεντρική μονάδα επεξεργασίας είναι σχεδιασμένη ώστε να λειτουργεί σύμφωνα με ένα ηλεκτρικό σήμα χρονισμού, που ονομάζεται </a:t>
            </a:r>
            <a:r>
              <a:rPr lang="el-GR" b="1" dirty="0" smtClean="0"/>
              <a:t>ρολόι (</a:t>
            </a:r>
            <a:r>
              <a:rPr lang="en-US" b="1" dirty="0" smtClean="0"/>
              <a:t>processor clock</a:t>
            </a:r>
            <a:r>
              <a:rPr lang="el-GR" b="1" dirty="0" smtClean="0"/>
              <a:t>)</a:t>
            </a:r>
            <a:endParaRPr lang="el-GR" dirty="0" smtClean="0"/>
          </a:p>
          <a:p>
            <a:r>
              <a:rPr lang="el-GR" dirty="0" smtClean="0"/>
              <a:t>Το ρολόι είναι ένας παλμός που εκπέμπεται και εναλλάσσεται περιοδικά μεταξύ μηδέν και ένα</a:t>
            </a:r>
          </a:p>
          <a:p>
            <a:r>
              <a:rPr lang="el-GR" dirty="0" smtClean="0"/>
              <a:t>Ο χρόνος που χρειάζεται το ρολόι για να μεταπηδήσει από το μηδέν στο ένα και πίσω στο μηδέν, ονομάζεται </a:t>
            </a:r>
            <a:r>
              <a:rPr lang="el-GR" b="1" dirty="0" smtClean="0"/>
              <a:t>περίοδος</a:t>
            </a:r>
            <a:r>
              <a:rPr lang="el-GR" dirty="0" smtClean="0"/>
              <a:t> ή</a:t>
            </a:r>
            <a:r>
              <a:rPr lang="el-GR" b="1" dirty="0" smtClean="0"/>
              <a:t> κύκλος του ρολογιού (</a:t>
            </a:r>
            <a:r>
              <a:rPr lang="en-US" b="1" dirty="0" smtClean="0"/>
              <a:t>clock cycle</a:t>
            </a:r>
            <a:r>
              <a:rPr lang="el-GR" b="1" dirty="0" smtClean="0"/>
              <a:t>)</a:t>
            </a:r>
            <a:r>
              <a:rPr lang="el-GR" dirty="0" smtClean="0"/>
              <a:t>,</a:t>
            </a:r>
            <a:r>
              <a:rPr lang="el-GR" b="1" dirty="0" smtClean="0"/>
              <a:t> </a:t>
            </a:r>
            <a:r>
              <a:rPr lang="el-GR" dirty="0" smtClean="0"/>
              <a:t>και μετριέται σε δευτερόλεπτα</a:t>
            </a:r>
          </a:p>
          <a:p>
            <a:r>
              <a:rPr lang="el-GR" dirty="0" smtClean="0"/>
              <a:t>Ο επεξεργαστής για να εκτελέσει μία εντολή, πρώτα διαμερίζει τη διαδικασία που πρέπει να εκτελεστεί σε απλούστερα βήματα</a:t>
            </a:r>
          </a:p>
          <a:p>
            <a:pPr lvl="1"/>
            <a:r>
              <a:rPr lang="el-GR" dirty="0" smtClean="0"/>
              <a:t>έτσι ώστε καθένα από αυτά να μπορεί να εκτελεστεί σε ένα κύκλο ρολογιού</a:t>
            </a:r>
          </a:p>
          <a:p>
            <a:endParaRPr lang="el-GR"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412A3D27-4279-4063-B35D-39F02FE4CB8B}" type="slidenum">
              <a:rPr lang="en-US" altLang="en-US" sz="1200">
                <a:solidFill>
                  <a:schemeClr val="tx1">
                    <a:tint val="75000"/>
                  </a:schemeClr>
                </a:solidFill>
                <a:latin typeface="+mn-lt"/>
                <a:cs typeface="+mn-cs"/>
              </a:rPr>
              <a:pPr fontAlgn="auto">
                <a:spcBef>
                  <a:spcPts val="0"/>
                </a:spcBef>
                <a:spcAft>
                  <a:spcPts val="0"/>
                </a:spcAft>
                <a:defRPr/>
              </a:pPr>
              <a:t>400</a:t>
            </a:fld>
            <a:endParaRPr lang="en-US" altLang="en-US" sz="1200">
              <a:solidFill>
                <a:schemeClr val="tx1">
                  <a:tint val="75000"/>
                </a:schemeClr>
              </a:solidFill>
              <a:latin typeface="+mn-lt"/>
              <a:cs typeface="+mn-cs"/>
            </a:endParaRPr>
          </a:p>
        </p:txBody>
      </p:sp>
      <p:sp>
        <p:nvSpPr>
          <p:cNvPr id="528387" name="Rectangle 4"/>
          <p:cNvSpPr>
            <a:spLocks noGrp="1" noChangeArrowheads="1"/>
          </p:cNvSpPr>
          <p:nvPr>
            <p:ph type="title" idx="4294967295"/>
          </p:nvPr>
        </p:nvSpPr>
        <p:spPr/>
        <p:txBody>
          <a:bodyPr anchor="ctr"/>
          <a:lstStyle/>
          <a:p>
            <a:r>
              <a:rPr lang="en-US" altLang="en-US" smtClean="0"/>
              <a:t>Java Applets</a:t>
            </a:r>
          </a:p>
        </p:txBody>
      </p:sp>
      <p:sp>
        <p:nvSpPr>
          <p:cNvPr id="528388" name="Rectangle 5"/>
          <p:cNvSpPr>
            <a:spLocks noGrp="1" noChangeArrowheads="1"/>
          </p:cNvSpPr>
          <p:nvPr>
            <p:ph type="body" idx="4294967295"/>
          </p:nvPr>
        </p:nvSpPr>
        <p:spPr/>
        <p:txBody>
          <a:bodyPr/>
          <a:lstStyle/>
          <a:p>
            <a:pPr>
              <a:lnSpc>
                <a:spcPct val="90000"/>
              </a:lnSpc>
            </a:pPr>
            <a:r>
              <a:rPr lang="el-GR" altLang="en-US" sz="2300" smtClean="0"/>
              <a:t>Τα προγράμματα </a:t>
            </a:r>
            <a:r>
              <a:rPr lang="en-US" altLang="en-US" sz="2300" smtClean="0"/>
              <a:t>Java </a:t>
            </a:r>
            <a:r>
              <a:rPr lang="el-GR" altLang="en-US" sz="2300" smtClean="0"/>
              <a:t>μετατρέπονται σε </a:t>
            </a:r>
            <a:r>
              <a:rPr lang="en-US" altLang="en-US" sz="2300" smtClean="0"/>
              <a:t>Bytecode, </a:t>
            </a:r>
            <a:r>
              <a:rPr lang="el-GR" altLang="en-US" sz="2300" smtClean="0"/>
              <a:t>που είναι μία αναπαράσταση χαμηλού επιπέδου, αλλά </a:t>
            </a:r>
            <a:r>
              <a:rPr lang="el-GR" altLang="en-US" sz="2300" b="1" smtClean="0"/>
              <a:t>δεν</a:t>
            </a:r>
            <a:r>
              <a:rPr lang="el-GR" altLang="en-US" sz="2300" smtClean="0"/>
              <a:t> είναι κώδικας μηχανής που αφορά μια συγκεκριμένη </a:t>
            </a:r>
            <a:r>
              <a:rPr lang="en-US" altLang="en-US" sz="2300" smtClean="0"/>
              <a:t>KME</a:t>
            </a:r>
            <a:r>
              <a:rPr lang="el-GR" altLang="en-US" sz="2300" smtClean="0"/>
              <a:t>.</a:t>
            </a:r>
          </a:p>
          <a:p>
            <a:pPr lvl="1">
              <a:lnSpc>
                <a:spcPct val="90000"/>
              </a:lnSpc>
            </a:pPr>
            <a:r>
              <a:rPr lang="el-GR" altLang="en-US" sz="2000" smtClean="0"/>
              <a:t>Το </a:t>
            </a:r>
            <a:r>
              <a:rPr lang="en-GB" altLang="en-US" sz="2000" smtClean="0"/>
              <a:t>ByteCode</a:t>
            </a:r>
            <a:r>
              <a:rPr lang="el-GR" altLang="en-US" sz="2000" smtClean="0"/>
              <a:t> εκτελείται από έγκυρο διερμηνέα, ανεξαρτήτου του τύπου υπολογιστών που τρέχει.</a:t>
            </a:r>
            <a:endParaRPr lang="en-US" altLang="en-US" sz="2000" smtClean="0"/>
          </a:p>
          <a:p>
            <a:pPr>
              <a:lnSpc>
                <a:spcPct val="90000"/>
              </a:lnSpc>
            </a:pPr>
            <a:r>
              <a:rPr lang="el-GR" altLang="en-US" sz="2300" smtClean="0"/>
              <a:t>Τα </a:t>
            </a:r>
            <a:r>
              <a:rPr lang="en-US" altLang="en-US" sz="2300" smtClean="0"/>
              <a:t>Java applets </a:t>
            </a:r>
            <a:r>
              <a:rPr lang="el-GR" altLang="en-US" sz="2300" smtClean="0"/>
              <a:t>έχουν περιορισμούς για θέματα ασφαλείας</a:t>
            </a:r>
          </a:p>
          <a:p>
            <a:pPr lvl="1">
              <a:lnSpc>
                <a:spcPct val="90000"/>
              </a:lnSpc>
            </a:pPr>
            <a:r>
              <a:rPr lang="el-GR" altLang="en-US" sz="2000" smtClean="0"/>
              <a:t>Για παράδειγμα, ένα </a:t>
            </a:r>
            <a:r>
              <a:rPr lang="en-US" altLang="en-US" sz="2000" smtClean="0"/>
              <a:t>Java applet </a:t>
            </a:r>
            <a:r>
              <a:rPr lang="el-GR" altLang="en-US" sz="2000" smtClean="0"/>
              <a:t>δεν μπορεί να προσπελάζει τοπικά αρχεία, ή να αλλάξει τη διαμόρφωση του υπολογιστή (</a:t>
            </a:r>
            <a:r>
              <a:rPr lang="en-US" altLang="en-US" sz="2000" smtClean="0"/>
              <a:t>system settings)</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2CA9A4B3-259F-46EE-A859-D9431766F90F}" type="slidenum">
              <a:rPr lang="en-US" altLang="en-US" sz="1200">
                <a:solidFill>
                  <a:schemeClr val="tx1">
                    <a:tint val="75000"/>
                  </a:schemeClr>
                </a:solidFill>
                <a:latin typeface="+mn-lt"/>
                <a:cs typeface="+mn-cs"/>
              </a:rPr>
              <a:pPr fontAlgn="auto">
                <a:spcBef>
                  <a:spcPts val="0"/>
                </a:spcBef>
                <a:spcAft>
                  <a:spcPts val="0"/>
                </a:spcAft>
                <a:defRPr/>
              </a:pPr>
              <a:t>401</a:t>
            </a:fld>
            <a:endParaRPr lang="en-US" altLang="en-US" sz="1200">
              <a:solidFill>
                <a:schemeClr val="tx1">
                  <a:tint val="75000"/>
                </a:schemeClr>
              </a:solidFill>
              <a:latin typeface="+mn-lt"/>
              <a:cs typeface="+mn-cs"/>
            </a:endParaRPr>
          </a:p>
        </p:txBody>
      </p:sp>
      <p:sp>
        <p:nvSpPr>
          <p:cNvPr id="529411" name="Rectangle 2"/>
          <p:cNvSpPr>
            <a:spLocks noGrp="1" noChangeArrowheads="1"/>
          </p:cNvSpPr>
          <p:nvPr>
            <p:ph type="title" idx="4294967295"/>
          </p:nvPr>
        </p:nvSpPr>
        <p:spPr/>
        <p:txBody>
          <a:bodyPr anchor="ctr"/>
          <a:lstStyle/>
          <a:p>
            <a:r>
              <a:rPr lang="el-GR" altLang="en-US" smtClean="0"/>
              <a:t>Σελίδες </a:t>
            </a:r>
            <a:r>
              <a:rPr lang="en-US" altLang="en-US" smtClean="0"/>
              <a:t>Java Server</a:t>
            </a:r>
          </a:p>
        </p:txBody>
      </p:sp>
      <p:sp>
        <p:nvSpPr>
          <p:cNvPr id="529412" name="Rectangle 3"/>
          <p:cNvSpPr>
            <a:spLocks noGrp="1" noChangeArrowheads="1"/>
          </p:cNvSpPr>
          <p:nvPr>
            <p:ph type="body" idx="4294967295"/>
          </p:nvPr>
        </p:nvSpPr>
        <p:spPr/>
        <p:txBody>
          <a:bodyPr/>
          <a:lstStyle/>
          <a:p>
            <a:r>
              <a:rPr lang="en-US" altLang="en-US" smtClean="0"/>
              <a:t>Μ</a:t>
            </a:r>
            <a:r>
              <a:rPr lang="el-GR" altLang="en-US" smtClean="0"/>
              <a:t>ία</a:t>
            </a:r>
            <a:r>
              <a:rPr lang="en-US" altLang="en-US" smtClean="0"/>
              <a:t> Java Server Page</a:t>
            </a:r>
            <a:r>
              <a:rPr lang="el-GR" altLang="en-US" smtClean="0"/>
              <a:t> </a:t>
            </a:r>
            <a:r>
              <a:rPr lang="en-US" altLang="en-US" smtClean="0"/>
              <a:t>(JSP</a:t>
            </a:r>
            <a:r>
              <a:rPr lang="el-GR" altLang="en-US" smtClean="0"/>
              <a:t>)</a:t>
            </a:r>
            <a:r>
              <a:rPr lang="en-US" altLang="en-US" smtClean="0"/>
              <a:t>, </a:t>
            </a:r>
            <a:r>
              <a:rPr lang="el-GR" altLang="en-US" smtClean="0"/>
              <a:t>είναι μία σελίδα </a:t>
            </a:r>
            <a:r>
              <a:rPr lang="en-US" altLang="en-US" smtClean="0"/>
              <a:t>Web </a:t>
            </a:r>
            <a:r>
              <a:rPr lang="el-GR" altLang="en-US" smtClean="0"/>
              <a:t>πο</a:t>
            </a:r>
            <a:r>
              <a:rPr lang="en-US" altLang="en-US" smtClean="0"/>
              <a:t>υ</a:t>
            </a:r>
            <a:r>
              <a:rPr lang="el-GR" altLang="en-US" smtClean="0"/>
              <a:t> έχει εν</a:t>
            </a:r>
            <a:r>
              <a:rPr lang="en-US" altLang="en-US" smtClean="0"/>
              <a:t>σω</a:t>
            </a:r>
            <a:r>
              <a:rPr lang="el-GR" altLang="en-US" smtClean="0"/>
              <a:t>ματωμένα </a:t>
            </a:r>
            <a:r>
              <a:rPr lang="en-US" altLang="en-US" b="1" smtClean="0"/>
              <a:t>JSP scriptlets</a:t>
            </a:r>
            <a:r>
              <a:rPr lang="el-GR" altLang="en-US" b="1" smtClean="0"/>
              <a:t> </a:t>
            </a:r>
            <a:r>
              <a:rPr lang="el-GR" altLang="en-US" smtClean="0"/>
              <a:t>(δυ</a:t>
            </a:r>
            <a:r>
              <a:rPr lang="en-US" altLang="en-US" smtClean="0"/>
              <a:t>ν</a:t>
            </a:r>
            <a:r>
              <a:rPr lang="el-GR" altLang="en-US" smtClean="0"/>
              <a:t>αμικό έγγραφο)</a:t>
            </a:r>
            <a:endParaRPr lang="el-GR" altLang="en-US" b="1" smtClean="0"/>
          </a:p>
          <a:p>
            <a:r>
              <a:rPr lang="en-US" altLang="en-US" smtClean="0"/>
              <a:t>Έ</a:t>
            </a:r>
            <a:r>
              <a:rPr lang="el-GR" altLang="en-US" smtClean="0"/>
              <a:t>να </a:t>
            </a:r>
            <a:r>
              <a:rPr lang="en-US" altLang="en-US" smtClean="0"/>
              <a:t>scriptlet </a:t>
            </a:r>
            <a:r>
              <a:rPr lang="el-GR" altLang="en-US" smtClean="0"/>
              <a:t>είναι ένα </a:t>
            </a:r>
            <a:r>
              <a:rPr lang="en-US" altLang="en-US" smtClean="0"/>
              <a:t>μ</a:t>
            </a:r>
            <a:r>
              <a:rPr lang="el-GR" altLang="en-US" smtClean="0"/>
              <a:t>ικρό κομμάτι εκτελέσιμου κώδικα που υπάρχει μέσα σε ένα κείμενο </a:t>
            </a:r>
            <a:r>
              <a:rPr lang="en-US" altLang="en-US" smtClean="0"/>
              <a:t>HTML</a:t>
            </a:r>
            <a:endParaRPr lang="el-GR" altLang="en-US" smtClean="0"/>
          </a:p>
          <a:p>
            <a:pPr>
              <a:buFontTx/>
              <a:buNone/>
            </a:pPr>
            <a:endParaRPr lang="en-US" altLang="en-US" smtClean="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8F42E9A6-E3C0-479D-8256-6CD582A1EC8F}" type="slidenum">
              <a:rPr lang="en-US" altLang="en-US" sz="1200">
                <a:solidFill>
                  <a:schemeClr val="tx1">
                    <a:tint val="75000"/>
                  </a:schemeClr>
                </a:solidFill>
                <a:latin typeface="+mn-lt"/>
                <a:cs typeface="+mn-cs"/>
              </a:rPr>
              <a:pPr fontAlgn="auto">
                <a:spcBef>
                  <a:spcPts val="0"/>
                </a:spcBef>
                <a:spcAft>
                  <a:spcPts val="0"/>
                </a:spcAft>
                <a:defRPr/>
              </a:pPr>
              <a:t>402</a:t>
            </a:fld>
            <a:endParaRPr lang="en-US" altLang="en-US" sz="1200">
              <a:solidFill>
                <a:schemeClr val="tx1">
                  <a:tint val="75000"/>
                </a:schemeClr>
              </a:solidFill>
              <a:latin typeface="+mn-lt"/>
              <a:cs typeface="+mn-cs"/>
            </a:endParaRPr>
          </a:p>
        </p:txBody>
      </p:sp>
      <p:sp>
        <p:nvSpPr>
          <p:cNvPr id="530435" name="Rectangle 2"/>
          <p:cNvSpPr>
            <a:spLocks noGrp="1" noChangeArrowheads="1"/>
          </p:cNvSpPr>
          <p:nvPr>
            <p:ph type="title" idx="4294967295"/>
          </p:nvPr>
        </p:nvSpPr>
        <p:spPr/>
        <p:txBody>
          <a:bodyPr anchor="ctr"/>
          <a:lstStyle/>
          <a:p>
            <a:r>
              <a:rPr lang="el-GR" altLang="en-US" smtClean="0"/>
              <a:t>Σελίδ</a:t>
            </a:r>
            <a:r>
              <a:rPr lang="en-US" altLang="en-US" smtClean="0"/>
              <a:t>ε</a:t>
            </a:r>
            <a:r>
              <a:rPr lang="el-GR" altLang="en-US" smtClean="0"/>
              <a:t>ς </a:t>
            </a:r>
            <a:r>
              <a:rPr lang="en-US" altLang="en-US" smtClean="0"/>
              <a:t>Java Server</a:t>
            </a:r>
          </a:p>
        </p:txBody>
      </p:sp>
      <p:sp>
        <p:nvSpPr>
          <p:cNvPr id="530436" name="Rectangle 3"/>
          <p:cNvSpPr>
            <a:spLocks noGrp="1" noChangeArrowheads="1"/>
          </p:cNvSpPr>
          <p:nvPr>
            <p:ph type="body" idx="4294967295"/>
          </p:nvPr>
        </p:nvSpPr>
        <p:spPr>
          <a:xfrm>
            <a:off x="301625" y="1524000"/>
            <a:ext cx="8534400" cy="2400300"/>
          </a:xfrm>
        </p:spPr>
        <p:txBody>
          <a:bodyPr/>
          <a:lstStyle/>
          <a:p>
            <a:r>
              <a:rPr lang="el-GR" altLang="en-US" sz="2300" smtClean="0"/>
              <a:t>Ένα </a:t>
            </a:r>
            <a:r>
              <a:rPr lang="en-US" altLang="en-US" sz="2300" smtClean="0"/>
              <a:t>JSP scriptlet </a:t>
            </a:r>
            <a:r>
              <a:rPr lang="el-GR" altLang="en-US" sz="2300" smtClean="0"/>
              <a:t>περικλείεται σε ειδικά </a:t>
            </a:r>
            <a:r>
              <a:rPr lang="en-US" altLang="en-US" sz="2300" smtClean="0"/>
              <a:t>tags </a:t>
            </a:r>
            <a:r>
              <a:rPr lang="el-GR" altLang="en-US" sz="2300" smtClean="0"/>
              <a:t>που αρχίζουν με το </a:t>
            </a:r>
            <a:r>
              <a:rPr lang="en-US" altLang="en-US" sz="2300" smtClean="0"/>
              <a:t>&lt;% </a:t>
            </a:r>
            <a:r>
              <a:rPr lang="el-GR" altLang="en-US" sz="2300" smtClean="0"/>
              <a:t>και τελειώνουν με το</a:t>
            </a:r>
            <a:r>
              <a:rPr lang="en-US" altLang="en-US" sz="2300" smtClean="0"/>
              <a:t> %&gt;</a:t>
            </a:r>
          </a:p>
          <a:p>
            <a:r>
              <a:rPr lang="el-GR" altLang="en-US" sz="2300" smtClean="0"/>
              <a:t>Τα </a:t>
            </a:r>
            <a:r>
              <a:rPr lang="en-US" altLang="en-US" sz="2300" smtClean="0"/>
              <a:t>JSP scriptlets, </a:t>
            </a:r>
            <a:r>
              <a:rPr lang="el-GR" altLang="en-US" sz="2300" smtClean="0"/>
              <a:t>είναι μία πλήρης γλώσσα προγραμματισμού</a:t>
            </a:r>
          </a:p>
          <a:p>
            <a:endParaRPr lang="en-US" altLang="en-US" sz="2300" smtClean="0"/>
          </a:p>
        </p:txBody>
      </p:sp>
      <p:sp>
        <p:nvSpPr>
          <p:cNvPr id="530437" name="Rectangle 4"/>
          <p:cNvSpPr>
            <a:spLocks noChangeArrowheads="1"/>
          </p:cNvSpPr>
          <p:nvPr/>
        </p:nvSpPr>
        <p:spPr bwMode="auto">
          <a:xfrm>
            <a:off x="2057400" y="6324600"/>
            <a:ext cx="1100138" cy="304800"/>
          </a:xfrm>
          <a:prstGeom prst="rect">
            <a:avLst/>
          </a:prstGeom>
          <a:noFill/>
          <a:ln w="9525">
            <a:noFill/>
            <a:miter lim="800000"/>
            <a:headEnd/>
            <a:tailEnd/>
          </a:ln>
        </p:spPr>
        <p:txBody>
          <a:bodyPr wrap="none">
            <a:spAutoFit/>
          </a:bodyPr>
          <a:lstStyle/>
          <a:p>
            <a:r>
              <a:rPr lang="el-GR" altLang="en-US" sz="1400">
                <a:solidFill>
                  <a:srgbClr val="327CB8"/>
                </a:solidFill>
              </a:rPr>
              <a:t>σελίδα</a:t>
            </a:r>
            <a:r>
              <a:rPr lang="en-US" altLang="en-US" sz="1400">
                <a:solidFill>
                  <a:srgbClr val="327CB8"/>
                </a:solidFill>
              </a:rPr>
              <a:t> 488</a:t>
            </a:r>
          </a:p>
        </p:txBody>
      </p:sp>
      <p:pic>
        <p:nvPicPr>
          <p:cNvPr id="530438" name="Picture 5" descr="c16p488"/>
          <p:cNvPicPr>
            <a:picLocks noChangeAspect="1" noChangeArrowheads="1"/>
          </p:cNvPicPr>
          <p:nvPr/>
        </p:nvPicPr>
        <p:blipFill>
          <a:blip r:embed="rId2" cstate="print"/>
          <a:srcRect/>
          <a:stretch>
            <a:fillRect/>
          </a:stretch>
        </p:blipFill>
        <p:spPr bwMode="auto">
          <a:xfrm>
            <a:off x="1905000" y="3886200"/>
            <a:ext cx="5334000" cy="2212975"/>
          </a:xfrm>
          <a:prstGeom prst="rect">
            <a:avLst/>
          </a:prstGeom>
          <a:noFill/>
          <a:ln w="9525">
            <a:noFill/>
            <a:miter lim="800000"/>
            <a:headEnd/>
            <a:tailEnd/>
          </a:ln>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6A40A75-1F68-42BF-A774-3D1D260A0955}" type="slidenum">
              <a:rPr lang="en-US" altLang="en-US" sz="1200">
                <a:solidFill>
                  <a:schemeClr val="tx1">
                    <a:tint val="75000"/>
                  </a:schemeClr>
                </a:solidFill>
                <a:latin typeface="+mn-lt"/>
                <a:cs typeface="+mn-cs"/>
              </a:rPr>
              <a:pPr fontAlgn="auto">
                <a:spcBef>
                  <a:spcPts val="0"/>
                </a:spcBef>
                <a:spcAft>
                  <a:spcPts val="0"/>
                </a:spcAft>
                <a:defRPr/>
              </a:pPr>
              <a:t>403</a:t>
            </a:fld>
            <a:endParaRPr lang="en-US" altLang="en-US" sz="1200">
              <a:solidFill>
                <a:schemeClr val="tx1">
                  <a:tint val="75000"/>
                </a:schemeClr>
              </a:solidFill>
              <a:latin typeface="+mn-lt"/>
              <a:cs typeface="+mn-cs"/>
            </a:endParaRPr>
          </a:p>
        </p:txBody>
      </p:sp>
      <p:sp>
        <p:nvSpPr>
          <p:cNvPr id="531459" name="Rectangle 2"/>
          <p:cNvSpPr>
            <a:spLocks noGrp="1" noChangeArrowheads="1"/>
          </p:cNvSpPr>
          <p:nvPr>
            <p:ph type="title" idx="4294967295"/>
          </p:nvPr>
        </p:nvSpPr>
        <p:spPr/>
        <p:txBody>
          <a:bodyPr anchor="ctr"/>
          <a:lstStyle/>
          <a:p>
            <a:r>
              <a:rPr lang="en-US" altLang="en-US" smtClean="0"/>
              <a:t>Java Server Pages</a:t>
            </a:r>
          </a:p>
        </p:txBody>
      </p:sp>
      <p:sp>
        <p:nvSpPr>
          <p:cNvPr id="531460" name="Rectangle 3"/>
          <p:cNvSpPr>
            <a:spLocks noGrp="1" noChangeArrowheads="1"/>
          </p:cNvSpPr>
          <p:nvPr>
            <p:ph type="body" idx="4294967295"/>
          </p:nvPr>
        </p:nvSpPr>
        <p:spPr/>
        <p:txBody>
          <a:bodyPr/>
          <a:lstStyle/>
          <a:p>
            <a:pPr>
              <a:lnSpc>
                <a:spcPct val="80000"/>
              </a:lnSpc>
            </a:pPr>
            <a:r>
              <a:rPr lang="en-US" altLang="en-US" sz="2000" smtClean="0"/>
              <a:t>Τα</a:t>
            </a:r>
            <a:r>
              <a:rPr lang="el-GR" altLang="en-US" sz="2000" smtClean="0"/>
              <a:t> </a:t>
            </a:r>
            <a:r>
              <a:rPr lang="en-US" altLang="en-US" sz="2000" smtClean="0"/>
              <a:t>JSPs </a:t>
            </a:r>
            <a:r>
              <a:rPr lang="el-GR" altLang="en-US" sz="2000" smtClean="0"/>
              <a:t>εκτελούνται σ</a:t>
            </a:r>
            <a:r>
              <a:rPr lang="en-US" altLang="en-US" sz="2000" smtClean="0"/>
              <a:t>τ</a:t>
            </a:r>
            <a:r>
              <a:rPr lang="el-GR" altLang="en-US" sz="2000" smtClean="0"/>
              <a:t>ον </a:t>
            </a:r>
            <a:r>
              <a:rPr lang="en-US" altLang="en-US" sz="2000" smtClean="0"/>
              <a:t>server (</a:t>
            </a:r>
            <a:r>
              <a:rPr lang="el-GR" altLang="en-US" sz="2000" smtClean="0"/>
              <a:t>όπου βρίσκ</a:t>
            </a:r>
            <a:r>
              <a:rPr lang="en-US" altLang="en-US" sz="2000" smtClean="0"/>
              <a:t>ε</a:t>
            </a:r>
            <a:r>
              <a:rPr lang="el-GR" altLang="en-US" sz="2000" smtClean="0"/>
              <a:t>ται και η σχετική σελίδα)</a:t>
            </a:r>
          </a:p>
          <a:p>
            <a:pPr>
              <a:lnSpc>
                <a:spcPct val="80000"/>
              </a:lnSpc>
            </a:pPr>
            <a:r>
              <a:rPr lang="el-GR" altLang="en-US" sz="2000" smtClean="0"/>
              <a:t>Τι στιγμή που </a:t>
            </a:r>
            <a:r>
              <a:rPr lang="en-US" altLang="en-US" sz="2000" smtClean="0"/>
              <a:t>η</a:t>
            </a:r>
            <a:r>
              <a:rPr lang="el-GR" altLang="en-US" sz="2000" smtClean="0"/>
              <a:t> σελίδα φθάσει στον υπολογιστή σας, όλη η </a:t>
            </a:r>
            <a:r>
              <a:rPr lang="en-US" altLang="en-US" sz="2000" smtClean="0"/>
              <a:t>ε</a:t>
            </a:r>
            <a:r>
              <a:rPr lang="el-GR" altLang="en-US" sz="2000" smtClean="0"/>
              <a:t>πεξεργασία </a:t>
            </a:r>
            <a:r>
              <a:rPr lang="en-US" altLang="en-US" sz="2000" smtClean="0"/>
              <a:t>έ</a:t>
            </a:r>
            <a:r>
              <a:rPr lang="el-GR" altLang="en-US" sz="2000" smtClean="0"/>
              <a:t>χει ήδη ολοκληρωθεί στο </a:t>
            </a:r>
            <a:r>
              <a:rPr lang="en-US" altLang="en-US" sz="2000" smtClean="0"/>
              <a:t>server. </a:t>
            </a:r>
            <a:r>
              <a:rPr lang="el-GR" altLang="en-US" sz="2000" smtClean="0"/>
              <a:t>Εσείς λαμβάνετε μία σελίδα (που έχει δημιουργηθεί δυναμικά στον </a:t>
            </a:r>
            <a:r>
              <a:rPr lang="en-US" altLang="en-US" sz="2000" smtClean="0"/>
              <a:t>server)</a:t>
            </a:r>
            <a:endParaRPr lang="el-GR" altLang="en-US" sz="2000" smtClean="0"/>
          </a:p>
          <a:p>
            <a:pPr>
              <a:lnSpc>
                <a:spcPct val="80000"/>
              </a:lnSpc>
            </a:pPr>
            <a:r>
              <a:rPr lang="el-GR" altLang="en-US" sz="2000" smtClean="0"/>
              <a:t>Τα </a:t>
            </a:r>
            <a:r>
              <a:rPr lang="en-US" altLang="en-US" sz="2000" smtClean="0"/>
              <a:t>JSPs </a:t>
            </a:r>
            <a:r>
              <a:rPr lang="el-GR" altLang="en-US" sz="2000" smtClean="0"/>
              <a:t>είναι </a:t>
            </a:r>
            <a:r>
              <a:rPr lang="en-US" altLang="en-US" sz="2000" smtClean="0"/>
              <a:t>ι</a:t>
            </a:r>
            <a:r>
              <a:rPr lang="el-GR" altLang="en-US" sz="2000" smtClean="0"/>
              <a:t>διαίτερα χρήσιμα για το συσχετισμό μεταξύ μίας σελίδας </a:t>
            </a:r>
            <a:r>
              <a:rPr lang="en-US" altLang="en-US" sz="2000" smtClean="0"/>
              <a:t>Web μ</a:t>
            </a:r>
            <a:r>
              <a:rPr lang="el-GR" altLang="en-US" sz="2000" smtClean="0"/>
              <a:t>ε μία </a:t>
            </a:r>
            <a:r>
              <a:rPr lang="en-US" altLang="en-US" sz="2000" smtClean="0"/>
              <a:t>β</a:t>
            </a:r>
            <a:r>
              <a:rPr lang="el-GR" altLang="en-US" sz="2000" smtClean="0"/>
              <a:t>άση δεδομένων</a:t>
            </a:r>
          </a:p>
          <a:p>
            <a:pPr lvl="1">
              <a:lnSpc>
                <a:spcPct val="80000"/>
              </a:lnSpc>
            </a:pPr>
            <a:r>
              <a:rPr lang="el-GR" altLang="en-US" sz="1800" smtClean="0"/>
              <a:t>Π.χ. </a:t>
            </a:r>
            <a:r>
              <a:rPr lang="en-GB" altLang="en-US" sz="1800" smtClean="0"/>
              <a:t>JSP </a:t>
            </a:r>
            <a:r>
              <a:rPr lang="el-GR" altLang="en-US" sz="1800" smtClean="0"/>
              <a:t>σελίδα για αγορά προϊόντων:</a:t>
            </a:r>
          </a:p>
          <a:p>
            <a:pPr lvl="1">
              <a:lnSpc>
                <a:spcPct val="80000"/>
              </a:lnSpc>
              <a:buFontTx/>
              <a:buNone/>
            </a:pPr>
            <a:r>
              <a:rPr lang="el-GR" altLang="en-US" sz="1800" smtClean="0"/>
              <a:t>	Όταν αιτούμαστε για πληροφορίες σχετικά με ένα είδος προϊόντος (π.χ. </a:t>
            </a:r>
            <a:r>
              <a:rPr lang="en-GB" altLang="en-US" sz="1800" smtClean="0"/>
              <a:t>LCD TV)</a:t>
            </a:r>
            <a:r>
              <a:rPr lang="el-GR" altLang="en-US" sz="1800" smtClean="0"/>
              <a:t>, τρέχουν </a:t>
            </a:r>
            <a:r>
              <a:rPr lang="en-GB" altLang="en-US" sz="1800" smtClean="0"/>
              <a:t>scriptlets</a:t>
            </a:r>
            <a:r>
              <a:rPr lang="el-GR" altLang="en-US" sz="1800" smtClean="0"/>
              <a:t> που αλληλεπιδρούν με τη βάση δεδομένων και παίρνουν τις απαραίτητες πληροφορίες, οι οποίες εμφανίζονται στην </a:t>
            </a:r>
            <a:r>
              <a:rPr lang="en-GB" altLang="en-US" sz="1800" smtClean="0"/>
              <a:t>Web </a:t>
            </a:r>
            <a:r>
              <a:rPr lang="el-GR" altLang="en-US" sz="1800" smtClean="0"/>
              <a:t>σελίδα.</a:t>
            </a:r>
            <a:endParaRPr lang="en-US" altLang="en-US" sz="1800" smtClean="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59678F9B-0DCF-4EBE-8AFE-4617D3A3BFD4}" type="slidenum">
              <a:rPr lang="en-US" altLang="en-US" sz="1200">
                <a:solidFill>
                  <a:schemeClr val="tx1">
                    <a:tint val="75000"/>
                  </a:schemeClr>
                </a:solidFill>
                <a:latin typeface="+mn-lt"/>
                <a:cs typeface="+mn-cs"/>
              </a:rPr>
              <a:pPr fontAlgn="auto">
                <a:spcBef>
                  <a:spcPts val="0"/>
                </a:spcBef>
                <a:spcAft>
                  <a:spcPts val="0"/>
                </a:spcAft>
                <a:defRPr/>
              </a:pPr>
              <a:t>404</a:t>
            </a:fld>
            <a:endParaRPr lang="en-US" altLang="en-US" sz="1200">
              <a:solidFill>
                <a:schemeClr val="tx1">
                  <a:tint val="75000"/>
                </a:schemeClr>
              </a:solidFill>
              <a:latin typeface="+mn-lt"/>
              <a:cs typeface="+mn-cs"/>
            </a:endParaRPr>
          </a:p>
        </p:txBody>
      </p:sp>
      <p:sp>
        <p:nvSpPr>
          <p:cNvPr id="532483" name="Rectangle 2"/>
          <p:cNvSpPr>
            <a:spLocks noGrp="1" noChangeArrowheads="1"/>
          </p:cNvSpPr>
          <p:nvPr>
            <p:ph type="title" idx="4294967295"/>
          </p:nvPr>
        </p:nvSpPr>
        <p:spPr/>
        <p:txBody>
          <a:bodyPr anchor="ctr"/>
          <a:lstStyle/>
          <a:p>
            <a:r>
              <a:rPr lang="en-US" altLang="en-US" smtClean="0"/>
              <a:t>XML</a:t>
            </a:r>
          </a:p>
        </p:txBody>
      </p:sp>
      <p:sp>
        <p:nvSpPr>
          <p:cNvPr id="532484" name="Rectangle 3"/>
          <p:cNvSpPr>
            <a:spLocks noGrp="1" noChangeArrowheads="1"/>
          </p:cNvSpPr>
          <p:nvPr>
            <p:ph type="body" idx="4294967295"/>
          </p:nvPr>
        </p:nvSpPr>
        <p:spPr/>
        <p:txBody>
          <a:bodyPr/>
          <a:lstStyle/>
          <a:p>
            <a:pPr>
              <a:lnSpc>
                <a:spcPct val="90000"/>
              </a:lnSpc>
            </a:pPr>
            <a:r>
              <a:rPr lang="en-US" altLang="en-US" smtClean="0"/>
              <a:t>Η</a:t>
            </a:r>
            <a:r>
              <a:rPr lang="el-GR" altLang="en-US" smtClean="0"/>
              <a:t> </a:t>
            </a:r>
            <a:r>
              <a:rPr lang="en-US" altLang="en-US" smtClean="0"/>
              <a:t>HTML </a:t>
            </a:r>
            <a:r>
              <a:rPr lang="el-GR" altLang="en-US" smtClean="0"/>
              <a:t>έχει προκα</a:t>
            </a:r>
            <a:r>
              <a:rPr lang="en-US" altLang="en-US" smtClean="0"/>
              <a:t>θ</a:t>
            </a:r>
            <a:r>
              <a:rPr lang="el-GR" altLang="en-US" smtClean="0"/>
              <a:t>ορισμένο σύνολο από </a:t>
            </a:r>
            <a:r>
              <a:rPr lang="en-US" altLang="en-US" smtClean="0"/>
              <a:t>tags, </a:t>
            </a:r>
            <a:r>
              <a:rPr lang="el-GR" altLang="en-US" smtClean="0"/>
              <a:t>και κάθε </a:t>
            </a:r>
            <a:r>
              <a:rPr lang="en-US" altLang="en-US" smtClean="0"/>
              <a:t>tag </a:t>
            </a:r>
            <a:r>
              <a:rPr lang="el-GR" altLang="en-US" smtClean="0"/>
              <a:t>έχει συγκεκριμένη σημασία</a:t>
            </a:r>
          </a:p>
          <a:p>
            <a:pPr>
              <a:lnSpc>
                <a:spcPct val="90000"/>
              </a:lnSpc>
            </a:pPr>
            <a:r>
              <a:rPr lang="el-GR" altLang="en-US" smtClean="0"/>
              <a:t>Τα </a:t>
            </a:r>
            <a:r>
              <a:rPr lang="en-US" altLang="en-US" smtClean="0"/>
              <a:t>tags </a:t>
            </a:r>
            <a:r>
              <a:rPr lang="el-GR" altLang="en-US" smtClean="0"/>
              <a:t>της </a:t>
            </a:r>
            <a:r>
              <a:rPr lang="en-US" altLang="en-US" smtClean="0"/>
              <a:t>HTML </a:t>
            </a:r>
            <a:r>
              <a:rPr lang="el-GR" altLang="en-US" smtClean="0"/>
              <a:t>δεν περιγράφουν το πραγματικό περιεχόμενο ενός κειμένου</a:t>
            </a:r>
            <a:r>
              <a:rPr lang="en-US" altLang="en-US" smtClean="0"/>
              <a:t> </a:t>
            </a:r>
          </a:p>
          <a:p>
            <a:pPr>
              <a:lnSpc>
                <a:spcPct val="90000"/>
              </a:lnSpc>
            </a:pPr>
            <a:r>
              <a:rPr lang="el-GR" altLang="en-US" smtClean="0"/>
              <a:t>Η</a:t>
            </a:r>
            <a:r>
              <a:rPr lang="en-US" altLang="en-US" smtClean="0"/>
              <a:t> </a:t>
            </a:r>
            <a:r>
              <a:rPr lang="en-US" altLang="en-US" b="1" smtClean="0"/>
              <a:t>eXtensible Markup Language</a:t>
            </a:r>
            <a:r>
              <a:rPr lang="el-GR" altLang="en-US" b="1" smtClean="0"/>
              <a:t> (</a:t>
            </a:r>
            <a:r>
              <a:rPr lang="en-US" altLang="en-US" b="1" smtClean="0"/>
              <a:t>XML</a:t>
            </a:r>
            <a:r>
              <a:rPr lang="el-GR" altLang="en-US" b="1" smtClean="0"/>
              <a:t>)</a:t>
            </a:r>
            <a:r>
              <a:rPr lang="en-US" altLang="en-US" b="1" smtClean="0"/>
              <a:t>,</a:t>
            </a:r>
            <a:r>
              <a:rPr lang="el-GR" altLang="en-US" b="1" smtClean="0"/>
              <a:t> </a:t>
            </a:r>
            <a:r>
              <a:rPr lang="el-GR" altLang="en-US" smtClean="0"/>
              <a:t>επιτρέπει στον δημιουργό ενός κειμένου να περιγράψει τα περιεχόμενα του κειμένου με ένα σύνολο δικών του </a:t>
            </a:r>
            <a:r>
              <a:rPr lang="en-US" altLang="en-US" smtClean="0"/>
              <a:t>tag</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FC04A4F-911D-421E-9BD1-90916897BA93}" type="slidenum">
              <a:rPr lang="en-US" altLang="en-US" sz="1200">
                <a:solidFill>
                  <a:schemeClr val="tx1">
                    <a:tint val="75000"/>
                  </a:schemeClr>
                </a:solidFill>
                <a:latin typeface="+mn-lt"/>
                <a:cs typeface="+mn-cs"/>
              </a:rPr>
              <a:pPr fontAlgn="auto">
                <a:spcBef>
                  <a:spcPts val="0"/>
                </a:spcBef>
                <a:spcAft>
                  <a:spcPts val="0"/>
                </a:spcAft>
                <a:defRPr/>
              </a:pPr>
              <a:t>405</a:t>
            </a:fld>
            <a:endParaRPr lang="en-US" altLang="en-US" sz="1200">
              <a:solidFill>
                <a:schemeClr val="tx1">
                  <a:tint val="75000"/>
                </a:schemeClr>
              </a:solidFill>
              <a:latin typeface="+mn-lt"/>
              <a:cs typeface="+mn-cs"/>
            </a:endParaRPr>
          </a:p>
        </p:txBody>
      </p:sp>
      <p:sp>
        <p:nvSpPr>
          <p:cNvPr id="533507" name="Rectangle 2"/>
          <p:cNvSpPr>
            <a:spLocks noGrp="1" noChangeArrowheads="1"/>
          </p:cNvSpPr>
          <p:nvPr>
            <p:ph type="title" idx="4294967295"/>
          </p:nvPr>
        </p:nvSpPr>
        <p:spPr/>
        <p:txBody>
          <a:bodyPr anchor="ctr"/>
          <a:lstStyle/>
          <a:p>
            <a:r>
              <a:rPr lang="en-US" altLang="en-US" smtClean="0"/>
              <a:t>XML</a:t>
            </a:r>
          </a:p>
        </p:txBody>
      </p:sp>
      <p:sp>
        <p:nvSpPr>
          <p:cNvPr id="533508" name="Rectangle 3"/>
          <p:cNvSpPr>
            <a:spLocks noGrp="1" noChangeArrowheads="1"/>
          </p:cNvSpPr>
          <p:nvPr>
            <p:ph type="body" idx="4294967295"/>
          </p:nvPr>
        </p:nvSpPr>
        <p:spPr/>
        <p:txBody>
          <a:bodyPr/>
          <a:lstStyle/>
          <a:p>
            <a:r>
              <a:rPr lang="en-US" altLang="en-US" smtClean="0"/>
              <a:t>H XML </a:t>
            </a:r>
            <a:r>
              <a:rPr lang="el-GR" altLang="en-US" smtClean="0"/>
              <a:t>είν</a:t>
            </a:r>
            <a:r>
              <a:rPr lang="en-US" altLang="en-US" smtClean="0"/>
              <a:t>α</a:t>
            </a:r>
            <a:r>
              <a:rPr lang="el-GR" altLang="en-US" smtClean="0"/>
              <a:t>ι μία μεταγλώσσα</a:t>
            </a:r>
            <a:endParaRPr lang="en-US" altLang="en-US" smtClean="0"/>
          </a:p>
          <a:p>
            <a:r>
              <a:rPr lang="el-GR" altLang="en-US" smtClean="0"/>
              <a:t>Μία </a:t>
            </a:r>
            <a:r>
              <a:rPr lang="el-GR" altLang="en-US" b="1" smtClean="0"/>
              <a:t>μεταγλώσσα </a:t>
            </a:r>
            <a:r>
              <a:rPr lang="el-GR" altLang="en-US" smtClean="0"/>
              <a:t>είναι μία γλώσσα </a:t>
            </a:r>
            <a:r>
              <a:rPr lang="en-US" altLang="en-US" smtClean="0"/>
              <a:t>γ</a:t>
            </a:r>
            <a:r>
              <a:rPr lang="el-GR" altLang="en-US" smtClean="0"/>
              <a:t>ια να μιλήσουμε, ή να ορίσουμε </a:t>
            </a:r>
            <a:r>
              <a:rPr lang="en-US" altLang="en-US" smtClean="0"/>
              <a:t>ά</a:t>
            </a:r>
            <a:r>
              <a:rPr lang="el-GR" altLang="en-US" smtClean="0"/>
              <a:t>λλες γλώσσες.</a:t>
            </a:r>
            <a:endParaRPr lang="en-US" altLang="en-US" smtClean="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EF11DC1E-4645-408C-96FD-CAB09ADC2621}" type="slidenum">
              <a:rPr lang="en-US" altLang="en-US" sz="1200">
                <a:solidFill>
                  <a:schemeClr val="tx1">
                    <a:tint val="75000"/>
                  </a:schemeClr>
                </a:solidFill>
                <a:latin typeface="+mn-lt"/>
                <a:cs typeface="+mn-cs"/>
              </a:rPr>
              <a:pPr fontAlgn="auto">
                <a:spcBef>
                  <a:spcPts val="0"/>
                </a:spcBef>
                <a:spcAft>
                  <a:spcPts val="0"/>
                </a:spcAft>
                <a:defRPr/>
              </a:pPr>
              <a:t>406</a:t>
            </a:fld>
            <a:endParaRPr lang="en-US" altLang="en-US" sz="1200">
              <a:solidFill>
                <a:schemeClr val="tx1">
                  <a:tint val="75000"/>
                </a:schemeClr>
              </a:solidFill>
              <a:latin typeface="+mn-lt"/>
              <a:cs typeface="+mn-cs"/>
            </a:endParaRPr>
          </a:p>
        </p:txBody>
      </p:sp>
      <p:pic>
        <p:nvPicPr>
          <p:cNvPr id="534531" name="Picture 5" descr="c16f05"/>
          <p:cNvPicPr preferRelativeResize="0">
            <a:picLocks noChangeAspect="1" noChangeArrowheads="1"/>
          </p:cNvPicPr>
          <p:nvPr/>
        </p:nvPicPr>
        <p:blipFill>
          <a:blip r:embed="rId2" cstate="print"/>
          <a:srcRect/>
          <a:stretch>
            <a:fillRect/>
          </a:stretch>
        </p:blipFill>
        <p:spPr bwMode="auto">
          <a:xfrm>
            <a:off x="457200" y="1600200"/>
            <a:ext cx="4573588" cy="5029200"/>
          </a:xfrm>
          <a:prstGeom prst="rect">
            <a:avLst/>
          </a:prstGeom>
          <a:noFill/>
          <a:ln w="9525">
            <a:noFill/>
            <a:miter lim="800000"/>
            <a:headEnd/>
            <a:tailEnd/>
          </a:ln>
        </p:spPr>
      </p:pic>
      <p:sp>
        <p:nvSpPr>
          <p:cNvPr id="534532" name="Rectangle 2"/>
          <p:cNvSpPr>
            <a:spLocks noGrp="1" noChangeArrowheads="1"/>
          </p:cNvSpPr>
          <p:nvPr>
            <p:ph type="title" idx="4294967295"/>
          </p:nvPr>
        </p:nvSpPr>
        <p:spPr/>
        <p:txBody>
          <a:bodyPr anchor="ctr"/>
          <a:lstStyle/>
          <a:p>
            <a:r>
              <a:rPr lang="en-US" altLang="en-US" smtClean="0"/>
              <a:t>XML</a:t>
            </a:r>
          </a:p>
        </p:txBody>
      </p:sp>
      <p:sp>
        <p:nvSpPr>
          <p:cNvPr id="534533" name="Rectangle 3"/>
          <p:cNvSpPr>
            <a:spLocks noGrp="1" noChangeArrowheads="1"/>
          </p:cNvSpPr>
          <p:nvPr>
            <p:ph type="body" idx="4294967295"/>
          </p:nvPr>
        </p:nvSpPr>
        <p:spPr>
          <a:xfrm>
            <a:off x="4878388" y="1676400"/>
            <a:ext cx="3808412" cy="4572000"/>
          </a:xfrm>
        </p:spPr>
        <p:txBody>
          <a:bodyPr/>
          <a:lstStyle/>
          <a:p>
            <a:r>
              <a:rPr lang="en-US" altLang="en-US" smtClean="0"/>
              <a:t>Ό</a:t>
            </a:r>
            <a:r>
              <a:rPr lang="el-GR" altLang="en-US" smtClean="0"/>
              <a:t>πως </a:t>
            </a:r>
            <a:r>
              <a:rPr lang="en-US" altLang="en-US" smtClean="0"/>
              <a:t>σ</a:t>
            </a:r>
            <a:r>
              <a:rPr lang="el-GR" altLang="en-US" smtClean="0"/>
              <a:t>την</a:t>
            </a:r>
            <a:r>
              <a:rPr lang="en-US" altLang="en-US" smtClean="0"/>
              <a:t> HTML, </a:t>
            </a:r>
            <a:r>
              <a:rPr lang="el-GR" altLang="en-US" smtClean="0"/>
              <a:t>έτσι και στην</a:t>
            </a:r>
            <a:r>
              <a:rPr lang="en-US" altLang="en-US" smtClean="0"/>
              <a:t> XML</a:t>
            </a:r>
            <a:r>
              <a:rPr lang="el-GR" altLang="en-US" smtClean="0"/>
              <a:t> το κείμενο έχει </a:t>
            </a:r>
            <a:r>
              <a:rPr lang="en-US" altLang="en-US" smtClean="0"/>
              <a:t>ε</a:t>
            </a:r>
            <a:r>
              <a:rPr lang="el-GR" altLang="en-US" smtClean="0"/>
              <a:t>πισημειωμένα δεδομένα</a:t>
            </a:r>
            <a:endParaRPr lang="en-US" altLang="en-US" smtClean="0"/>
          </a:p>
        </p:txBody>
      </p:sp>
      <p:sp>
        <p:nvSpPr>
          <p:cNvPr id="534534" name="Rectangle 6"/>
          <p:cNvSpPr>
            <a:spLocks noChangeArrowheads="1"/>
          </p:cNvSpPr>
          <p:nvPr/>
        </p:nvSpPr>
        <p:spPr bwMode="auto">
          <a:xfrm>
            <a:off x="4953000" y="5791200"/>
            <a:ext cx="3581400" cy="517525"/>
          </a:xfrm>
          <a:prstGeom prst="rect">
            <a:avLst/>
          </a:prstGeom>
          <a:noFill/>
          <a:ln w="9525">
            <a:noFill/>
            <a:miter lim="800000"/>
            <a:headEnd/>
            <a:tailEnd/>
          </a:ln>
        </p:spPr>
        <p:txBody>
          <a:bodyPr>
            <a:spAutoFit/>
          </a:bodyPr>
          <a:lstStyle/>
          <a:p>
            <a:r>
              <a:rPr lang="el-GR" altLang="en-US" sz="1400"/>
              <a:t>Κε</a:t>
            </a:r>
            <a:r>
              <a:rPr lang="en-US" altLang="en-US" sz="1400"/>
              <a:t>ί</a:t>
            </a:r>
            <a:r>
              <a:rPr lang="el-GR" altLang="en-US" sz="1400"/>
              <a:t>μενο</a:t>
            </a:r>
            <a:r>
              <a:rPr lang="en-US" altLang="en-US" sz="1400"/>
              <a:t> XML </a:t>
            </a:r>
            <a:r>
              <a:rPr lang="el-GR" altLang="en-US" sz="1400"/>
              <a:t>που περιέχει διάφορα δεδο</a:t>
            </a:r>
            <a:r>
              <a:rPr lang="en-US" altLang="en-US" sz="1400"/>
              <a:t>μέ</a:t>
            </a:r>
            <a:r>
              <a:rPr lang="el-GR" altLang="en-US" sz="1400"/>
              <a:t>να</a:t>
            </a:r>
            <a:r>
              <a:rPr lang="en-US" altLang="en-US" sz="1400"/>
              <a:t> </a:t>
            </a:r>
            <a:r>
              <a:rPr lang="el-GR" altLang="en-US" sz="1400"/>
              <a:t>για βιβλία</a:t>
            </a:r>
            <a:endParaRPr lang="en-US" altLang="en-US" sz="140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BC463228-3205-4E06-953D-B1D1836B1824}" type="slidenum">
              <a:rPr lang="en-US" altLang="en-US" sz="1200">
                <a:solidFill>
                  <a:schemeClr val="tx1">
                    <a:tint val="75000"/>
                  </a:schemeClr>
                </a:solidFill>
                <a:latin typeface="+mn-lt"/>
                <a:cs typeface="+mn-cs"/>
              </a:rPr>
              <a:pPr fontAlgn="auto">
                <a:spcBef>
                  <a:spcPts val="0"/>
                </a:spcBef>
                <a:spcAft>
                  <a:spcPts val="0"/>
                </a:spcAft>
                <a:defRPr/>
              </a:pPr>
              <a:t>407</a:t>
            </a:fld>
            <a:endParaRPr lang="en-US" altLang="en-US" sz="1200">
              <a:solidFill>
                <a:schemeClr val="tx1">
                  <a:tint val="75000"/>
                </a:schemeClr>
              </a:solidFill>
              <a:latin typeface="+mn-lt"/>
              <a:cs typeface="+mn-cs"/>
            </a:endParaRPr>
          </a:p>
        </p:txBody>
      </p:sp>
      <p:pic>
        <p:nvPicPr>
          <p:cNvPr id="535555" name="Picture 6" descr="c16f06"/>
          <p:cNvPicPr>
            <a:picLocks noChangeAspect="1" noChangeArrowheads="1"/>
          </p:cNvPicPr>
          <p:nvPr/>
        </p:nvPicPr>
        <p:blipFill>
          <a:blip r:embed="rId2" cstate="print"/>
          <a:srcRect/>
          <a:stretch>
            <a:fillRect/>
          </a:stretch>
        </p:blipFill>
        <p:spPr bwMode="auto">
          <a:xfrm>
            <a:off x="457200" y="3494088"/>
            <a:ext cx="7924800" cy="2906712"/>
          </a:xfrm>
          <a:prstGeom prst="rect">
            <a:avLst/>
          </a:prstGeom>
          <a:noFill/>
          <a:ln w="9525">
            <a:noFill/>
            <a:miter lim="800000"/>
            <a:headEnd/>
            <a:tailEnd/>
          </a:ln>
        </p:spPr>
      </p:pic>
      <p:sp>
        <p:nvSpPr>
          <p:cNvPr id="535556" name="Rectangle 2"/>
          <p:cNvSpPr>
            <a:spLocks noGrp="1" noChangeArrowheads="1"/>
          </p:cNvSpPr>
          <p:nvPr>
            <p:ph type="title" idx="4294967295"/>
          </p:nvPr>
        </p:nvSpPr>
        <p:spPr/>
        <p:txBody>
          <a:bodyPr anchor="ctr"/>
          <a:lstStyle/>
          <a:p>
            <a:r>
              <a:rPr lang="en-US" altLang="en-US" smtClean="0"/>
              <a:t>XML</a:t>
            </a:r>
          </a:p>
        </p:txBody>
      </p:sp>
      <p:sp>
        <p:nvSpPr>
          <p:cNvPr id="535557" name="Rectangle 3"/>
          <p:cNvSpPr>
            <a:spLocks noGrp="1" noChangeArrowheads="1"/>
          </p:cNvSpPr>
          <p:nvPr>
            <p:ph type="body" idx="4294967295"/>
          </p:nvPr>
        </p:nvSpPr>
        <p:spPr/>
        <p:txBody>
          <a:bodyPr/>
          <a:lstStyle/>
          <a:p>
            <a:r>
              <a:rPr lang="en-US" altLang="en-US" sz="2000" b="1" smtClean="0"/>
              <a:t>Document Type Definition (DTD): </a:t>
            </a:r>
            <a:r>
              <a:rPr lang="en-US" altLang="en-US" sz="2000" smtClean="0"/>
              <a:t>ε</a:t>
            </a:r>
            <a:r>
              <a:rPr lang="el-GR" altLang="en-US" sz="2000" smtClean="0"/>
              <a:t>ίναι μία προδιαγραφή </a:t>
            </a:r>
            <a:r>
              <a:rPr lang="en-US" altLang="en-US" sz="2000" smtClean="0"/>
              <a:t>τ</a:t>
            </a:r>
            <a:r>
              <a:rPr lang="el-GR" altLang="en-US" sz="2000" smtClean="0"/>
              <a:t>ης οργ</a:t>
            </a:r>
            <a:r>
              <a:rPr lang="en-US" altLang="en-US" sz="2000" smtClean="0"/>
              <a:t>ά</a:t>
            </a:r>
            <a:r>
              <a:rPr lang="el-GR" altLang="en-US" sz="2000" smtClean="0"/>
              <a:t>νωσης του κειμένου.</a:t>
            </a:r>
            <a:endParaRPr lang="en-US" altLang="en-US" sz="2000" smtClean="0"/>
          </a:p>
          <a:p>
            <a:r>
              <a:rPr lang="el-GR" altLang="en-US" sz="2000" smtClean="0"/>
              <a:t>Η δ</a:t>
            </a:r>
            <a:r>
              <a:rPr lang="en-US" altLang="en-US" sz="2000" smtClean="0"/>
              <a:t>ο</a:t>
            </a:r>
            <a:r>
              <a:rPr lang="el-GR" altLang="en-US" sz="2000" smtClean="0"/>
              <a:t>μή ενός</a:t>
            </a:r>
            <a:r>
              <a:rPr lang="en-US" altLang="en-US" sz="2000" smtClean="0"/>
              <a:t> XML </a:t>
            </a:r>
            <a:r>
              <a:rPr lang="el-GR" altLang="en-US" sz="2000" smtClean="0"/>
              <a:t>πε</a:t>
            </a:r>
            <a:r>
              <a:rPr lang="en-US" altLang="en-US" sz="2000" smtClean="0"/>
              <a:t>ρ</a:t>
            </a:r>
            <a:r>
              <a:rPr lang="el-GR" altLang="en-US" sz="2000" smtClean="0"/>
              <a:t>ιγράφεται από το σχετικό κείμενο </a:t>
            </a:r>
            <a:r>
              <a:rPr lang="en-US" altLang="en-US" sz="2000" smtClean="0"/>
              <a:t>DTD</a:t>
            </a:r>
            <a:endParaRPr lang="en-US" altLang="en-US" smtClean="0"/>
          </a:p>
        </p:txBody>
      </p:sp>
      <p:sp>
        <p:nvSpPr>
          <p:cNvPr id="535558" name="Rectangle 5"/>
          <p:cNvSpPr>
            <a:spLocks noChangeArrowheads="1"/>
          </p:cNvSpPr>
          <p:nvPr/>
        </p:nvSpPr>
        <p:spPr bwMode="auto">
          <a:xfrm>
            <a:off x="457200" y="6400800"/>
            <a:ext cx="6365875" cy="304800"/>
          </a:xfrm>
          <a:prstGeom prst="rect">
            <a:avLst/>
          </a:prstGeom>
          <a:noFill/>
          <a:ln w="9525">
            <a:noFill/>
            <a:miter lim="800000"/>
            <a:headEnd/>
            <a:tailEnd/>
          </a:ln>
        </p:spPr>
        <p:txBody>
          <a:bodyPr wrap="none">
            <a:spAutoFit/>
          </a:bodyPr>
          <a:lstStyle/>
          <a:p>
            <a:r>
              <a:rPr lang="el-GR" altLang="en-US" sz="1400">
                <a:solidFill>
                  <a:srgbClr val="327CB8"/>
                </a:solidFill>
              </a:rPr>
              <a:t>	</a:t>
            </a:r>
            <a:r>
              <a:rPr lang="el-GR" altLang="en-US" sz="1400"/>
              <a:t>Το κείμενο</a:t>
            </a:r>
            <a:r>
              <a:rPr lang="en-US" altLang="en-US" sz="1400"/>
              <a:t> DTD </a:t>
            </a:r>
            <a:r>
              <a:rPr lang="el-GR" altLang="en-US" sz="1400"/>
              <a:t>που αντιστοιχεί</a:t>
            </a:r>
            <a:r>
              <a:rPr lang="en-US" altLang="en-US" sz="1400"/>
              <a:t> </a:t>
            </a:r>
            <a:r>
              <a:rPr lang="el-GR" altLang="en-US" sz="1400"/>
              <a:t>στο κείμενο</a:t>
            </a:r>
            <a:r>
              <a:rPr lang="en-US" altLang="en-US" sz="1400"/>
              <a:t> XML </a:t>
            </a:r>
            <a:r>
              <a:rPr lang="el-GR" altLang="en-US" sz="1400"/>
              <a:t>για τα βιβλία</a:t>
            </a:r>
            <a:endParaRPr lang="en-US" altLang="en-US" sz="140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idx="4294967295"/>
          </p:nvPr>
        </p:nvSpPr>
        <p:spPr/>
        <p:txBody>
          <a:bodyPr anchor="ctr"/>
          <a:lstStyle/>
          <a:p>
            <a:r>
              <a:rPr lang="en-US" altLang="en-US" smtClean="0"/>
              <a:t>XML</a:t>
            </a:r>
          </a:p>
        </p:txBody>
      </p:sp>
      <p:sp>
        <p:nvSpPr>
          <p:cNvPr id="536579" name="Rectangle 3"/>
          <p:cNvSpPr>
            <a:spLocks noGrp="1" noChangeArrowheads="1"/>
          </p:cNvSpPr>
          <p:nvPr>
            <p:ph type="body" idx="4294967295"/>
          </p:nvPr>
        </p:nvSpPr>
        <p:spPr>
          <a:xfrm>
            <a:off x="301625" y="1601788"/>
            <a:ext cx="8534400" cy="2709862"/>
          </a:xfrm>
        </p:spPr>
        <p:txBody>
          <a:bodyPr/>
          <a:lstStyle/>
          <a:p>
            <a:pPr>
              <a:lnSpc>
                <a:spcPct val="90000"/>
              </a:lnSpc>
            </a:pPr>
            <a:r>
              <a:rPr lang="en-US" altLang="en-US" sz="2300" smtClean="0"/>
              <a:t>XML </a:t>
            </a:r>
            <a:r>
              <a:rPr lang="el-GR" altLang="en-US" sz="2300" smtClean="0"/>
              <a:t> είναι τρόπο</a:t>
            </a:r>
            <a:r>
              <a:rPr lang="en-US" altLang="en-US" sz="2300" smtClean="0"/>
              <a:t>ς</a:t>
            </a:r>
            <a:r>
              <a:rPr lang="el-GR" altLang="en-US" sz="2300" smtClean="0"/>
              <a:t> οργάνωση</a:t>
            </a:r>
            <a:r>
              <a:rPr lang="en-US" altLang="en-US" sz="2300" smtClean="0"/>
              <a:t>ς</a:t>
            </a:r>
            <a:r>
              <a:rPr lang="el-GR" altLang="en-US" sz="2300" smtClean="0"/>
              <a:t> δεδομένων, χωρίς να προσδιορίζεται ο τ</a:t>
            </a:r>
            <a:r>
              <a:rPr lang="en-US" altLang="en-US" sz="2300" smtClean="0"/>
              <a:t>ρ</a:t>
            </a:r>
            <a:r>
              <a:rPr lang="el-GR" altLang="en-US" sz="2300" smtClean="0"/>
              <a:t>όπο</a:t>
            </a:r>
            <a:r>
              <a:rPr lang="en-US" altLang="en-US" sz="2300" smtClean="0"/>
              <a:t>ς </a:t>
            </a:r>
            <a:r>
              <a:rPr lang="el-GR" altLang="en-US" sz="2300" smtClean="0"/>
              <a:t>που αυτά θα </a:t>
            </a:r>
            <a:r>
              <a:rPr lang="en-US" altLang="en-US" sz="2300" smtClean="0"/>
              <a:t>φ</a:t>
            </a:r>
            <a:r>
              <a:rPr lang="el-GR" altLang="en-US" sz="2300" smtClean="0"/>
              <a:t>ανούν στην έ</a:t>
            </a:r>
            <a:r>
              <a:rPr lang="en-US" altLang="en-US" sz="2300" smtClean="0"/>
              <a:t>ξ</a:t>
            </a:r>
            <a:r>
              <a:rPr lang="el-GR" altLang="en-US" sz="2300" smtClean="0"/>
              <a:t>οδο.</a:t>
            </a:r>
          </a:p>
          <a:p>
            <a:pPr>
              <a:lnSpc>
                <a:spcPct val="90000"/>
              </a:lnSpc>
            </a:pPr>
            <a:r>
              <a:rPr lang="en-US" altLang="en-US" sz="2300" b="1" smtClean="0"/>
              <a:t>eXtensible Stylesheet Language (or XSL):</a:t>
            </a:r>
            <a:r>
              <a:rPr lang="en-US" altLang="en-US" sz="2300" smtClean="0"/>
              <a:t> Μ</a:t>
            </a:r>
            <a:r>
              <a:rPr lang="el-GR" altLang="en-US" sz="2300" smtClean="0"/>
              <a:t>ία γλ</a:t>
            </a:r>
            <a:r>
              <a:rPr lang="en-US" altLang="en-US" sz="2300" smtClean="0"/>
              <a:t>ώ</a:t>
            </a:r>
            <a:r>
              <a:rPr lang="el-GR" altLang="en-US" sz="2300" smtClean="0"/>
              <a:t>σσα </a:t>
            </a:r>
            <a:r>
              <a:rPr lang="en-US" altLang="en-US" sz="2300" smtClean="0"/>
              <a:t>γ</a:t>
            </a:r>
            <a:r>
              <a:rPr lang="el-GR" altLang="en-US" sz="2300" smtClean="0"/>
              <a:t>ια τον ορισμ</a:t>
            </a:r>
            <a:r>
              <a:rPr lang="en-US" altLang="en-US" sz="2300" smtClean="0"/>
              <a:t>ό</a:t>
            </a:r>
            <a:r>
              <a:rPr lang="el-GR" altLang="en-US" sz="2300" smtClean="0"/>
              <a:t> μετα</a:t>
            </a:r>
            <a:r>
              <a:rPr lang="en-US" altLang="en-US" sz="2300" smtClean="0"/>
              <a:t>σ</a:t>
            </a:r>
            <a:r>
              <a:rPr lang="el-GR" altLang="en-US" sz="2300" smtClean="0"/>
              <a:t>χηματισμών κειμένων </a:t>
            </a:r>
            <a:r>
              <a:rPr lang="en-US" altLang="en-US" sz="2300" smtClean="0"/>
              <a:t>XML σ</a:t>
            </a:r>
            <a:r>
              <a:rPr lang="el-GR" altLang="en-US" sz="2300" smtClean="0"/>
              <a:t>ε </a:t>
            </a:r>
            <a:r>
              <a:rPr lang="en-US" altLang="en-US" sz="2300" smtClean="0"/>
              <a:t>κ</a:t>
            </a:r>
            <a:r>
              <a:rPr lang="el-GR" altLang="en-US" sz="2300" smtClean="0"/>
              <a:t>είμενα διαφόρων μορφών</a:t>
            </a:r>
            <a:endParaRPr lang="en-US" altLang="en-US" sz="2300" smtClean="0"/>
          </a:p>
        </p:txBody>
      </p:sp>
      <p:pic>
        <p:nvPicPr>
          <p:cNvPr id="536580" name="Picture 4" descr="c16f07"/>
          <p:cNvPicPr preferRelativeResize="0">
            <a:picLocks noChangeAspect="1" noChangeArrowheads="1"/>
          </p:cNvPicPr>
          <p:nvPr/>
        </p:nvPicPr>
        <p:blipFill>
          <a:blip r:embed="rId2" cstate="print"/>
          <a:srcRect/>
          <a:stretch>
            <a:fillRect/>
          </a:stretch>
        </p:blipFill>
        <p:spPr bwMode="auto">
          <a:xfrm>
            <a:off x="533400" y="4191000"/>
            <a:ext cx="6400800" cy="2500313"/>
          </a:xfrm>
          <a:prstGeom prst="rect">
            <a:avLst/>
          </a:prstGeom>
          <a:noFill/>
          <a:ln w="9525">
            <a:noFill/>
            <a:miter lim="800000"/>
            <a:headEnd/>
            <a:tailEnd/>
          </a:ln>
        </p:spPr>
      </p:pic>
      <p:sp>
        <p:nvSpPr>
          <p:cNvPr id="536581" name="Rectangle 5"/>
          <p:cNvSpPr>
            <a:spLocks noChangeArrowheads="1"/>
          </p:cNvSpPr>
          <p:nvPr/>
        </p:nvSpPr>
        <p:spPr bwMode="auto">
          <a:xfrm>
            <a:off x="7086600" y="5334000"/>
            <a:ext cx="1828800" cy="1155700"/>
          </a:xfrm>
          <a:prstGeom prst="rect">
            <a:avLst/>
          </a:prstGeom>
          <a:noFill/>
          <a:ln w="9525">
            <a:noFill/>
            <a:miter lim="800000"/>
            <a:headEnd/>
            <a:tailEnd/>
          </a:ln>
        </p:spPr>
        <p:txBody>
          <a:bodyPr>
            <a:spAutoFit/>
          </a:bodyPr>
          <a:lstStyle/>
          <a:p>
            <a:r>
              <a:rPr lang="en-US" altLang="en-US" sz="1400"/>
              <a:t>Έ</a:t>
            </a:r>
            <a:r>
              <a:rPr lang="el-GR" altLang="en-US" sz="1400"/>
              <a:t>να κείμενο </a:t>
            </a:r>
            <a:r>
              <a:rPr lang="en-US" altLang="en-US" sz="1400"/>
              <a:t> XML</a:t>
            </a:r>
            <a:r>
              <a:rPr lang="el-GR" altLang="en-US" sz="1400"/>
              <a:t> μπορεί να μετραπεί σε </a:t>
            </a:r>
            <a:r>
              <a:rPr lang="en-US" altLang="en-US" sz="1400"/>
              <a:t>π</a:t>
            </a:r>
            <a:r>
              <a:rPr lang="el-GR" altLang="en-US" sz="1400"/>
              <a:t>ολλές μορφές εξόδου</a:t>
            </a:r>
            <a:endParaRPr lang="en-US" altLang="en-US" sz="140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0AD4C9C6-FA30-4993-A29C-1C074A3FFB62}" type="slidenum">
              <a:rPr lang="en-US" altLang="en-US" sz="1200">
                <a:solidFill>
                  <a:schemeClr val="tx1">
                    <a:tint val="75000"/>
                  </a:schemeClr>
                </a:solidFill>
                <a:latin typeface="+mn-lt"/>
                <a:cs typeface="+mn-cs"/>
              </a:rPr>
              <a:pPr fontAlgn="auto">
                <a:spcBef>
                  <a:spcPts val="0"/>
                </a:spcBef>
                <a:spcAft>
                  <a:spcPts val="0"/>
                </a:spcAft>
                <a:defRPr/>
              </a:pPr>
              <a:t>409</a:t>
            </a:fld>
            <a:endParaRPr lang="en-US" altLang="en-US" sz="1200">
              <a:solidFill>
                <a:schemeClr val="tx1">
                  <a:tint val="75000"/>
                </a:schemeClr>
              </a:solidFill>
              <a:latin typeface="+mn-lt"/>
              <a:cs typeface="+mn-cs"/>
            </a:endParaRPr>
          </a:p>
        </p:txBody>
      </p:sp>
      <p:sp>
        <p:nvSpPr>
          <p:cNvPr id="60418" name="Rectangle 2"/>
          <p:cNvSpPr>
            <a:spLocks noGrp="1" noChangeArrowheads="1"/>
          </p:cNvSpPr>
          <p:nvPr>
            <p:ph type="title" idx="4294967295"/>
          </p:nvPr>
        </p:nvSpPr>
        <p:spPr>
          <a:xfrm>
            <a:off x="1371600" y="152400"/>
            <a:ext cx="7543800" cy="993775"/>
          </a:xfrm>
        </p:spPr>
        <p:txBody>
          <a:bodyPr anchor="ctr">
            <a:normAutofit/>
          </a:bodyPr>
          <a:lstStyle/>
          <a:p>
            <a:r>
              <a:rPr lang="el-GR" sz="1900" smtClean="0">
                <a:latin typeface="Comic Sans MS" pitchFamily="66" charset="0"/>
              </a:rPr>
              <a:t>Πως αναζητούμε την πληροφορία στο </a:t>
            </a:r>
            <a:r>
              <a:rPr lang="en-US" sz="1900" smtClean="0">
                <a:latin typeface="Comic Sans MS" pitchFamily="66" charset="0"/>
              </a:rPr>
              <a:t>WWW, </a:t>
            </a:r>
            <a:r>
              <a:rPr lang="el-GR" sz="1900" smtClean="0">
                <a:latin typeface="Comic Sans MS" pitchFamily="66" charset="0"/>
              </a:rPr>
              <a:t>αν δεν γνωρίζουμε το</a:t>
            </a:r>
            <a:r>
              <a:rPr lang="en-US" sz="1900" smtClean="0">
                <a:latin typeface="Comic Sans MS" pitchFamily="66" charset="0"/>
              </a:rPr>
              <a:t> URL </a:t>
            </a:r>
            <a:r>
              <a:rPr lang="el-GR" sz="1900" smtClean="0">
                <a:latin typeface="Comic Sans MS" pitchFamily="66" charset="0"/>
              </a:rPr>
              <a:t>της;</a:t>
            </a:r>
          </a:p>
        </p:txBody>
      </p:sp>
      <p:sp>
        <p:nvSpPr>
          <p:cNvPr id="60419" name="Rectangle 3"/>
          <p:cNvSpPr>
            <a:spLocks noGrp="1" noChangeArrowheads="1"/>
          </p:cNvSpPr>
          <p:nvPr>
            <p:ph type="body" idx="4294967295"/>
          </p:nvPr>
        </p:nvSpPr>
        <p:spPr>
          <a:xfrm>
            <a:off x="609600" y="1644650"/>
            <a:ext cx="8177213" cy="4679950"/>
          </a:xfrm>
        </p:spPr>
        <p:txBody>
          <a:bodyPr/>
          <a:lstStyle/>
          <a:p>
            <a:pPr>
              <a:lnSpc>
                <a:spcPct val="80000"/>
              </a:lnSpc>
            </a:pPr>
            <a:r>
              <a:rPr lang="el-GR" sz="2200" smtClean="0"/>
              <a:t>Πολλές φορές ο χρήστης που αναζητά πληροφορίες στο διαδίκτυο, αισθάνεται ότι βρίσκεται σε ένα λαβύρινθο αδυνατώντας να ‘φιλτράρει’ αυτό που πραγματικά τον ενδιαφέρει.</a:t>
            </a:r>
          </a:p>
          <a:p>
            <a:pPr>
              <a:lnSpc>
                <a:spcPct val="80000"/>
              </a:lnSpc>
            </a:pPr>
            <a:r>
              <a:rPr lang="el-GR" sz="2200" smtClean="0"/>
              <a:t>Οι πληροφορίες που διακινούνται στο διαδίκτυο υπό μορφή εγγράφων, χαρακτηρίζονται:</a:t>
            </a:r>
          </a:p>
          <a:p>
            <a:pPr lvl="1">
              <a:lnSpc>
                <a:spcPct val="80000"/>
              </a:lnSpc>
            </a:pPr>
            <a:r>
              <a:rPr lang="el-GR" sz="1900" smtClean="0"/>
              <a:t>από την άναρχη δόμηση τους</a:t>
            </a:r>
          </a:p>
          <a:p>
            <a:pPr lvl="1">
              <a:lnSpc>
                <a:spcPct val="80000"/>
              </a:lnSpc>
            </a:pPr>
            <a:r>
              <a:rPr lang="el-GR" sz="1900" smtClean="0"/>
              <a:t>από την έλλειψη ευρετηρίων αναζήτησης</a:t>
            </a:r>
          </a:p>
          <a:p>
            <a:pPr lvl="1">
              <a:lnSpc>
                <a:spcPct val="80000"/>
              </a:lnSpc>
            </a:pPr>
            <a:r>
              <a:rPr lang="el-GR" sz="1900" smtClean="0"/>
              <a:t>και από τις συνεχείς μετατοπίσεις των σελίδων σε διαφορετικές διευθύνσεις κλπ.</a:t>
            </a:r>
          </a:p>
          <a:p>
            <a:pPr>
              <a:lnSpc>
                <a:spcPct val="80000"/>
              </a:lnSpc>
            </a:pPr>
            <a:r>
              <a:rPr lang="el-GR" sz="2200" smtClean="0"/>
              <a:t>Όλα τα παραπάνω καθιστούν την αναζήτηση πληροφοριών στο διαδίκτυο μια αρκετά δύσκολη υπόθεση.</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0419">
                                            <p:txEl>
                                              <p:pRg st="1" end="1"/>
                                            </p:txEl>
                                          </p:spTgt>
                                        </p:tgtEl>
                                        <p:attrNameLst>
                                          <p:attrName>style.visibility</p:attrName>
                                        </p:attrNameLst>
                                      </p:cBhvr>
                                      <p:to>
                                        <p:strVal val="visible"/>
                                      </p:to>
                                    </p:set>
                                    <p:anim calcmode="lin" valueType="num">
                                      <p:cBhvr additive="base">
                                        <p:cTn id="13" dur="500" fill="hold"/>
                                        <p:tgtEl>
                                          <p:spTgt spid="604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041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 calcmode="lin" valueType="num">
                                      <p:cBhvr additive="base">
                                        <p:cTn id="17" dur="500" fill="hold"/>
                                        <p:tgtEl>
                                          <p:spTgt spid="6041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041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0419">
                                            <p:txEl>
                                              <p:pRg st="3" end="3"/>
                                            </p:txEl>
                                          </p:spTgt>
                                        </p:tgtEl>
                                        <p:attrNameLst>
                                          <p:attrName>style.visibility</p:attrName>
                                        </p:attrNameLst>
                                      </p:cBhvr>
                                      <p:to>
                                        <p:strVal val="visible"/>
                                      </p:to>
                                    </p:set>
                                    <p:anim calcmode="lin" valueType="num">
                                      <p:cBhvr additive="base">
                                        <p:cTn id="21" dur="500" fill="hold"/>
                                        <p:tgtEl>
                                          <p:spTgt spid="6041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041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60419">
                                            <p:txEl>
                                              <p:pRg st="4" end="4"/>
                                            </p:txEl>
                                          </p:spTgt>
                                        </p:tgtEl>
                                        <p:attrNameLst>
                                          <p:attrName>style.visibility</p:attrName>
                                        </p:attrNameLst>
                                      </p:cBhvr>
                                      <p:to>
                                        <p:strVal val="visible"/>
                                      </p:to>
                                    </p:set>
                                    <p:anim calcmode="lin" valueType="num">
                                      <p:cBhvr additive="base">
                                        <p:cTn id="25" dur="500" fill="hold"/>
                                        <p:tgtEl>
                                          <p:spTgt spid="604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04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0419">
                                            <p:txEl>
                                              <p:pRg st="5" end="5"/>
                                            </p:txEl>
                                          </p:spTgt>
                                        </p:tgtEl>
                                        <p:attrNameLst>
                                          <p:attrName>style.visibility</p:attrName>
                                        </p:attrNameLst>
                                      </p:cBhvr>
                                      <p:to>
                                        <p:strVal val="visible"/>
                                      </p:to>
                                    </p:set>
                                    <p:anim calcmode="lin" valueType="num">
                                      <p:cBhvr additive="base">
                                        <p:cTn id="31" dur="500" fill="hold"/>
                                        <p:tgtEl>
                                          <p:spTgt spid="6041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04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Ταχύτητα της ΚΜΕ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41</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Το αντίστροφο της διάρκειας ενός κύκλου ρολογιού ονομάζεται </a:t>
            </a:r>
            <a:r>
              <a:rPr lang="el-GR" b="1" dirty="0" smtClean="0"/>
              <a:t>συχνότητα ρολογιού (</a:t>
            </a:r>
            <a:r>
              <a:rPr lang="en-US" b="1" dirty="0" smtClean="0"/>
              <a:t>clock rate</a:t>
            </a:r>
            <a:r>
              <a:rPr lang="el-GR" b="1" dirty="0" smtClean="0"/>
              <a:t>)</a:t>
            </a:r>
            <a:r>
              <a:rPr lang="el-GR" dirty="0" smtClean="0"/>
              <a:t> </a:t>
            </a:r>
          </a:p>
          <a:p>
            <a:pPr lvl="1"/>
            <a:r>
              <a:rPr lang="el-GR" dirty="0" smtClean="0"/>
              <a:t>δηλαδή Συχνότητα = 1/Κύκλος_Ρολογιού</a:t>
            </a:r>
          </a:p>
          <a:p>
            <a:r>
              <a:rPr lang="el-GR" dirty="0" smtClean="0"/>
              <a:t>Η συχνότητα μετριέται σε κύκλους ανά δευτερόλεπτο ή αλλιώς </a:t>
            </a:r>
            <a:r>
              <a:rPr lang="en-US" dirty="0" smtClean="0"/>
              <a:t>Hertz</a:t>
            </a:r>
            <a:r>
              <a:rPr lang="el-GR" dirty="0" smtClean="0"/>
              <a:t> (</a:t>
            </a:r>
            <a:r>
              <a:rPr lang="en-US" dirty="0" smtClean="0"/>
              <a:t>Hz</a:t>
            </a:r>
            <a:r>
              <a:rPr lang="el-GR" dirty="0" smtClean="0"/>
              <a:t>)</a:t>
            </a:r>
          </a:p>
          <a:p>
            <a:r>
              <a:rPr lang="el-GR" dirty="0" smtClean="0"/>
              <a:t>Οι επεξεργαστές των σύγχρονων προσωπικών υπολογιστών έχουν συχνότητες ρολογιού οι οποίες κυμαίνονται από μερικές εκατοντάδες εκατομμύρια έως σε περισσότερους από πέντε δισεκατομμύρια κύκλους ανά δευτερόλεπτο</a:t>
            </a:r>
          </a:p>
          <a:p>
            <a:pPr lvl="1"/>
            <a:r>
              <a:rPr lang="el-GR" dirty="0" smtClean="0"/>
              <a:t>Για παράδειγμα, ένας επεξεργαστής των 3,1 </a:t>
            </a:r>
            <a:r>
              <a:rPr lang="en-US" dirty="0" smtClean="0"/>
              <a:t>GHz</a:t>
            </a:r>
            <a:r>
              <a:rPr lang="el-GR" dirty="0" smtClean="0"/>
              <a:t> εκτελεί 3,1 δισεκατομμύρια (3.100.000.000) κύκλους ανά δευτερόλεπτο</a:t>
            </a:r>
          </a:p>
          <a:p>
            <a:endParaRPr lang="el-GR"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3AA475C8-D20B-4787-9551-F8D48F9B485B}" type="slidenum">
              <a:rPr lang="en-US" altLang="en-US" sz="1200">
                <a:solidFill>
                  <a:schemeClr val="tx1">
                    <a:tint val="75000"/>
                  </a:schemeClr>
                </a:solidFill>
                <a:latin typeface="+mn-lt"/>
                <a:cs typeface="+mn-cs"/>
              </a:rPr>
              <a:pPr fontAlgn="auto">
                <a:spcBef>
                  <a:spcPts val="0"/>
                </a:spcBef>
                <a:spcAft>
                  <a:spcPts val="0"/>
                </a:spcAft>
                <a:defRPr/>
              </a:pPr>
              <a:t>410</a:t>
            </a:fld>
            <a:endParaRPr lang="en-US" altLang="en-US" sz="1200">
              <a:solidFill>
                <a:schemeClr val="tx1">
                  <a:tint val="75000"/>
                </a:schemeClr>
              </a:solidFill>
              <a:latin typeface="+mn-lt"/>
              <a:cs typeface="+mn-cs"/>
            </a:endParaRPr>
          </a:p>
        </p:txBody>
      </p:sp>
      <p:sp>
        <p:nvSpPr>
          <p:cNvPr id="61442" name="Rectangle 2"/>
          <p:cNvSpPr>
            <a:spLocks noGrp="1" noChangeArrowheads="1"/>
          </p:cNvSpPr>
          <p:nvPr>
            <p:ph type="body" idx="4294967295"/>
          </p:nvPr>
        </p:nvSpPr>
        <p:spPr>
          <a:xfrm>
            <a:off x="685800" y="1673225"/>
            <a:ext cx="7808913" cy="5184775"/>
          </a:xfrm>
        </p:spPr>
        <p:txBody>
          <a:bodyPr/>
          <a:lstStyle/>
          <a:p>
            <a:r>
              <a:rPr lang="el-GR" sz="2300" smtClean="0"/>
              <a:t>Προκειμένου ο χρήστης να διευκολυνθεί στην αναζήτηση των πληροφοριών που τον ενδιαφέρουν, δημιουργήθηκαν οι κατάλογοι πληροφοριών και οι μηχανές αναζήτησης (</a:t>
            </a:r>
            <a:r>
              <a:rPr lang="en-US" sz="2300" smtClean="0"/>
              <a:t>Search Engines).</a:t>
            </a:r>
          </a:p>
          <a:p>
            <a:r>
              <a:rPr lang="el-GR" sz="2300" smtClean="0"/>
              <a:t>Οι κατάλογοι πληροφοριών οργανώνουν την διάσπαρτη πληροφορία με βάση προεπιλεγμένες θεματικές κατηγορίες. Π.χ </a:t>
            </a:r>
            <a:r>
              <a:rPr lang="en-US" sz="2300" smtClean="0"/>
              <a:t>www.yahoo.com</a:t>
            </a:r>
          </a:p>
        </p:txBody>
      </p:sp>
      <p:sp>
        <p:nvSpPr>
          <p:cNvPr id="538628" name="Rectangle 3"/>
          <p:cNvSpPr>
            <a:spLocks noChangeArrowheads="1"/>
          </p:cNvSpPr>
          <p:nvPr/>
        </p:nvSpPr>
        <p:spPr bwMode="auto">
          <a:xfrm>
            <a:off x="1143000" y="381000"/>
            <a:ext cx="8001000" cy="530225"/>
          </a:xfrm>
          <a:prstGeom prst="rect">
            <a:avLst/>
          </a:prstGeom>
          <a:noFill/>
          <a:ln w="12699">
            <a:noFill/>
            <a:miter lim="800000"/>
            <a:headEnd type="none" w="sm" len="sm"/>
            <a:tailEnd type="none" w="sm" len="sm"/>
          </a:ln>
        </p:spPr>
        <p:txBody>
          <a:bodyPr>
            <a:spAutoFit/>
          </a:bodyPr>
          <a:lstStyle/>
          <a:p>
            <a:pPr>
              <a:lnSpc>
                <a:spcPct val="90000"/>
              </a:lnSpc>
              <a:spcBef>
                <a:spcPct val="20000"/>
              </a:spcBef>
              <a:buClr>
                <a:schemeClr val="folHlink"/>
              </a:buClr>
              <a:buSzPct val="75000"/>
              <a:buFont typeface="Wingdings" pitchFamily="2" charset="2"/>
              <a:buNone/>
            </a:pPr>
            <a:r>
              <a:rPr lang="el-GR" sz="3200">
                <a:solidFill>
                  <a:schemeClr val="tx2"/>
                </a:solidFill>
              </a:rPr>
              <a:t>Η λύση του προβλήματος</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additive="base">
                                        <p:cTn id="7" dur="500" fill="hold"/>
                                        <p:tgtEl>
                                          <p:spTgt spid="614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14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1442">
                                            <p:txEl>
                                              <p:pRg st="1" end="1"/>
                                            </p:txEl>
                                          </p:spTgt>
                                        </p:tgtEl>
                                        <p:attrNameLst>
                                          <p:attrName>style.visibility</p:attrName>
                                        </p:attrNameLst>
                                      </p:cBhvr>
                                      <p:to>
                                        <p:strVal val="visible"/>
                                      </p:to>
                                    </p:set>
                                    <p:anim calcmode="lin" valueType="num">
                                      <p:cBhvr additive="base">
                                        <p:cTn id="13" dur="500" fill="hold"/>
                                        <p:tgtEl>
                                          <p:spTgt spid="6144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144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autoUpdateAnimBg="0"/>
    </p:bldLst>
  </p:timing>
</p:sld>
</file>

<file path=ppt/slides/slide4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68EE403D-3C3B-487E-9D0D-5C1FEDC98E25}" type="slidenum">
              <a:rPr lang="en-US" altLang="en-US" sz="1200">
                <a:solidFill>
                  <a:schemeClr val="tx1">
                    <a:tint val="75000"/>
                  </a:schemeClr>
                </a:solidFill>
                <a:latin typeface="+mn-lt"/>
                <a:cs typeface="+mn-cs"/>
              </a:rPr>
              <a:pPr fontAlgn="auto">
                <a:spcBef>
                  <a:spcPts val="0"/>
                </a:spcBef>
                <a:spcAft>
                  <a:spcPts val="0"/>
                </a:spcAft>
                <a:defRPr/>
              </a:pPr>
              <a:t>411</a:t>
            </a:fld>
            <a:endParaRPr lang="en-US" altLang="en-US" sz="1200">
              <a:solidFill>
                <a:schemeClr val="tx1">
                  <a:tint val="75000"/>
                </a:schemeClr>
              </a:solidFill>
              <a:latin typeface="+mn-lt"/>
              <a:cs typeface="+mn-cs"/>
            </a:endParaRPr>
          </a:p>
        </p:txBody>
      </p:sp>
      <p:sp>
        <p:nvSpPr>
          <p:cNvPr id="64514" name="Rectangle 2"/>
          <p:cNvSpPr>
            <a:spLocks noGrp="1" noChangeArrowheads="1"/>
          </p:cNvSpPr>
          <p:nvPr>
            <p:ph type="body" idx="4294967295"/>
          </p:nvPr>
        </p:nvSpPr>
        <p:spPr>
          <a:xfrm>
            <a:off x="685800" y="1673225"/>
            <a:ext cx="7808913" cy="5184775"/>
          </a:xfrm>
        </p:spPr>
        <p:txBody>
          <a:bodyPr/>
          <a:lstStyle/>
          <a:p>
            <a:r>
              <a:rPr lang="el-GR" sz="2300" smtClean="0"/>
              <a:t>Οι μηχανές αναζήτησης  δημιουργούν το δικό τους ευρετήριο μέσα από το οποίο  ψάχνουν την πληροφορία που εμείς τους έχουμε ζητήσει. Π.χ www.</a:t>
            </a:r>
            <a:r>
              <a:rPr lang="en-GB" sz="2300" smtClean="0"/>
              <a:t>google.</a:t>
            </a:r>
            <a:r>
              <a:rPr lang="en-US" sz="2300" smtClean="0"/>
              <a:t>com</a:t>
            </a:r>
            <a:endParaRPr lang="el-GR" sz="2300" smtClean="0"/>
          </a:p>
          <a:p>
            <a:r>
              <a:rPr lang="el-GR" sz="2300" smtClean="0"/>
              <a:t>Η αναζήτηση γίνεται με βάση τη χρήση λέξεων κλειδιών και με την βοήθεια  λογικών τελεστών (</a:t>
            </a:r>
            <a:r>
              <a:rPr lang="en-US" sz="2300" smtClean="0"/>
              <a:t>AND-OR), αλλά και πρόσθετων κριτηρίων (χρονικά, γλωσσικά κλπ)</a:t>
            </a:r>
          </a:p>
        </p:txBody>
      </p:sp>
      <p:sp>
        <p:nvSpPr>
          <p:cNvPr id="539652" name="Rectangle 3"/>
          <p:cNvSpPr>
            <a:spLocks noChangeArrowheads="1"/>
          </p:cNvSpPr>
          <p:nvPr/>
        </p:nvSpPr>
        <p:spPr bwMode="auto">
          <a:xfrm>
            <a:off x="1143000" y="381000"/>
            <a:ext cx="8001000" cy="530225"/>
          </a:xfrm>
          <a:prstGeom prst="rect">
            <a:avLst/>
          </a:prstGeom>
          <a:noFill/>
          <a:ln w="12699">
            <a:noFill/>
            <a:miter lim="800000"/>
            <a:headEnd type="none" w="sm" len="sm"/>
            <a:tailEnd type="none" w="sm" len="sm"/>
          </a:ln>
        </p:spPr>
        <p:txBody>
          <a:bodyPr>
            <a:spAutoFit/>
          </a:bodyPr>
          <a:lstStyle/>
          <a:p>
            <a:pPr>
              <a:lnSpc>
                <a:spcPct val="90000"/>
              </a:lnSpc>
              <a:spcBef>
                <a:spcPct val="20000"/>
              </a:spcBef>
              <a:buClr>
                <a:schemeClr val="folHlink"/>
              </a:buClr>
              <a:buSzPct val="75000"/>
              <a:buFont typeface="Wingdings" pitchFamily="2" charset="2"/>
              <a:buNone/>
            </a:pPr>
            <a:r>
              <a:rPr lang="el-GR" sz="3200">
                <a:solidFill>
                  <a:schemeClr val="tx2"/>
                </a:solidFill>
              </a:rPr>
              <a:t>Η λύση του προβλήματος</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 calcmode="lin" valueType="num">
                                      <p:cBhvr additive="base">
                                        <p:cTn id="7" dur="500" fill="hold"/>
                                        <p:tgtEl>
                                          <p:spTgt spid="6451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45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4514">
                                            <p:txEl>
                                              <p:pRg st="1" end="1"/>
                                            </p:txEl>
                                          </p:spTgt>
                                        </p:tgtEl>
                                        <p:attrNameLst>
                                          <p:attrName>style.visibility</p:attrName>
                                        </p:attrNameLst>
                                      </p:cBhvr>
                                      <p:to>
                                        <p:strVal val="visible"/>
                                      </p:to>
                                    </p:set>
                                    <p:anim calcmode="lin" valueType="num">
                                      <p:cBhvr additive="base">
                                        <p:cTn id="13" dur="500" fill="hold"/>
                                        <p:tgtEl>
                                          <p:spTgt spid="6451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451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autoUpdateAnimBg="0"/>
    </p:bldLst>
  </p:timing>
</p:sld>
</file>

<file path=ppt/slides/slide4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F98E77BC-5EDA-4C1C-99A3-541FA7E04415}" type="slidenum">
              <a:rPr lang="en-US" altLang="en-US" sz="1200">
                <a:solidFill>
                  <a:schemeClr val="tx1">
                    <a:tint val="75000"/>
                  </a:schemeClr>
                </a:solidFill>
                <a:latin typeface="+mn-lt"/>
                <a:cs typeface="+mn-cs"/>
              </a:rPr>
              <a:pPr fontAlgn="auto">
                <a:spcBef>
                  <a:spcPts val="0"/>
                </a:spcBef>
                <a:spcAft>
                  <a:spcPts val="0"/>
                </a:spcAft>
                <a:defRPr/>
              </a:pPr>
              <a:t>412</a:t>
            </a:fld>
            <a:endParaRPr lang="en-US" altLang="en-US" sz="1200">
              <a:solidFill>
                <a:schemeClr val="tx1">
                  <a:tint val="75000"/>
                </a:schemeClr>
              </a:solidFill>
              <a:latin typeface="+mn-lt"/>
              <a:cs typeface="+mn-cs"/>
            </a:endParaRPr>
          </a:p>
        </p:txBody>
      </p:sp>
      <p:sp>
        <p:nvSpPr>
          <p:cNvPr id="63490" name="Rectangle 2"/>
          <p:cNvSpPr>
            <a:spLocks noGrp="1" noChangeArrowheads="1"/>
          </p:cNvSpPr>
          <p:nvPr>
            <p:ph type="body" idx="4294967295"/>
          </p:nvPr>
        </p:nvSpPr>
        <p:spPr>
          <a:xfrm>
            <a:off x="762000" y="1371600"/>
            <a:ext cx="7808913" cy="5184775"/>
          </a:xfrm>
        </p:spPr>
        <p:txBody>
          <a:bodyPr/>
          <a:lstStyle/>
          <a:p>
            <a:pPr algn="ctr">
              <a:buFontTx/>
              <a:buNone/>
            </a:pPr>
            <a:r>
              <a:rPr lang="el-GR" sz="2300" smtClean="0"/>
              <a:t>Όμως</a:t>
            </a:r>
          </a:p>
          <a:p>
            <a:r>
              <a:rPr lang="el-GR" sz="2300" smtClean="0"/>
              <a:t>Οι μηχανές αναζήτησης δεν ψάχνουν σε όλες τις ιστοσελίδες αλλά μόνο σε εκείνες που υπάρχουν στο ευρετήριο τους.</a:t>
            </a:r>
          </a:p>
          <a:p>
            <a:r>
              <a:rPr lang="el-GR" sz="2300" smtClean="0"/>
              <a:t>Τις περισσότερες φορές δεν υπάρχει αξιολόγηση της πληροφορίας</a:t>
            </a:r>
          </a:p>
          <a:p>
            <a:r>
              <a:rPr lang="el-GR" sz="2300" smtClean="0"/>
              <a:t>Όλες οι μηχανές αναζήτησης δεν είναι ίδιες.</a:t>
            </a:r>
          </a:p>
        </p:txBody>
      </p:sp>
      <p:sp>
        <p:nvSpPr>
          <p:cNvPr id="540676" name="Rectangle 3"/>
          <p:cNvSpPr>
            <a:spLocks noChangeArrowheads="1"/>
          </p:cNvSpPr>
          <p:nvPr/>
        </p:nvSpPr>
        <p:spPr bwMode="auto">
          <a:xfrm>
            <a:off x="1143000" y="381000"/>
            <a:ext cx="8001000" cy="530225"/>
          </a:xfrm>
          <a:prstGeom prst="rect">
            <a:avLst/>
          </a:prstGeom>
          <a:noFill/>
          <a:ln w="12699">
            <a:noFill/>
            <a:miter lim="800000"/>
            <a:headEnd type="none" w="sm" len="sm"/>
            <a:tailEnd type="none" w="sm" len="sm"/>
          </a:ln>
        </p:spPr>
        <p:txBody>
          <a:bodyPr>
            <a:spAutoFit/>
          </a:bodyPr>
          <a:lstStyle/>
          <a:p>
            <a:pPr>
              <a:lnSpc>
                <a:spcPct val="90000"/>
              </a:lnSpc>
              <a:spcBef>
                <a:spcPct val="20000"/>
              </a:spcBef>
              <a:buClr>
                <a:schemeClr val="folHlink"/>
              </a:buClr>
              <a:buSzPct val="75000"/>
              <a:buFont typeface="Wingdings" pitchFamily="2" charset="2"/>
              <a:buNone/>
            </a:pPr>
            <a:r>
              <a:rPr lang="el-GR" sz="3200">
                <a:solidFill>
                  <a:schemeClr val="tx2"/>
                </a:solidFill>
              </a:rPr>
              <a:t>Η λύση του προβλήματος</a:t>
            </a: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490">
                                            <p:txEl>
                                              <p:pRg st="0" end="0"/>
                                            </p:txEl>
                                          </p:spTgt>
                                        </p:tgtEl>
                                        <p:attrNameLst>
                                          <p:attrName>style.visibility</p:attrName>
                                        </p:attrNameLst>
                                      </p:cBhvr>
                                      <p:to>
                                        <p:strVal val="visible"/>
                                      </p:to>
                                    </p:set>
                                    <p:anim calcmode="lin" valueType="num">
                                      <p:cBhvr additive="base">
                                        <p:cTn id="7" dur="500" fill="hold"/>
                                        <p:tgtEl>
                                          <p:spTgt spid="6349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4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490">
                                            <p:txEl>
                                              <p:pRg st="1" end="1"/>
                                            </p:txEl>
                                          </p:spTgt>
                                        </p:tgtEl>
                                        <p:attrNameLst>
                                          <p:attrName>style.visibility</p:attrName>
                                        </p:attrNameLst>
                                      </p:cBhvr>
                                      <p:to>
                                        <p:strVal val="visible"/>
                                      </p:to>
                                    </p:set>
                                    <p:anim calcmode="lin" valueType="num">
                                      <p:cBhvr additive="base">
                                        <p:cTn id="13" dur="500" fill="hold"/>
                                        <p:tgtEl>
                                          <p:spTgt spid="63490">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349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490">
                                            <p:txEl>
                                              <p:pRg st="2" end="2"/>
                                            </p:txEl>
                                          </p:spTgt>
                                        </p:tgtEl>
                                        <p:attrNameLst>
                                          <p:attrName>style.visibility</p:attrName>
                                        </p:attrNameLst>
                                      </p:cBhvr>
                                      <p:to>
                                        <p:strVal val="visible"/>
                                      </p:to>
                                    </p:set>
                                    <p:anim calcmode="lin" valueType="num">
                                      <p:cBhvr additive="base">
                                        <p:cTn id="19" dur="500" fill="hold"/>
                                        <p:tgtEl>
                                          <p:spTgt spid="63490">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349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3490">
                                            <p:txEl>
                                              <p:pRg st="3" end="3"/>
                                            </p:txEl>
                                          </p:spTgt>
                                        </p:tgtEl>
                                        <p:attrNameLst>
                                          <p:attrName>style.visibility</p:attrName>
                                        </p:attrNameLst>
                                      </p:cBhvr>
                                      <p:to>
                                        <p:strVal val="visible"/>
                                      </p:to>
                                    </p:set>
                                    <p:anim calcmode="lin" valueType="num">
                                      <p:cBhvr additive="base">
                                        <p:cTn id="25" dur="500" fill="hold"/>
                                        <p:tgtEl>
                                          <p:spTgt spid="63490">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349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build="p" autoUpdateAnimBg="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DBCC189B-5C1C-44C8-ACAD-E53863013F14}" type="slidenum">
              <a:rPr lang="en-US" altLang="en-US" sz="1200">
                <a:solidFill>
                  <a:schemeClr val="tx1">
                    <a:tint val="75000"/>
                  </a:schemeClr>
                </a:solidFill>
                <a:latin typeface="+mn-lt"/>
                <a:cs typeface="+mn-cs"/>
              </a:rPr>
              <a:pPr fontAlgn="auto">
                <a:spcBef>
                  <a:spcPts val="0"/>
                </a:spcBef>
                <a:spcAft>
                  <a:spcPts val="0"/>
                </a:spcAft>
                <a:defRPr/>
              </a:pPr>
              <a:t>413</a:t>
            </a:fld>
            <a:endParaRPr lang="en-US" altLang="en-US" sz="1200">
              <a:solidFill>
                <a:schemeClr val="tx1">
                  <a:tint val="75000"/>
                </a:schemeClr>
              </a:solidFill>
              <a:latin typeface="+mn-lt"/>
              <a:cs typeface="+mn-cs"/>
            </a:endParaRPr>
          </a:p>
        </p:txBody>
      </p:sp>
      <p:sp>
        <p:nvSpPr>
          <p:cNvPr id="541699" name="Rectangle 2"/>
          <p:cNvSpPr>
            <a:spLocks noGrp="1" noChangeArrowheads="1"/>
          </p:cNvSpPr>
          <p:nvPr>
            <p:ph type="title" idx="4294967295"/>
          </p:nvPr>
        </p:nvSpPr>
        <p:spPr/>
        <p:txBody>
          <a:bodyPr anchor="ctr"/>
          <a:lstStyle/>
          <a:p>
            <a:r>
              <a:rPr lang="el-GR" sz="2000" smtClean="0">
                <a:latin typeface="Comic Sans MS" pitchFamily="66" charset="0"/>
              </a:rPr>
              <a:t>Η μηχανή αναζήτησης </a:t>
            </a:r>
            <a:r>
              <a:rPr lang="en-US" sz="2000" smtClean="0">
                <a:latin typeface="Comic Sans MS" pitchFamily="66" charset="0"/>
              </a:rPr>
              <a:t>Google</a:t>
            </a:r>
            <a:endParaRPr lang="en-GB" sz="2000" smtClean="0">
              <a:latin typeface="Comic Sans MS" pitchFamily="66" charset="0"/>
            </a:endParaRPr>
          </a:p>
        </p:txBody>
      </p:sp>
      <p:pic>
        <p:nvPicPr>
          <p:cNvPr id="541700" name="Picture 3"/>
          <p:cNvPicPr>
            <a:picLocks noChangeAspect="1" noChangeArrowheads="1"/>
          </p:cNvPicPr>
          <p:nvPr/>
        </p:nvPicPr>
        <p:blipFill>
          <a:blip r:embed="rId2" cstate="print"/>
          <a:srcRect/>
          <a:stretch>
            <a:fillRect/>
          </a:stretch>
        </p:blipFill>
        <p:spPr bwMode="auto">
          <a:xfrm>
            <a:off x="1219200" y="1524000"/>
            <a:ext cx="6781800" cy="4927600"/>
          </a:xfrm>
          <a:prstGeom prst="rect">
            <a:avLst/>
          </a:prstGeom>
          <a:noFill/>
          <a:ln w="12699">
            <a:noFill/>
            <a:miter lim="800000"/>
            <a:headEnd type="none" w="sm" len="sm"/>
            <a:tailEnd type="none" w="sm" len="sm"/>
          </a:ln>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F74B14E7-94F2-4CCD-A918-BA0FC78F000E}" type="slidenum">
              <a:rPr lang="en-US" altLang="en-US" sz="1200">
                <a:solidFill>
                  <a:schemeClr val="tx1">
                    <a:tint val="75000"/>
                  </a:schemeClr>
                </a:solidFill>
                <a:latin typeface="+mn-lt"/>
                <a:cs typeface="+mn-cs"/>
              </a:rPr>
              <a:pPr fontAlgn="auto">
                <a:spcBef>
                  <a:spcPts val="0"/>
                </a:spcBef>
                <a:spcAft>
                  <a:spcPts val="0"/>
                </a:spcAft>
                <a:defRPr/>
              </a:pPr>
              <a:t>414</a:t>
            </a:fld>
            <a:endParaRPr lang="en-US" altLang="en-US" sz="1200">
              <a:solidFill>
                <a:schemeClr val="tx1">
                  <a:tint val="75000"/>
                </a:schemeClr>
              </a:solidFill>
              <a:latin typeface="+mn-lt"/>
              <a:cs typeface="+mn-cs"/>
            </a:endParaRPr>
          </a:p>
        </p:txBody>
      </p:sp>
      <p:sp>
        <p:nvSpPr>
          <p:cNvPr id="542723" name="Rectangle 2"/>
          <p:cNvSpPr>
            <a:spLocks noGrp="1" noChangeArrowheads="1"/>
          </p:cNvSpPr>
          <p:nvPr>
            <p:ph type="title" idx="4294967295"/>
          </p:nvPr>
        </p:nvSpPr>
        <p:spPr/>
        <p:txBody>
          <a:bodyPr anchor="ctr"/>
          <a:lstStyle/>
          <a:p>
            <a:r>
              <a:rPr lang="el-GR" altLang="en-US" smtClean="0"/>
              <a:t>Θέματα δεοντολογίας</a:t>
            </a:r>
            <a:r>
              <a:rPr lang="en-US" altLang="en-US" smtClean="0"/>
              <a:t>: Cookies</a:t>
            </a:r>
          </a:p>
        </p:txBody>
      </p:sp>
      <p:sp>
        <p:nvSpPr>
          <p:cNvPr id="542724" name="Rectangle 3"/>
          <p:cNvSpPr>
            <a:spLocks noGrp="1" noChangeArrowheads="1"/>
          </p:cNvSpPr>
          <p:nvPr>
            <p:ph type="body" idx="4294967295"/>
          </p:nvPr>
        </p:nvSpPr>
        <p:spPr/>
        <p:txBody>
          <a:bodyPr/>
          <a:lstStyle/>
          <a:p>
            <a:pPr>
              <a:lnSpc>
                <a:spcPct val="90000"/>
              </a:lnSpc>
            </a:pPr>
            <a:r>
              <a:rPr lang="el-GR" altLang="en-US" sz="2000" smtClean="0"/>
              <a:t>Τα </a:t>
            </a:r>
            <a:r>
              <a:rPr lang="en-US" altLang="en-US" sz="2000" smtClean="0"/>
              <a:t>Internet cookies </a:t>
            </a:r>
            <a:r>
              <a:rPr lang="el-GR" altLang="en-US" sz="2000" smtClean="0"/>
              <a:t>είναι μικρά αρχεία κειμένου (συνήθως 50 με 150 </a:t>
            </a:r>
            <a:r>
              <a:rPr lang="en-US" altLang="en-US" sz="2000" smtClean="0"/>
              <a:t>bytes) </a:t>
            </a:r>
            <a:r>
              <a:rPr lang="el-GR" altLang="en-US" sz="2000" smtClean="0"/>
              <a:t>που προέρχονται από ένα </a:t>
            </a:r>
            <a:r>
              <a:rPr lang="en-US" altLang="en-US" sz="2000" smtClean="0"/>
              <a:t>Web server, </a:t>
            </a:r>
            <a:r>
              <a:rPr lang="el-GR" altLang="en-US" sz="2000" smtClean="0"/>
              <a:t>και φθάνουν στον </a:t>
            </a:r>
            <a:r>
              <a:rPr lang="en-US" altLang="en-US" sz="2000" smtClean="0"/>
              <a:t>Web browser</a:t>
            </a:r>
            <a:endParaRPr lang="el-GR" altLang="en-US" sz="2000" smtClean="0"/>
          </a:p>
          <a:p>
            <a:pPr>
              <a:lnSpc>
                <a:spcPct val="90000"/>
              </a:lnSpc>
            </a:pPr>
            <a:r>
              <a:rPr lang="el-GR" altLang="en-US" sz="2000" smtClean="0"/>
              <a:t>Τα </a:t>
            </a:r>
            <a:r>
              <a:rPr lang="en-US" altLang="en-US" sz="2000" smtClean="0"/>
              <a:t>Cookies </a:t>
            </a:r>
            <a:r>
              <a:rPr lang="el-GR" altLang="en-US" sz="2000" smtClean="0"/>
              <a:t>επιτρέπουν στον </a:t>
            </a:r>
            <a:r>
              <a:rPr lang="en-US" altLang="en-US" sz="2000" smtClean="0"/>
              <a:t>server </a:t>
            </a:r>
            <a:r>
              <a:rPr lang="el-GR" altLang="en-US" sz="2000" smtClean="0"/>
              <a:t>να αποθηκεύσει σημαντικές πληροφορίες σχετικά με προηγούμενες επισκέψεις της συγκεκριμένης τοπικής μηχανής στο συγκεκριμένο </a:t>
            </a:r>
            <a:r>
              <a:rPr lang="en-GB" altLang="en-US" sz="2000" smtClean="0"/>
              <a:t>server.</a:t>
            </a:r>
            <a:endParaRPr lang="el-GR" altLang="en-US" sz="2000" smtClean="0"/>
          </a:p>
          <a:p>
            <a:pPr lvl="1">
              <a:lnSpc>
                <a:spcPct val="90000"/>
              </a:lnSpc>
            </a:pPr>
            <a:r>
              <a:rPr lang="el-GR" altLang="en-US" sz="2000" smtClean="0"/>
              <a:t>Για παράδειγμα, ένα </a:t>
            </a:r>
            <a:r>
              <a:rPr lang="en-US" altLang="en-US" sz="2000" smtClean="0"/>
              <a:t>cookie </a:t>
            </a:r>
            <a:r>
              <a:rPr lang="el-GR" altLang="en-US" sz="2000" smtClean="0"/>
              <a:t>μπορεί να περιέχει το </a:t>
            </a:r>
            <a:r>
              <a:rPr lang="en-US" altLang="en-US" sz="2000" smtClean="0"/>
              <a:t>username </a:t>
            </a:r>
            <a:r>
              <a:rPr lang="el-GR" altLang="en-US" sz="2000" smtClean="0"/>
              <a:t>και το </a:t>
            </a:r>
            <a:r>
              <a:rPr lang="en-US" altLang="en-US" sz="2000" smtClean="0"/>
              <a:t>password </a:t>
            </a:r>
            <a:r>
              <a:rPr lang="el-GR" altLang="en-US" sz="2000" smtClean="0"/>
              <a:t>για ένα δικτυακό τόπο, ούτως ώστε δε χρειάζεται να επαναπληκτρολογείται η πληροφορία αυτή από το χρήστη.</a:t>
            </a:r>
            <a:endParaRPr lang="en-US" altLang="en-US" sz="2000" smtClean="0"/>
          </a:p>
          <a:p>
            <a:pPr lvl="1">
              <a:lnSpc>
                <a:spcPct val="90000"/>
              </a:lnSpc>
              <a:spcBef>
                <a:spcPct val="50000"/>
              </a:spcBef>
              <a:buFontTx/>
              <a:buNone/>
            </a:pPr>
            <a:endParaRPr lang="en-US" altLang="en-US" sz="2000" smtClean="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defRPr/>
            </a:pPr>
            <a:fld id="{4656B2FE-16AE-4D3B-8333-6D860FC6D59F}" type="slidenum">
              <a:rPr lang="en-US" altLang="en-US" sz="1200">
                <a:solidFill>
                  <a:schemeClr val="tx1">
                    <a:tint val="75000"/>
                  </a:schemeClr>
                </a:solidFill>
                <a:latin typeface="+mn-lt"/>
                <a:cs typeface="+mn-cs"/>
              </a:rPr>
              <a:pPr fontAlgn="auto">
                <a:spcBef>
                  <a:spcPts val="0"/>
                </a:spcBef>
                <a:spcAft>
                  <a:spcPts val="0"/>
                </a:spcAft>
                <a:defRPr/>
              </a:pPr>
              <a:t>415</a:t>
            </a:fld>
            <a:endParaRPr lang="en-US" altLang="en-US" sz="1200">
              <a:solidFill>
                <a:schemeClr val="tx1">
                  <a:tint val="75000"/>
                </a:schemeClr>
              </a:solidFill>
              <a:latin typeface="+mn-lt"/>
              <a:cs typeface="+mn-cs"/>
            </a:endParaRPr>
          </a:p>
        </p:txBody>
      </p:sp>
      <p:sp>
        <p:nvSpPr>
          <p:cNvPr id="543747" name="Rectangle 2"/>
          <p:cNvSpPr>
            <a:spLocks noGrp="1" noChangeArrowheads="1"/>
          </p:cNvSpPr>
          <p:nvPr>
            <p:ph type="title" idx="4294967295"/>
          </p:nvPr>
        </p:nvSpPr>
        <p:spPr/>
        <p:txBody>
          <a:bodyPr anchor="ctr"/>
          <a:lstStyle/>
          <a:p>
            <a:r>
              <a:rPr lang="el-GR" altLang="en-US" smtClean="0"/>
              <a:t>Θέματα δεοντολογίας</a:t>
            </a:r>
            <a:r>
              <a:rPr lang="en-US" altLang="en-US" smtClean="0"/>
              <a:t>: Cookies</a:t>
            </a:r>
          </a:p>
        </p:txBody>
      </p:sp>
      <p:sp>
        <p:nvSpPr>
          <p:cNvPr id="543748" name="Rectangle 3"/>
          <p:cNvSpPr>
            <a:spLocks noGrp="1" noChangeArrowheads="1"/>
          </p:cNvSpPr>
          <p:nvPr>
            <p:ph type="body" idx="4294967295"/>
          </p:nvPr>
        </p:nvSpPr>
        <p:spPr/>
        <p:txBody>
          <a:bodyPr/>
          <a:lstStyle/>
          <a:p>
            <a:pPr>
              <a:lnSpc>
                <a:spcPct val="90000"/>
              </a:lnSpc>
            </a:pPr>
            <a:r>
              <a:rPr lang="el-GR" altLang="en-US" sz="2000" smtClean="0"/>
              <a:t>Διάφορες εταιρίες, πουλάνε υπηρεσίες </a:t>
            </a:r>
            <a:r>
              <a:rPr lang="en-US" altLang="en-US" sz="2000" smtClean="0"/>
              <a:t>cookies</a:t>
            </a:r>
          </a:p>
          <a:p>
            <a:pPr>
              <a:lnSpc>
                <a:spcPct val="90000"/>
              </a:lnSpc>
            </a:pPr>
            <a:r>
              <a:rPr lang="el-GR" altLang="en-US" sz="2000" smtClean="0"/>
              <a:t>Αυτές συνεργάζονται με </a:t>
            </a:r>
            <a:r>
              <a:rPr lang="en-US" altLang="en-US" sz="2000" smtClean="0"/>
              <a:t>Web Sites </a:t>
            </a:r>
            <a:r>
              <a:rPr lang="el-GR" altLang="en-US" sz="2000" smtClean="0"/>
              <a:t>ώστε να τους στέλνουν αντίγραφα των </a:t>
            </a:r>
            <a:r>
              <a:rPr lang="en-US" altLang="en-US" sz="2000" smtClean="0"/>
              <a:t>cookies</a:t>
            </a:r>
            <a:r>
              <a:rPr lang="el-GR" altLang="en-US" sz="2000" smtClean="0"/>
              <a:t> κάθε συναλλαγής, και κατά συνέπεια μπορούν να φτιάξουν το</a:t>
            </a:r>
            <a:r>
              <a:rPr lang="en-US" altLang="en-US" sz="2000" smtClean="0"/>
              <a:t> </a:t>
            </a:r>
            <a:r>
              <a:rPr lang="el-GR" altLang="en-US" sz="2000" smtClean="0"/>
              <a:t>προφίλ των συνηθειών του χρήστη</a:t>
            </a:r>
          </a:p>
          <a:p>
            <a:pPr>
              <a:lnSpc>
                <a:spcPct val="90000"/>
              </a:lnSpc>
            </a:pPr>
            <a:r>
              <a:rPr lang="el-GR" altLang="en-US" sz="2000" smtClean="0"/>
              <a:t>Αυτή η πληροφορία μπορεί να χρησιμοποιηθεί για σκοπούς </a:t>
            </a:r>
            <a:r>
              <a:rPr lang="en-US" altLang="en-US" sz="2000" smtClean="0"/>
              <a:t>marketing </a:t>
            </a:r>
            <a:r>
              <a:rPr lang="el-GR" altLang="en-US" sz="2000" smtClean="0"/>
              <a:t>και διαφήμισης </a:t>
            </a:r>
          </a:p>
          <a:p>
            <a:pPr>
              <a:lnSpc>
                <a:spcPct val="90000"/>
              </a:lnSpc>
            </a:pPr>
            <a:r>
              <a:rPr lang="el-GR" altLang="en-US" sz="2000" smtClean="0"/>
              <a:t>Μερικοί άνθρωποι αρέσκονται στην ιδέα να λαμβάνουν διαφημίσεις που σχετίζονται με τα ενδιαφέροντα τους</a:t>
            </a:r>
          </a:p>
          <a:p>
            <a:pPr>
              <a:lnSpc>
                <a:spcPct val="90000"/>
              </a:lnSpc>
            </a:pPr>
            <a:r>
              <a:rPr lang="el-GR" altLang="en-US" sz="2000" smtClean="0"/>
              <a:t>Άλλοι το εκλαμβάνουν ως παραβίαση της ιδιωτικής τους σφαίρας</a:t>
            </a:r>
          </a:p>
          <a:p>
            <a:pPr>
              <a:lnSpc>
                <a:spcPct val="90000"/>
              </a:lnSpc>
            </a:pPr>
            <a:endParaRPr lang="en-US" altLang="en-US" sz="2000" smtClean="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A0D5E3E2-2F74-48CD-A9A6-0DA30DC0126F}" type="slidenum">
              <a:rPr lang="el-GR" sz="1200">
                <a:solidFill>
                  <a:schemeClr val="tx1">
                    <a:tint val="75000"/>
                  </a:schemeClr>
                </a:solidFill>
                <a:latin typeface="+mn-lt"/>
                <a:cs typeface="+mn-cs"/>
              </a:rPr>
              <a:pPr algn="r" fontAlgn="auto">
                <a:spcBef>
                  <a:spcPts val="0"/>
                </a:spcBef>
                <a:spcAft>
                  <a:spcPts val="0"/>
                </a:spcAft>
                <a:defRPr/>
              </a:pPr>
              <a:t>416</a:t>
            </a:fld>
            <a:endParaRPr lang="el-GR" sz="1200">
              <a:solidFill>
                <a:schemeClr val="tx1">
                  <a:tint val="75000"/>
                </a:schemeClr>
              </a:solidFill>
              <a:latin typeface="+mn-lt"/>
              <a:cs typeface="+mn-cs"/>
            </a:endParaRPr>
          </a:p>
        </p:txBody>
      </p:sp>
      <p:sp>
        <p:nvSpPr>
          <p:cNvPr id="544771" name="Rectangle 2"/>
          <p:cNvSpPr>
            <a:spLocks noGrp="1" noChangeArrowheads="1"/>
          </p:cNvSpPr>
          <p:nvPr>
            <p:ph type="ctrTitle" idx="4294967295"/>
          </p:nvPr>
        </p:nvSpPr>
        <p:spPr>
          <a:xfrm>
            <a:off x="685800" y="2130425"/>
            <a:ext cx="7772400" cy="1470025"/>
          </a:xfrm>
        </p:spPr>
        <p:txBody>
          <a:bodyPr anchor="ctr"/>
          <a:lstStyle/>
          <a:p>
            <a:r>
              <a:rPr lang="el-GR" smtClean="0"/>
              <a:t>Μηχανές αναζήτησης στον Παγκόσμιο Ιστό</a:t>
            </a:r>
          </a:p>
        </p:txBody>
      </p:sp>
      <p:sp>
        <p:nvSpPr>
          <p:cNvPr id="2051" name="Rectangle 3"/>
          <p:cNvSpPr>
            <a:spLocks noGrp="1" noChangeArrowheads="1"/>
          </p:cNvSpPr>
          <p:nvPr>
            <p:ph type="subTitle" idx="4294967295"/>
          </p:nvPr>
        </p:nvSpPr>
        <p:spPr>
          <a:xfrm>
            <a:off x="1249363" y="3846513"/>
            <a:ext cx="6638925" cy="1781175"/>
          </a:xfrm>
        </p:spPr>
        <p:txBody>
          <a:bodyPr>
            <a:normAutofit/>
          </a:bodyPr>
          <a:lstStyle/>
          <a:p>
            <a:pPr marL="0" indent="0" algn="ctr">
              <a:buFont typeface="Wingdings 2" pitchFamily="18" charset="2"/>
              <a:buNone/>
            </a:pPr>
            <a:r>
              <a:rPr lang="en-GB" smtClean="0">
                <a:solidFill>
                  <a:srgbClr val="898989"/>
                </a:solidFill>
              </a:rPr>
              <a:t>Search Engines</a:t>
            </a:r>
            <a:endParaRPr lang="el-GR" smtClean="0">
              <a:solidFill>
                <a:srgbClr val="898989"/>
              </a:solidFill>
            </a:endParaRPr>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DAE2FEA1-14FD-405E-BFCD-965C8B468BEE}" type="slidenum">
              <a:rPr lang="el-GR" sz="1200">
                <a:solidFill>
                  <a:schemeClr val="tx1">
                    <a:tint val="75000"/>
                  </a:schemeClr>
                </a:solidFill>
                <a:latin typeface="+mn-lt"/>
                <a:cs typeface="+mn-cs"/>
              </a:rPr>
              <a:pPr algn="r" fontAlgn="auto">
                <a:spcBef>
                  <a:spcPts val="0"/>
                </a:spcBef>
                <a:spcAft>
                  <a:spcPts val="0"/>
                </a:spcAft>
                <a:defRPr/>
              </a:pPr>
              <a:t>417</a:t>
            </a:fld>
            <a:endParaRPr lang="el-GR" sz="1200">
              <a:solidFill>
                <a:schemeClr val="tx1">
                  <a:tint val="75000"/>
                </a:schemeClr>
              </a:solidFill>
              <a:latin typeface="+mn-lt"/>
              <a:cs typeface="+mn-cs"/>
            </a:endParaRPr>
          </a:p>
        </p:txBody>
      </p:sp>
      <p:sp>
        <p:nvSpPr>
          <p:cNvPr id="545795" name="Rectangle 2"/>
          <p:cNvSpPr>
            <a:spLocks noGrp="1" noChangeArrowheads="1"/>
          </p:cNvSpPr>
          <p:nvPr>
            <p:ph type="title" idx="4294967295"/>
          </p:nvPr>
        </p:nvSpPr>
        <p:spPr/>
        <p:txBody>
          <a:bodyPr anchor="ctr"/>
          <a:lstStyle/>
          <a:p>
            <a:r>
              <a:rPr lang="el-GR" sz="2100" smtClean="0"/>
              <a:t>Μηχανές αναζήτησης (</a:t>
            </a:r>
            <a:r>
              <a:rPr lang="en-GB" sz="2100" smtClean="0"/>
              <a:t>Search Engines)</a:t>
            </a:r>
            <a:endParaRPr lang="el-GR" sz="2100" smtClean="0"/>
          </a:p>
        </p:txBody>
      </p:sp>
      <p:sp>
        <p:nvSpPr>
          <p:cNvPr id="545796" name="Rectangle 3"/>
          <p:cNvSpPr>
            <a:spLocks noGrp="1" noChangeArrowheads="1"/>
          </p:cNvSpPr>
          <p:nvPr>
            <p:ph type="body" idx="4294967295"/>
          </p:nvPr>
        </p:nvSpPr>
        <p:spPr/>
        <p:txBody>
          <a:bodyPr/>
          <a:lstStyle/>
          <a:p>
            <a:pPr>
              <a:lnSpc>
                <a:spcPct val="90000"/>
              </a:lnSpc>
            </a:pPr>
            <a:r>
              <a:rPr lang="el-GR" sz="2300" smtClean="0"/>
              <a:t>Οι μηχανές αναζήτησης είναι προγράμματα που έχουν σχεδιαστεί για την εύρεση πληροφοριών στο</a:t>
            </a:r>
          </a:p>
          <a:p>
            <a:pPr lvl="1">
              <a:lnSpc>
                <a:spcPct val="90000"/>
              </a:lnSpc>
            </a:pPr>
            <a:r>
              <a:rPr lang="en-GB" sz="2000" smtClean="0"/>
              <a:t>Web</a:t>
            </a:r>
          </a:p>
          <a:p>
            <a:pPr lvl="1">
              <a:lnSpc>
                <a:spcPct val="90000"/>
              </a:lnSpc>
            </a:pPr>
            <a:r>
              <a:rPr lang="en-GB" sz="2000" smtClean="0"/>
              <a:t>News groups</a:t>
            </a:r>
          </a:p>
          <a:p>
            <a:pPr lvl="1">
              <a:lnSpc>
                <a:spcPct val="90000"/>
              </a:lnSpc>
            </a:pPr>
            <a:r>
              <a:rPr lang="el-GR" sz="2000" smtClean="0"/>
              <a:t>Προσωπικούς υπολογιστές (</a:t>
            </a:r>
            <a:r>
              <a:rPr lang="en-GB" sz="2000" smtClean="0"/>
              <a:t>Windows Desktop Search </a:t>
            </a:r>
            <a:r>
              <a:rPr lang="el-GR" sz="2000" smtClean="0"/>
              <a:t>στα </a:t>
            </a:r>
            <a:r>
              <a:rPr lang="en-GB" sz="2000" smtClean="0"/>
              <a:t>windows)</a:t>
            </a:r>
          </a:p>
          <a:p>
            <a:pPr lvl="1">
              <a:lnSpc>
                <a:spcPct val="90000"/>
              </a:lnSpc>
            </a:pPr>
            <a:r>
              <a:rPr lang="en-GB" sz="2000" smtClean="0"/>
              <a:t>Intranets</a:t>
            </a:r>
          </a:p>
          <a:p>
            <a:pPr>
              <a:lnSpc>
                <a:spcPct val="90000"/>
              </a:lnSpc>
            </a:pPr>
            <a:r>
              <a:rPr lang="en-GB" sz="2300" smtClean="0"/>
              <a:t>O </a:t>
            </a:r>
            <a:r>
              <a:rPr lang="el-GR" sz="2300" smtClean="0"/>
              <a:t>χρήστης προσδιορίζει κάποιο ερώτημα, και η μηχανή αναζήτησης επιστρέφει τα αποτελέσματα</a:t>
            </a:r>
          </a:p>
          <a:p>
            <a:pPr>
              <a:lnSpc>
                <a:spcPct val="90000"/>
              </a:lnSpc>
              <a:buFontTx/>
              <a:buNone/>
            </a:pPr>
            <a:endParaRPr lang="en-GB" sz="2300" smtClean="0"/>
          </a:p>
          <a:p>
            <a:pPr>
              <a:lnSpc>
                <a:spcPct val="90000"/>
              </a:lnSpc>
            </a:pPr>
            <a:endParaRPr lang="en-GB" sz="2300" smtClean="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98EAF705-FAE9-4769-A221-F475DA8EBEC5}" type="slidenum">
              <a:rPr lang="el-GR" sz="1200">
                <a:solidFill>
                  <a:schemeClr val="tx1">
                    <a:tint val="75000"/>
                  </a:schemeClr>
                </a:solidFill>
                <a:latin typeface="+mn-lt"/>
                <a:cs typeface="+mn-cs"/>
              </a:rPr>
              <a:pPr algn="r" fontAlgn="auto">
                <a:spcBef>
                  <a:spcPts val="0"/>
                </a:spcBef>
                <a:spcAft>
                  <a:spcPts val="0"/>
                </a:spcAft>
                <a:defRPr/>
              </a:pPr>
              <a:t>418</a:t>
            </a:fld>
            <a:endParaRPr lang="el-GR" sz="1200">
              <a:solidFill>
                <a:schemeClr val="tx1">
                  <a:tint val="75000"/>
                </a:schemeClr>
              </a:solidFill>
              <a:latin typeface="+mn-lt"/>
              <a:cs typeface="+mn-cs"/>
            </a:endParaRPr>
          </a:p>
        </p:txBody>
      </p:sp>
      <p:sp>
        <p:nvSpPr>
          <p:cNvPr id="546819" name="Rectangle 2"/>
          <p:cNvSpPr>
            <a:spLocks noGrp="1" noChangeArrowheads="1"/>
          </p:cNvSpPr>
          <p:nvPr>
            <p:ph type="title" idx="4294967295"/>
          </p:nvPr>
        </p:nvSpPr>
        <p:spPr/>
        <p:txBody>
          <a:bodyPr anchor="ctr"/>
          <a:lstStyle/>
          <a:p>
            <a:r>
              <a:rPr lang="el-GR" sz="2100" smtClean="0"/>
              <a:t>Μέγεθος </a:t>
            </a:r>
            <a:r>
              <a:rPr lang="en-GB" sz="2100" smtClean="0"/>
              <a:t>web </a:t>
            </a:r>
            <a:r>
              <a:rPr lang="el-GR" sz="2100" smtClean="0"/>
              <a:t>και μηχανές αναζήτησης</a:t>
            </a:r>
          </a:p>
        </p:txBody>
      </p:sp>
      <p:sp>
        <p:nvSpPr>
          <p:cNvPr id="546820" name="Rectangle 3"/>
          <p:cNvSpPr>
            <a:spLocks noGrp="1" noChangeArrowheads="1"/>
          </p:cNvSpPr>
          <p:nvPr>
            <p:ph type="body" idx="4294967295"/>
          </p:nvPr>
        </p:nvSpPr>
        <p:spPr/>
        <p:txBody>
          <a:bodyPr/>
          <a:lstStyle/>
          <a:p>
            <a:pPr>
              <a:lnSpc>
                <a:spcPct val="90000"/>
              </a:lnSpc>
            </a:pPr>
            <a:r>
              <a:rPr lang="el-GR" smtClean="0"/>
              <a:t>Μία μηχανή αναζήτησης (</a:t>
            </a:r>
            <a:r>
              <a:rPr lang="en-GB" smtClean="0"/>
              <a:t>Google) </a:t>
            </a:r>
            <a:r>
              <a:rPr lang="el-GR" smtClean="0"/>
              <a:t>μπορεί να λαμβάνει και 200 εκατομμύρια ερωτήματα κάθε ημέρα</a:t>
            </a:r>
            <a:endParaRPr lang="en-GB" smtClean="0"/>
          </a:p>
          <a:p>
            <a:pPr>
              <a:lnSpc>
                <a:spcPct val="90000"/>
              </a:lnSpc>
            </a:pPr>
            <a:r>
              <a:rPr lang="el-GR" smtClean="0"/>
              <a:t>Έχει πληροφορίες (Ιούνιος 2005),</a:t>
            </a:r>
            <a:endParaRPr lang="en-GB" smtClean="0"/>
          </a:p>
          <a:p>
            <a:pPr lvl="1">
              <a:lnSpc>
                <a:spcPct val="90000"/>
              </a:lnSpc>
            </a:pPr>
            <a:r>
              <a:rPr lang="el-GR" smtClean="0"/>
              <a:t> για 8.05 δισεκατομμύρια σελίδες </a:t>
            </a:r>
            <a:r>
              <a:rPr lang="en-GB" smtClean="0"/>
              <a:t>web</a:t>
            </a:r>
          </a:p>
          <a:p>
            <a:pPr lvl="1">
              <a:lnSpc>
                <a:spcPct val="90000"/>
              </a:lnSpc>
            </a:pPr>
            <a:r>
              <a:rPr lang="en-GB" smtClean="0"/>
              <a:t>1.3 </a:t>
            </a:r>
            <a:r>
              <a:rPr lang="el-GR" smtClean="0"/>
              <a:t>δισεκατομμύρια εικόνες</a:t>
            </a:r>
          </a:p>
          <a:p>
            <a:pPr lvl="1">
              <a:lnSpc>
                <a:spcPct val="90000"/>
              </a:lnSpc>
            </a:pPr>
            <a:r>
              <a:rPr lang="el-GR" smtClean="0"/>
              <a:t>Περισσότερο από 1 δισεκατομμύριο </a:t>
            </a:r>
            <a:r>
              <a:rPr lang="en-GB" smtClean="0"/>
              <a:t>Usenet messages</a:t>
            </a:r>
          </a:p>
          <a:p>
            <a:pPr lvl="1">
              <a:lnSpc>
                <a:spcPct val="90000"/>
              </a:lnSpc>
            </a:pPr>
            <a:r>
              <a:rPr lang="el-GR" smtClean="0"/>
              <a:t>Σύνολο 10.4 δισεκατομμύρια πληροφορίες!</a:t>
            </a:r>
            <a:endParaRPr lang="en-GB" smtClean="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34AFC474-DD7C-404A-A0AE-A8CD5E467D27}" type="slidenum">
              <a:rPr lang="el-GR" sz="1200">
                <a:solidFill>
                  <a:schemeClr val="tx1">
                    <a:tint val="75000"/>
                  </a:schemeClr>
                </a:solidFill>
                <a:latin typeface="+mn-lt"/>
                <a:cs typeface="+mn-cs"/>
              </a:rPr>
              <a:pPr algn="r" fontAlgn="auto">
                <a:spcBef>
                  <a:spcPts val="0"/>
                </a:spcBef>
                <a:spcAft>
                  <a:spcPts val="0"/>
                </a:spcAft>
                <a:defRPr/>
              </a:pPr>
              <a:t>419</a:t>
            </a:fld>
            <a:endParaRPr lang="el-GR" sz="1200">
              <a:solidFill>
                <a:schemeClr val="tx1">
                  <a:tint val="75000"/>
                </a:schemeClr>
              </a:solidFill>
              <a:latin typeface="+mn-lt"/>
              <a:cs typeface="+mn-cs"/>
            </a:endParaRPr>
          </a:p>
        </p:txBody>
      </p:sp>
      <p:sp>
        <p:nvSpPr>
          <p:cNvPr id="547843" name="Rectangle 2"/>
          <p:cNvSpPr>
            <a:spLocks noGrp="1" noChangeArrowheads="1"/>
          </p:cNvSpPr>
          <p:nvPr>
            <p:ph type="title" idx="4294967295"/>
          </p:nvPr>
        </p:nvSpPr>
        <p:spPr/>
        <p:txBody>
          <a:bodyPr anchor="ctr"/>
          <a:lstStyle/>
          <a:p>
            <a:r>
              <a:rPr lang="el-GR" sz="2100" smtClean="0"/>
              <a:t>Κεντρικά της </a:t>
            </a:r>
            <a:r>
              <a:rPr lang="en-GB" sz="2100" smtClean="0"/>
              <a:t>Google</a:t>
            </a:r>
            <a:r>
              <a:rPr lang="el-GR" sz="2100" smtClean="0"/>
              <a:t>, Καλιφόρνια</a:t>
            </a:r>
          </a:p>
        </p:txBody>
      </p:sp>
      <p:pic>
        <p:nvPicPr>
          <p:cNvPr id="547844" name="Picture 3"/>
          <p:cNvPicPr>
            <a:picLocks noGrp="1" noChangeAspect="1" noChangeArrowheads="1"/>
          </p:cNvPicPr>
          <p:nvPr>
            <p:ph type="body" idx="4294967295"/>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Συσκευές Αποθήκευσης (Μνήμη)</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42</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Η μονάδα μνήμης επιτελεί μία από τις βασικότερες λειτουργίες ενός υπολογιστικού συστήματος, την αποθήκευση και ανάκτηση δεδομένων και προγραμμάτων</a:t>
            </a:r>
          </a:p>
          <a:p>
            <a:r>
              <a:rPr lang="el-GR" dirty="0" smtClean="0"/>
              <a:t>Ο όρος </a:t>
            </a:r>
            <a:r>
              <a:rPr lang="el-GR" b="1" dirty="0" smtClean="0"/>
              <a:t>μνήμη (</a:t>
            </a:r>
            <a:r>
              <a:rPr lang="en-US" b="1" dirty="0" smtClean="0"/>
              <a:t>memory</a:t>
            </a:r>
            <a:r>
              <a:rPr lang="el-GR" b="1" dirty="0" smtClean="0"/>
              <a:t>)</a:t>
            </a:r>
            <a:r>
              <a:rPr lang="el-GR" dirty="0" smtClean="0"/>
              <a:t> αναφέρεται γενικά σε οποιαδήποτε συσκευή έχει την ιδιότητα να αποθηκεύει πληροφορίες</a:t>
            </a:r>
          </a:p>
          <a:p>
            <a:pPr lvl="1"/>
            <a:r>
              <a:rPr lang="el-GR" dirty="0" smtClean="0"/>
              <a:t>αν και συχνά για τις συσκευές δευτερεύουσας μνήμης προτιμάμε τον όρο </a:t>
            </a:r>
            <a:r>
              <a:rPr lang="el-GR" b="1" dirty="0" smtClean="0"/>
              <a:t>μέσο αποθήκευσης</a:t>
            </a:r>
            <a:endParaRPr lang="el-GR" dirty="0" smtClean="0"/>
          </a:p>
          <a:p>
            <a:r>
              <a:rPr lang="el-GR" dirty="0" smtClean="0"/>
              <a:t>Ένα υπολογιστικό σύστημα διαθέτει πολλές κατηγορίες μνήμης, καθεμία από τις οποίες έχει τα δικά της ειδικά χαρακτηριστικά, τα οποία καθορίζουν και τον τρόπο χρήσης της μνήμης στον υπολογιστή </a:t>
            </a:r>
          </a:p>
          <a:p>
            <a:endParaRPr lang="el-GR"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2549918C-1CC5-4C27-AA31-E7E47317445D}" type="slidenum">
              <a:rPr lang="el-GR" sz="1200">
                <a:solidFill>
                  <a:schemeClr val="tx1">
                    <a:tint val="75000"/>
                  </a:schemeClr>
                </a:solidFill>
                <a:latin typeface="+mn-lt"/>
                <a:cs typeface="+mn-cs"/>
              </a:rPr>
              <a:pPr algn="r" fontAlgn="auto">
                <a:spcBef>
                  <a:spcPts val="0"/>
                </a:spcBef>
                <a:spcAft>
                  <a:spcPts val="0"/>
                </a:spcAft>
                <a:defRPr/>
              </a:pPr>
              <a:t>420</a:t>
            </a:fld>
            <a:endParaRPr lang="el-GR" sz="1200">
              <a:solidFill>
                <a:schemeClr val="tx1">
                  <a:tint val="75000"/>
                </a:schemeClr>
              </a:solidFill>
              <a:latin typeface="+mn-lt"/>
              <a:cs typeface="+mn-cs"/>
            </a:endParaRPr>
          </a:p>
        </p:txBody>
      </p:sp>
      <p:sp>
        <p:nvSpPr>
          <p:cNvPr id="548867" name="Rectangle 2"/>
          <p:cNvSpPr>
            <a:spLocks noGrp="1" noChangeArrowheads="1"/>
          </p:cNvSpPr>
          <p:nvPr>
            <p:ph type="title" idx="4294967295"/>
          </p:nvPr>
        </p:nvSpPr>
        <p:spPr/>
        <p:txBody>
          <a:bodyPr anchor="ctr"/>
          <a:lstStyle/>
          <a:p>
            <a:r>
              <a:rPr lang="el-GR" sz="2100" smtClean="0"/>
              <a:t>Δορυφορική από ύψος 32</a:t>
            </a:r>
            <a:r>
              <a:rPr lang="en-GB" sz="2100" smtClean="0"/>
              <a:t>m</a:t>
            </a:r>
            <a:endParaRPr lang="el-GR" sz="2100" smtClean="0"/>
          </a:p>
        </p:txBody>
      </p:sp>
      <p:pic>
        <p:nvPicPr>
          <p:cNvPr id="548868" name="Picture 4"/>
          <p:cNvPicPr>
            <a:picLocks noChangeAspect="1" noChangeArrowheads="1"/>
          </p:cNvPicPr>
          <p:nvPr/>
        </p:nvPicPr>
        <p:blipFill>
          <a:blip r:embed="rId2" cstate="print"/>
          <a:srcRect/>
          <a:stretch>
            <a:fillRect/>
          </a:stretch>
        </p:blipFill>
        <p:spPr bwMode="auto">
          <a:xfrm>
            <a:off x="611188" y="1196975"/>
            <a:ext cx="503872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D9C10708-3D7E-4001-8FFE-45FD98E1803C}" type="slidenum">
              <a:rPr lang="el-GR" sz="1200">
                <a:solidFill>
                  <a:schemeClr val="tx1">
                    <a:tint val="75000"/>
                  </a:schemeClr>
                </a:solidFill>
                <a:latin typeface="+mn-lt"/>
                <a:cs typeface="+mn-cs"/>
              </a:rPr>
              <a:pPr algn="r" fontAlgn="auto">
                <a:spcBef>
                  <a:spcPts val="0"/>
                </a:spcBef>
                <a:spcAft>
                  <a:spcPts val="0"/>
                </a:spcAft>
                <a:defRPr/>
              </a:pPr>
              <a:t>421</a:t>
            </a:fld>
            <a:endParaRPr lang="el-GR" sz="1200">
              <a:solidFill>
                <a:schemeClr val="tx1">
                  <a:tint val="75000"/>
                </a:schemeClr>
              </a:solidFill>
              <a:latin typeface="+mn-lt"/>
              <a:cs typeface="+mn-cs"/>
            </a:endParaRPr>
          </a:p>
        </p:txBody>
      </p:sp>
      <p:pic>
        <p:nvPicPr>
          <p:cNvPr id="549891" name="Picture 5"/>
          <p:cNvPicPr>
            <a:picLocks noChangeAspect="1" noChangeArrowheads="1"/>
          </p:cNvPicPr>
          <p:nvPr/>
        </p:nvPicPr>
        <p:blipFill>
          <a:blip r:embed="rId2" cstate="print"/>
          <a:srcRect/>
          <a:stretch>
            <a:fillRect/>
          </a:stretch>
        </p:blipFill>
        <p:spPr bwMode="auto">
          <a:xfrm>
            <a:off x="323850" y="404813"/>
            <a:ext cx="6996113" cy="5943600"/>
          </a:xfrm>
          <a:prstGeom prst="rect">
            <a:avLst/>
          </a:prstGeom>
          <a:noFill/>
          <a:ln w="9525">
            <a:noFill/>
            <a:miter lim="800000"/>
            <a:headEnd/>
            <a:tailEnd/>
          </a:ln>
        </p:spPr>
      </p:pic>
      <p:sp>
        <p:nvSpPr>
          <p:cNvPr id="549892" name="Text Box 6"/>
          <p:cNvSpPr txBox="1">
            <a:spLocks noChangeArrowheads="1"/>
          </p:cNvSpPr>
          <p:nvPr/>
        </p:nvSpPr>
        <p:spPr bwMode="auto">
          <a:xfrm>
            <a:off x="7092950" y="620713"/>
            <a:ext cx="1943100" cy="825500"/>
          </a:xfrm>
          <a:prstGeom prst="rect">
            <a:avLst/>
          </a:prstGeom>
          <a:noFill/>
          <a:ln w="9525">
            <a:noFill/>
            <a:miter lim="800000"/>
            <a:headEnd/>
            <a:tailEnd/>
          </a:ln>
        </p:spPr>
        <p:txBody>
          <a:bodyPr>
            <a:spAutoFit/>
          </a:bodyPr>
          <a:lstStyle/>
          <a:p>
            <a:pPr>
              <a:spcBef>
                <a:spcPct val="50000"/>
              </a:spcBef>
            </a:pPr>
            <a:r>
              <a:rPr lang="el-GR" sz="1600" b="1">
                <a:latin typeface="Calibri" pitchFamily="34" charset="0"/>
              </a:rPr>
              <a:t>Προσφερόμενες υπηρεσίες από τ</a:t>
            </a:r>
            <a:r>
              <a:rPr lang="en-GB" sz="1600" b="1">
                <a:latin typeface="Calibri" pitchFamily="34" charset="0"/>
              </a:rPr>
              <a:t>o Google</a:t>
            </a:r>
            <a:endParaRPr lang="el-GR" sz="1600" b="1">
              <a:latin typeface="Calibri" pitchFamily="34" charset="0"/>
            </a:endParaRPr>
          </a:p>
        </p:txBody>
      </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5D2B683E-B2E6-4CE2-8ABD-38BF1FDDE63F}" type="slidenum">
              <a:rPr lang="el-GR" sz="1200">
                <a:solidFill>
                  <a:schemeClr val="tx1">
                    <a:tint val="75000"/>
                  </a:schemeClr>
                </a:solidFill>
                <a:latin typeface="+mn-lt"/>
                <a:cs typeface="+mn-cs"/>
              </a:rPr>
              <a:pPr algn="r" fontAlgn="auto">
                <a:spcBef>
                  <a:spcPts val="0"/>
                </a:spcBef>
                <a:spcAft>
                  <a:spcPts val="0"/>
                </a:spcAft>
                <a:defRPr/>
              </a:pPr>
              <a:t>422</a:t>
            </a:fld>
            <a:endParaRPr lang="el-GR" sz="1200">
              <a:solidFill>
                <a:schemeClr val="tx1">
                  <a:tint val="75000"/>
                </a:schemeClr>
              </a:solidFill>
              <a:latin typeface="+mn-lt"/>
              <a:cs typeface="+mn-cs"/>
            </a:endParaRPr>
          </a:p>
        </p:txBody>
      </p:sp>
      <p:sp>
        <p:nvSpPr>
          <p:cNvPr id="550915" name="Rectangle 2"/>
          <p:cNvSpPr>
            <a:spLocks noGrp="1" noChangeArrowheads="1"/>
          </p:cNvSpPr>
          <p:nvPr>
            <p:ph type="title" idx="4294967295"/>
          </p:nvPr>
        </p:nvSpPr>
        <p:spPr/>
        <p:txBody>
          <a:bodyPr anchor="ctr"/>
          <a:lstStyle/>
          <a:p>
            <a:r>
              <a:rPr lang="el-GR" smtClean="0"/>
              <a:t>Αναζήτηση πληροφοριών</a:t>
            </a:r>
          </a:p>
        </p:txBody>
      </p:sp>
      <p:sp>
        <p:nvSpPr>
          <p:cNvPr id="550916" name="Rectangle 3"/>
          <p:cNvSpPr>
            <a:spLocks noGrp="1" noChangeArrowheads="1"/>
          </p:cNvSpPr>
          <p:nvPr>
            <p:ph type="body" idx="4294967295"/>
          </p:nvPr>
        </p:nvSpPr>
        <p:spPr/>
        <p:txBody>
          <a:bodyPr/>
          <a:lstStyle/>
          <a:p>
            <a:r>
              <a:rPr lang="el-GR" smtClean="0"/>
              <a:t>Αναζήτηση κειμένου</a:t>
            </a:r>
          </a:p>
          <a:p>
            <a:r>
              <a:rPr lang="el-GR" smtClean="0"/>
              <a:t>Εικόνας</a:t>
            </a:r>
          </a:p>
          <a:p>
            <a:r>
              <a:rPr lang="el-GR" smtClean="0"/>
              <a:t>Μηνύματος σε </a:t>
            </a:r>
            <a:r>
              <a:rPr lang="en-GB" smtClean="0"/>
              <a:t>Newsgroup</a:t>
            </a:r>
          </a:p>
          <a:p>
            <a:r>
              <a:rPr lang="el-GR" smtClean="0"/>
              <a:t>Δορυφορικής φωτογραφίας </a:t>
            </a:r>
            <a:r>
              <a:rPr lang="en-GB" smtClean="0"/>
              <a:t>(google earth)</a:t>
            </a:r>
            <a:endParaRPr lang="el-GR" smtClean="0"/>
          </a:p>
        </p:txBody>
      </p:sp>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671AE6F2-A89C-4D37-B1A6-F26D67033778}" type="slidenum">
              <a:rPr lang="el-GR" sz="1200">
                <a:solidFill>
                  <a:schemeClr val="tx1">
                    <a:tint val="75000"/>
                  </a:schemeClr>
                </a:solidFill>
                <a:latin typeface="+mn-lt"/>
                <a:cs typeface="+mn-cs"/>
              </a:rPr>
              <a:pPr algn="r" fontAlgn="auto">
                <a:spcBef>
                  <a:spcPts val="0"/>
                </a:spcBef>
                <a:spcAft>
                  <a:spcPts val="0"/>
                </a:spcAft>
                <a:defRPr/>
              </a:pPr>
              <a:t>423</a:t>
            </a:fld>
            <a:endParaRPr lang="el-GR" sz="1200">
              <a:solidFill>
                <a:schemeClr val="tx1">
                  <a:tint val="75000"/>
                </a:schemeClr>
              </a:solidFill>
              <a:latin typeface="+mn-lt"/>
              <a:cs typeface="+mn-cs"/>
            </a:endParaRPr>
          </a:p>
        </p:txBody>
      </p:sp>
      <p:sp>
        <p:nvSpPr>
          <p:cNvPr id="551939" name="Rectangle 2"/>
          <p:cNvSpPr>
            <a:spLocks noGrp="1" noChangeArrowheads="1"/>
          </p:cNvSpPr>
          <p:nvPr>
            <p:ph type="title" idx="4294967295"/>
          </p:nvPr>
        </p:nvSpPr>
        <p:spPr/>
        <p:txBody>
          <a:bodyPr anchor="ctr"/>
          <a:lstStyle/>
          <a:p>
            <a:pPr algn="l"/>
            <a:r>
              <a:rPr lang="el-GR" sz="1900" smtClean="0"/>
              <a:t>Αναζητώντας κείμενο στο </a:t>
            </a:r>
            <a:r>
              <a:rPr lang="en-GB" sz="1900" smtClean="0"/>
              <a:t>Google</a:t>
            </a:r>
            <a:r>
              <a:rPr lang="el-GR" sz="1900" smtClean="0"/>
              <a:t> α’</a:t>
            </a:r>
          </a:p>
        </p:txBody>
      </p:sp>
      <p:pic>
        <p:nvPicPr>
          <p:cNvPr id="551940" name="Picture 4"/>
          <p:cNvPicPr>
            <a:picLocks noChangeAspect="1" noChangeArrowheads="1"/>
          </p:cNvPicPr>
          <p:nvPr/>
        </p:nvPicPr>
        <p:blipFill>
          <a:blip r:embed="rId2" cstate="print"/>
          <a:srcRect/>
          <a:stretch>
            <a:fillRect/>
          </a:stretch>
        </p:blipFill>
        <p:spPr bwMode="auto">
          <a:xfrm>
            <a:off x="395288" y="1700213"/>
            <a:ext cx="4103687" cy="1117600"/>
          </a:xfrm>
          <a:prstGeom prst="rect">
            <a:avLst/>
          </a:prstGeom>
          <a:noFill/>
          <a:ln w="9525">
            <a:noFill/>
            <a:miter lim="800000"/>
            <a:headEnd/>
            <a:tailEnd/>
          </a:ln>
        </p:spPr>
      </p:pic>
      <p:pic>
        <p:nvPicPr>
          <p:cNvPr id="551941" name="Picture 5"/>
          <p:cNvPicPr>
            <a:picLocks noChangeAspect="1" noChangeArrowheads="1"/>
          </p:cNvPicPr>
          <p:nvPr/>
        </p:nvPicPr>
        <p:blipFill>
          <a:blip r:embed="rId3" cstate="print"/>
          <a:srcRect/>
          <a:stretch>
            <a:fillRect/>
          </a:stretch>
        </p:blipFill>
        <p:spPr bwMode="auto">
          <a:xfrm>
            <a:off x="107950" y="3716338"/>
            <a:ext cx="4679950" cy="1800225"/>
          </a:xfrm>
          <a:prstGeom prst="rect">
            <a:avLst/>
          </a:prstGeom>
          <a:noFill/>
          <a:ln w="9525">
            <a:noFill/>
            <a:miter lim="800000"/>
            <a:headEnd/>
            <a:tailEnd/>
          </a:ln>
        </p:spPr>
      </p:pic>
      <p:sp>
        <p:nvSpPr>
          <p:cNvPr id="551942" name="Text Box 8"/>
          <p:cNvSpPr txBox="1">
            <a:spLocks noChangeArrowheads="1"/>
          </p:cNvSpPr>
          <p:nvPr/>
        </p:nvSpPr>
        <p:spPr bwMode="auto">
          <a:xfrm>
            <a:off x="4643438" y="1557338"/>
            <a:ext cx="2881312" cy="1314450"/>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Γίνετε όσο το δυνατόν </a:t>
            </a:r>
            <a:r>
              <a:rPr lang="el-GR" sz="1600">
                <a:solidFill>
                  <a:srgbClr val="FF3300"/>
                </a:solidFill>
                <a:latin typeface="Calibri" pitchFamily="34" charset="0"/>
              </a:rPr>
              <a:t>σαφέστεροι</a:t>
            </a:r>
            <a:r>
              <a:rPr lang="el-GR" sz="1600">
                <a:latin typeface="Calibri" pitchFamily="34" charset="0"/>
              </a:rPr>
              <a:t> στις πληροφορίες που αναζητάτε. Οι τρεις όροι σημαίνουν αναζήτηση και με </a:t>
            </a:r>
            <a:r>
              <a:rPr lang="en-GB" sz="1600">
                <a:latin typeface="Calibri" pitchFamily="34" charset="0"/>
              </a:rPr>
              <a:t>vacation </a:t>
            </a:r>
            <a:r>
              <a:rPr lang="el-GR" sz="1600">
                <a:latin typeface="Calibri" pitchFamily="34" charset="0"/>
              </a:rPr>
              <a:t>και </a:t>
            </a:r>
            <a:r>
              <a:rPr lang="en-GB" sz="1600">
                <a:latin typeface="Calibri" pitchFamily="34" charset="0"/>
              </a:rPr>
              <a:t>Hawaii </a:t>
            </a:r>
            <a:r>
              <a:rPr lang="el-GR" sz="1600">
                <a:latin typeface="Calibri" pitchFamily="34" charset="0"/>
              </a:rPr>
              <a:t>και </a:t>
            </a:r>
            <a:r>
              <a:rPr lang="en-GB" sz="1600">
                <a:latin typeface="Calibri" pitchFamily="34" charset="0"/>
              </a:rPr>
              <a:t>gold</a:t>
            </a:r>
            <a:endParaRPr lang="el-GR" sz="1600">
              <a:latin typeface="Calibri" pitchFamily="34" charset="0"/>
            </a:endParaRPr>
          </a:p>
        </p:txBody>
      </p:sp>
      <p:sp>
        <p:nvSpPr>
          <p:cNvPr id="551943" name="Text Box 10"/>
          <p:cNvSpPr txBox="1">
            <a:spLocks noChangeArrowheads="1"/>
          </p:cNvSpPr>
          <p:nvPr/>
        </p:nvSpPr>
        <p:spPr bwMode="auto">
          <a:xfrm>
            <a:off x="5076825" y="3716338"/>
            <a:ext cx="3635375" cy="2119312"/>
          </a:xfrm>
          <a:prstGeom prst="rect">
            <a:avLst/>
          </a:prstGeom>
          <a:noFill/>
          <a:ln w="9525">
            <a:noFill/>
            <a:miter lim="800000"/>
            <a:headEnd/>
            <a:tailEnd/>
          </a:ln>
        </p:spPr>
        <p:txBody>
          <a:bodyPr>
            <a:spAutoFit/>
          </a:bodyPr>
          <a:lstStyle/>
          <a:p>
            <a:pPr>
              <a:lnSpc>
                <a:spcPct val="80000"/>
              </a:lnSpc>
              <a:spcBef>
                <a:spcPct val="20000"/>
              </a:spcBef>
            </a:pPr>
            <a:r>
              <a:rPr lang="el-GR" sz="1600">
                <a:latin typeface="Calibri" pitchFamily="34" charset="0"/>
              </a:rPr>
              <a:t>Το </a:t>
            </a:r>
            <a:r>
              <a:rPr lang="en-GB" sz="1600">
                <a:latin typeface="Calibri" pitchFamily="34" charset="0"/>
              </a:rPr>
              <a:t>google </a:t>
            </a:r>
            <a:r>
              <a:rPr lang="el-GR" sz="1600">
                <a:solidFill>
                  <a:srgbClr val="FF3300"/>
                </a:solidFill>
                <a:latin typeface="Calibri" pitchFamily="34" charset="0"/>
              </a:rPr>
              <a:t>διαγράφει</a:t>
            </a:r>
            <a:r>
              <a:rPr lang="el-GR" sz="1600">
                <a:latin typeface="Calibri" pitchFamily="34" charset="0"/>
              </a:rPr>
              <a:t> από τους όρους που του δίνετε κάποιες </a:t>
            </a:r>
            <a:r>
              <a:rPr lang="el-GR" sz="1600">
                <a:solidFill>
                  <a:srgbClr val="FF3300"/>
                </a:solidFill>
                <a:latin typeface="Calibri" pitchFamily="34" charset="0"/>
              </a:rPr>
              <a:t>κοινές λέξεις</a:t>
            </a:r>
            <a:r>
              <a:rPr lang="el-GR" sz="1600">
                <a:latin typeface="Calibri" pitchFamily="34" charset="0"/>
              </a:rPr>
              <a:t>, όπως </a:t>
            </a:r>
            <a:r>
              <a:rPr lang="en-GB" sz="1600" i="1">
                <a:latin typeface="Calibri" pitchFamily="34" charset="0"/>
              </a:rPr>
              <a:t>from, the, </a:t>
            </a:r>
            <a:r>
              <a:rPr lang="el-GR" sz="1600">
                <a:latin typeface="Calibri" pitchFamily="34" charset="0"/>
              </a:rPr>
              <a:t>καθώς και μερικά απομονωμένα γράμματα και αριθμούς</a:t>
            </a:r>
          </a:p>
          <a:p>
            <a:pPr>
              <a:lnSpc>
                <a:spcPct val="80000"/>
              </a:lnSpc>
              <a:spcBef>
                <a:spcPct val="20000"/>
              </a:spcBef>
            </a:pPr>
            <a:r>
              <a:rPr lang="el-GR" sz="1600">
                <a:latin typeface="Calibri" pitchFamily="34" charset="0"/>
              </a:rPr>
              <a:t>Αν θέλετε να συμπεριληφθούν στην αναζήτηση πρέπει να προτάξετε το +</a:t>
            </a:r>
          </a:p>
          <a:p>
            <a:pPr>
              <a:lnSpc>
                <a:spcPct val="80000"/>
              </a:lnSpc>
              <a:spcBef>
                <a:spcPct val="20000"/>
              </a:spcBef>
            </a:pPr>
            <a:r>
              <a:rPr lang="el-GR" sz="1600">
                <a:latin typeface="Calibri" pitchFamily="34" charset="0"/>
              </a:rPr>
              <a:t>Η να βάλετε όλη την πρόταση σε διπλά εισαγωγικά</a:t>
            </a:r>
          </a:p>
          <a:p>
            <a:pPr>
              <a:spcBef>
                <a:spcPct val="50000"/>
              </a:spcBef>
            </a:pPr>
            <a:endParaRPr lang="el-GR" sz="1600">
              <a:latin typeface="Calibri" pitchFamily="34" charset="0"/>
            </a:endParaRPr>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257DF928-3654-4B85-8B2A-D898E23618F1}" type="slidenum">
              <a:rPr lang="el-GR" sz="1200">
                <a:solidFill>
                  <a:schemeClr val="tx1">
                    <a:tint val="75000"/>
                  </a:schemeClr>
                </a:solidFill>
                <a:latin typeface="+mn-lt"/>
                <a:cs typeface="+mn-cs"/>
              </a:rPr>
              <a:pPr algn="r" fontAlgn="auto">
                <a:spcBef>
                  <a:spcPts val="0"/>
                </a:spcBef>
                <a:spcAft>
                  <a:spcPts val="0"/>
                </a:spcAft>
                <a:defRPr/>
              </a:pPr>
              <a:t>424</a:t>
            </a:fld>
            <a:endParaRPr lang="el-GR" sz="1200">
              <a:solidFill>
                <a:schemeClr val="tx1">
                  <a:tint val="75000"/>
                </a:schemeClr>
              </a:solidFill>
              <a:latin typeface="+mn-lt"/>
              <a:cs typeface="+mn-cs"/>
            </a:endParaRPr>
          </a:p>
        </p:txBody>
      </p:sp>
      <p:sp>
        <p:nvSpPr>
          <p:cNvPr id="552963" name="Rectangle 2"/>
          <p:cNvSpPr>
            <a:spLocks noGrp="1" noChangeArrowheads="1"/>
          </p:cNvSpPr>
          <p:nvPr>
            <p:ph type="title" idx="4294967295"/>
          </p:nvPr>
        </p:nvSpPr>
        <p:spPr/>
        <p:txBody>
          <a:bodyPr anchor="ctr"/>
          <a:lstStyle/>
          <a:p>
            <a:r>
              <a:rPr lang="el-GR" sz="2100" smtClean="0"/>
              <a:t>Αναζητώντας κείμενο στο </a:t>
            </a:r>
            <a:r>
              <a:rPr lang="en-GB" sz="2100" smtClean="0"/>
              <a:t>Google</a:t>
            </a:r>
            <a:r>
              <a:rPr lang="el-GR" sz="2100" smtClean="0"/>
              <a:t> β’</a:t>
            </a:r>
          </a:p>
        </p:txBody>
      </p:sp>
      <p:pic>
        <p:nvPicPr>
          <p:cNvPr id="552964" name="Picture 4"/>
          <p:cNvPicPr>
            <a:picLocks noChangeAspect="1" noChangeArrowheads="1"/>
          </p:cNvPicPr>
          <p:nvPr/>
        </p:nvPicPr>
        <p:blipFill>
          <a:blip r:embed="rId2" cstate="print"/>
          <a:srcRect/>
          <a:stretch>
            <a:fillRect/>
          </a:stretch>
        </p:blipFill>
        <p:spPr bwMode="auto">
          <a:xfrm>
            <a:off x="684213" y="1844675"/>
            <a:ext cx="4608512" cy="730250"/>
          </a:xfrm>
          <a:prstGeom prst="rect">
            <a:avLst/>
          </a:prstGeom>
          <a:noFill/>
          <a:ln w="9525">
            <a:noFill/>
            <a:miter lim="800000"/>
            <a:headEnd/>
            <a:tailEnd/>
          </a:ln>
        </p:spPr>
      </p:pic>
      <p:sp>
        <p:nvSpPr>
          <p:cNvPr id="552965" name="Text Box 5"/>
          <p:cNvSpPr txBox="1">
            <a:spLocks noChangeArrowheads="1"/>
          </p:cNvSpPr>
          <p:nvPr/>
        </p:nvSpPr>
        <p:spPr bwMode="auto">
          <a:xfrm>
            <a:off x="5508625" y="2060575"/>
            <a:ext cx="2879725" cy="366713"/>
          </a:xfrm>
          <a:prstGeom prst="rect">
            <a:avLst/>
          </a:prstGeom>
          <a:noFill/>
          <a:ln w="9525">
            <a:noFill/>
            <a:miter lim="800000"/>
            <a:headEnd/>
            <a:tailEnd/>
          </a:ln>
        </p:spPr>
        <p:txBody>
          <a:bodyPr>
            <a:spAutoFit/>
          </a:bodyPr>
          <a:lstStyle/>
          <a:p>
            <a:pPr>
              <a:spcBef>
                <a:spcPct val="50000"/>
              </a:spcBef>
            </a:pPr>
            <a:endParaRPr lang="en-US">
              <a:latin typeface="Calibri" pitchFamily="34" charset="0"/>
            </a:endParaRPr>
          </a:p>
        </p:txBody>
      </p:sp>
      <p:sp>
        <p:nvSpPr>
          <p:cNvPr id="552966" name="Text Box 6"/>
          <p:cNvSpPr txBox="1">
            <a:spLocks noChangeArrowheads="1"/>
          </p:cNvSpPr>
          <p:nvPr/>
        </p:nvSpPr>
        <p:spPr bwMode="auto">
          <a:xfrm>
            <a:off x="5435600" y="1700213"/>
            <a:ext cx="2879725" cy="1069975"/>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 θέλετε να αναζητήσετε μία </a:t>
            </a:r>
            <a:r>
              <a:rPr lang="el-GR" sz="1600">
                <a:solidFill>
                  <a:srgbClr val="FF3300"/>
                </a:solidFill>
                <a:latin typeface="Calibri" pitchFamily="34" charset="0"/>
              </a:rPr>
              <a:t>συγκεκριμένη φράση</a:t>
            </a:r>
            <a:r>
              <a:rPr lang="el-GR" sz="1600">
                <a:latin typeface="Calibri" pitchFamily="34" charset="0"/>
              </a:rPr>
              <a:t> πρέπει να την περικλείσετε σε εισαγωγικά</a:t>
            </a:r>
            <a:endParaRPr lang="el-GR">
              <a:latin typeface="Calibri" pitchFamily="34" charset="0"/>
            </a:endParaRPr>
          </a:p>
        </p:txBody>
      </p:sp>
      <p:sp>
        <p:nvSpPr>
          <p:cNvPr id="552967" name="Text Box 8"/>
          <p:cNvSpPr txBox="1">
            <a:spLocks noChangeArrowheads="1"/>
          </p:cNvSpPr>
          <p:nvPr/>
        </p:nvSpPr>
        <p:spPr bwMode="auto">
          <a:xfrm>
            <a:off x="4787900" y="3357563"/>
            <a:ext cx="2879725" cy="2170112"/>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 θέλετε να </a:t>
            </a:r>
            <a:r>
              <a:rPr lang="el-GR" sz="1600">
                <a:solidFill>
                  <a:srgbClr val="FF3300"/>
                </a:solidFill>
                <a:latin typeface="Calibri" pitchFamily="34" charset="0"/>
              </a:rPr>
              <a:t>αποκλείσετε</a:t>
            </a:r>
            <a:r>
              <a:rPr lang="el-GR" sz="1600">
                <a:latin typeface="Calibri" pitchFamily="34" charset="0"/>
              </a:rPr>
              <a:t> κάποια λέξη βάζετε το </a:t>
            </a:r>
            <a:r>
              <a:rPr lang="el-GR" sz="1600">
                <a:solidFill>
                  <a:srgbClr val="FF3300"/>
                </a:solidFill>
                <a:latin typeface="Calibri" pitchFamily="34" charset="0"/>
              </a:rPr>
              <a:t>– </a:t>
            </a:r>
            <a:r>
              <a:rPr lang="el-GR" sz="1600">
                <a:latin typeface="Calibri" pitchFamily="34" charset="0"/>
              </a:rPr>
              <a:t>προ αυτής.</a:t>
            </a:r>
            <a:r>
              <a:rPr lang="en-GB" sz="1600">
                <a:latin typeface="Calibri" pitchFamily="34" charset="0"/>
              </a:rPr>
              <a:t> </a:t>
            </a:r>
            <a:r>
              <a:rPr lang="el-GR" sz="1600">
                <a:latin typeface="Calibri" pitchFamily="34" charset="0"/>
              </a:rPr>
              <a:t>Π.χ. αν ψάχνετε για το ψάρι </a:t>
            </a:r>
            <a:r>
              <a:rPr lang="en-GB" sz="1600">
                <a:latin typeface="Calibri" pitchFamily="34" charset="0"/>
              </a:rPr>
              <a:t>bass (</a:t>
            </a:r>
            <a:r>
              <a:rPr lang="el-GR" sz="1600">
                <a:latin typeface="Calibri" pitchFamily="34" charset="0"/>
              </a:rPr>
              <a:t>πέρκα) και όχι για τον μουσικό όρο πρέπει να γράψετε όπως φαίνεται αριστερά</a:t>
            </a:r>
          </a:p>
          <a:p>
            <a:pPr>
              <a:spcBef>
                <a:spcPct val="50000"/>
              </a:spcBef>
            </a:pPr>
            <a:endParaRPr lang="el-GR" sz="1600">
              <a:latin typeface="Calibri" pitchFamily="34" charset="0"/>
            </a:endParaRPr>
          </a:p>
        </p:txBody>
      </p:sp>
      <p:pic>
        <p:nvPicPr>
          <p:cNvPr id="552968" name="Picture 9"/>
          <p:cNvPicPr>
            <a:picLocks noChangeAspect="1" noChangeArrowheads="1"/>
          </p:cNvPicPr>
          <p:nvPr/>
        </p:nvPicPr>
        <p:blipFill>
          <a:blip r:embed="rId3" cstate="print"/>
          <a:srcRect/>
          <a:stretch>
            <a:fillRect/>
          </a:stretch>
        </p:blipFill>
        <p:spPr bwMode="auto">
          <a:xfrm>
            <a:off x="1116013" y="3716338"/>
            <a:ext cx="3455987" cy="1008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152CFE4B-C6E1-4855-947E-FFAFEBBE0261}" type="slidenum">
              <a:rPr lang="el-GR" sz="1200">
                <a:solidFill>
                  <a:schemeClr val="tx1">
                    <a:tint val="75000"/>
                  </a:schemeClr>
                </a:solidFill>
                <a:latin typeface="+mn-lt"/>
                <a:cs typeface="+mn-cs"/>
              </a:rPr>
              <a:pPr algn="r" fontAlgn="auto">
                <a:spcBef>
                  <a:spcPts val="0"/>
                </a:spcBef>
                <a:spcAft>
                  <a:spcPts val="0"/>
                </a:spcAft>
                <a:defRPr/>
              </a:pPr>
              <a:t>425</a:t>
            </a:fld>
            <a:endParaRPr lang="el-GR" sz="1200">
              <a:solidFill>
                <a:schemeClr val="tx1">
                  <a:tint val="75000"/>
                </a:schemeClr>
              </a:solidFill>
              <a:latin typeface="+mn-lt"/>
              <a:cs typeface="+mn-cs"/>
            </a:endParaRPr>
          </a:p>
        </p:txBody>
      </p:sp>
      <p:sp>
        <p:nvSpPr>
          <p:cNvPr id="553987" name="Rectangle 2"/>
          <p:cNvSpPr>
            <a:spLocks noGrp="1" noChangeArrowheads="1"/>
          </p:cNvSpPr>
          <p:nvPr>
            <p:ph type="title" idx="4294967295"/>
          </p:nvPr>
        </p:nvSpPr>
        <p:spPr/>
        <p:txBody>
          <a:bodyPr anchor="ctr"/>
          <a:lstStyle/>
          <a:p>
            <a:r>
              <a:rPr lang="el-GR" sz="2100" smtClean="0"/>
              <a:t>Αναζητώντας κείμενο στο </a:t>
            </a:r>
            <a:r>
              <a:rPr lang="en-GB" sz="2100" smtClean="0"/>
              <a:t>Google</a:t>
            </a:r>
            <a:r>
              <a:rPr lang="el-GR" sz="2100" smtClean="0"/>
              <a:t> γ’</a:t>
            </a:r>
          </a:p>
        </p:txBody>
      </p:sp>
      <p:pic>
        <p:nvPicPr>
          <p:cNvPr id="553988" name="Picture 4"/>
          <p:cNvPicPr>
            <a:picLocks noChangeAspect="1" noChangeArrowheads="1"/>
          </p:cNvPicPr>
          <p:nvPr/>
        </p:nvPicPr>
        <p:blipFill>
          <a:blip r:embed="rId2" cstate="print"/>
          <a:srcRect/>
          <a:stretch>
            <a:fillRect/>
          </a:stretch>
        </p:blipFill>
        <p:spPr bwMode="auto">
          <a:xfrm>
            <a:off x="395288" y="1773238"/>
            <a:ext cx="3725862" cy="792162"/>
          </a:xfrm>
          <a:prstGeom prst="rect">
            <a:avLst/>
          </a:prstGeom>
          <a:noFill/>
          <a:ln w="9525">
            <a:noFill/>
            <a:miter lim="800000"/>
            <a:headEnd/>
            <a:tailEnd/>
          </a:ln>
        </p:spPr>
      </p:pic>
      <p:sp>
        <p:nvSpPr>
          <p:cNvPr id="553989" name="Text Box 6"/>
          <p:cNvSpPr txBox="1">
            <a:spLocks noChangeArrowheads="1"/>
          </p:cNvSpPr>
          <p:nvPr/>
        </p:nvSpPr>
        <p:spPr bwMode="auto">
          <a:xfrm>
            <a:off x="4284663" y="1773238"/>
            <a:ext cx="3959225" cy="1069975"/>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 επιλέξετε το κουμπί </a:t>
            </a:r>
            <a:r>
              <a:rPr lang="en-GB" sz="1600">
                <a:latin typeface="Calibri" pitchFamily="34" charset="0"/>
              </a:rPr>
              <a:t>I’m feeling Lucky </a:t>
            </a:r>
            <a:r>
              <a:rPr lang="el-GR" sz="1600">
                <a:latin typeface="Calibri" pitchFamily="34" charset="0"/>
              </a:rPr>
              <a:t>το </a:t>
            </a:r>
            <a:r>
              <a:rPr lang="en-GB" sz="1600">
                <a:latin typeface="Calibri" pitchFamily="34" charset="0"/>
              </a:rPr>
              <a:t>google </a:t>
            </a:r>
            <a:r>
              <a:rPr lang="el-GR" sz="1600">
                <a:latin typeface="Calibri" pitchFamily="34" charset="0"/>
              </a:rPr>
              <a:t>θα σας πάει στην </a:t>
            </a:r>
            <a:r>
              <a:rPr lang="el-GR" sz="1600">
                <a:solidFill>
                  <a:srgbClr val="FF3300"/>
                </a:solidFill>
                <a:latin typeface="Calibri" pitchFamily="34" charset="0"/>
              </a:rPr>
              <a:t>πρώτη επιλογή</a:t>
            </a:r>
            <a:r>
              <a:rPr lang="el-GR" sz="1600">
                <a:latin typeface="Calibri" pitchFamily="34" charset="0"/>
              </a:rPr>
              <a:t> από τα αποτελέσματα που επιστρέφει.</a:t>
            </a:r>
          </a:p>
        </p:txBody>
      </p:sp>
      <p:sp>
        <p:nvSpPr>
          <p:cNvPr id="553990" name="Text Box 7"/>
          <p:cNvSpPr txBox="1">
            <a:spLocks noChangeArrowheads="1"/>
          </p:cNvSpPr>
          <p:nvPr/>
        </p:nvSpPr>
        <p:spPr bwMode="auto">
          <a:xfrm>
            <a:off x="5003800" y="3500438"/>
            <a:ext cx="3384550" cy="825500"/>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 γράψετε </a:t>
            </a:r>
            <a:r>
              <a:rPr lang="el-GR" sz="1600" b="1" i="1">
                <a:latin typeface="Calibri" pitchFamily="34" charset="0"/>
              </a:rPr>
              <a:t>pet lemur dietary needs</a:t>
            </a:r>
            <a:r>
              <a:rPr lang="el-GR" sz="1600">
                <a:latin typeface="Calibri" pitchFamily="34" charset="0"/>
              </a:rPr>
              <a:t> το Google θα ψάξει και για </a:t>
            </a:r>
            <a:r>
              <a:rPr lang="el-GR" sz="1600" b="1" i="1">
                <a:latin typeface="Calibri" pitchFamily="34" charset="0"/>
              </a:rPr>
              <a:t>pet lemur diet needs</a:t>
            </a:r>
            <a:r>
              <a:rPr lang="el-GR" sz="1600">
                <a:latin typeface="Calibri" pitchFamily="34" charset="0"/>
              </a:rPr>
              <a:t>. </a:t>
            </a:r>
          </a:p>
        </p:txBody>
      </p:sp>
      <p:sp>
        <p:nvSpPr>
          <p:cNvPr id="553991" name="Text Box 8"/>
          <p:cNvSpPr txBox="1">
            <a:spLocks noChangeArrowheads="1"/>
          </p:cNvSpPr>
          <p:nvPr/>
        </p:nvSpPr>
        <p:spPr bwMode="auto">
          <a:xfrm>
            <a:off x="611188" y="3573463"/>
            <a:ext cx="2736850" cy="641350"/>
          </a:xfrm>
          <a:prstGeom prst="rect">
            <a:avLst/>
          </a:prstGeom>
          <a:noFill/>
          <a:ln w="9525">
            <a:noFill/>
            <a:miter lim="800000"/>
            <a:headEnd/>
            <a:tailEnd/>
          </a:ln>
        </p:spPr>
        <p:txBody>
          <a:bodyPr>
            <a:spAutoFit/>
          </a:bodyPr>
          <a:lstStyle/>
          <a:p>
            <a:r>
              <a:rPr lang="el-GR" b="1">
                <a:latin typeface="Calibri" pitchFamily="34" charset="0"/>
              </a:rPr>
              <a:t>Παραλλαγές λέξεων (</a:t>
            </a:r>
            <a:r>
              <a:rPr lang="en-GB" b="1">
                <a:latin typeface="Calibri" pitchFamily="34" charset="0"/>
              </a:rPr>
              <a:t>stemming)</a:t>
            </a:r>
            <a:endParaRPr lang="el-GR">
              <a:latin typeface="Calibri" pitchFamily="34" charset="0"/>
            </a:endParaRP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A068AED3-F87E-481B-B80D-1EE8DB7F8EB1}" type="slidenum">
              <a:rPr lang="el-GR" sz="1200">
                <a:solidFill>
                  <a:schemeClr val="tx1">
                    <a:tint val="75000"/>
                  </a:schemeClr>
                </a:solidFill>
                <a:latin typeface="+mn-lt"/>
                <a:cs typeface="+mn-cs"/>
              </a:rPr>
              <a:pPr algn="r" fontAlgn="auto">
                <a:spcBef>
                  <a:spcPts val="0"/>
                </a:spcBef>
                <a:spcAft>
                  <a:spcPts val="0"/>
                </a:spcAft>
                <a:defRPr/>
              </a:pPr>
              <a:t>426</a:t>
            </a:fld>
            <a:endParaRPr lang="el-GR" sz="1200">
              <a:solidFill>
                <a:schemeClr val="tx1">
                  <a:tint val="75000"/>
                </a:schemeClr>
              </a:solidFill>
              <a:latin typeface="+mn-lt"/>
              <a:cs typeface="+mn-cs"/>
            </a:endParaRPr>
          </a:p>
        </p:txBody>
      </p:sp>
      <p:sp>
        <p:nvSpPr>
          <p:cNvPr id="555011" name="Rectangle 2"/>
          <p:cNvSpPr>
            <a:spLocks noGrp="1" noChangeArrowheads="1"/>
          </p:cNvSpPr>
          <p:nvPr>
            <p:ph type="title" idx="4294967295"/>
          </p:nvPr>
        </p:nvSpPr>
        <p:spPr/>
        <p:txBody>
          <a:bodyPr anchor="ctr"/>
          <a:lstStyle/>
          <a:p>
            <a:r>
              <a:rPr lang="el-GR" sz="2100" smtClean="0"/>
              <a:t>Αναζητώντας επιστημονική γνώση</a:t>
            </a:r>
          </a:p>
        </p:txBody>
      </p:sp>
      <p:pic>
        <p:nvPicPr>
          <p:cNvPr id="555012" name="Picture 4"/>
          <p:cNvPicPr>
            <a:picLocks noChangeAspect="1" noChangeArrowheads="1"/>
          </p:cNvPicPr>
          <p:nvPr/>
        </p:nvPicPr>
        <p:blipFill>
          <a:blip r:embed="rId2" cstate="print"/>
          <a:srcRect/>
          <a:stretch>
            <a:fillRect/>
          </a:stretch>
        </p:blipFill>
        <p:spPr bwMode="auto">
          <a:xfrm>
            <a:off x="250825" y="1484313"/>
            <a:ext cx="6569075" cy="4814887"/>
          </a:xfrm>
          <a:prstGeom prst="rect">
            <a:avLst/>
          </a:prstGeom>
          <a:noFill/>
          <a:ln w="9525">
            <a:noFill/>
            <a:miter lim="800000"/>
            <a:headEnd/>
            <a:tailEnd/>
          </a:ln>
        </p:spPr>
      </p:pic>
      <p:sp>
        <p:nvSpPr>
          <p:cNvPr id="555013" name="Text Box 5"/>
          <p:cNvSpPr txBox="1">
            <a:spLocks noChangeArrowheads="1"/>
          </p:cNvSpPr>
          <p:nvPr/>
        </p:nvSpPr>
        <p:spPr bwMode="auto">
          <a:xfrm>
            <a:off x="7235825" y="2205038"/>
            <a:ext cx="1657350" cy="1465262"/>
          </a:xfrm>
          <a:prstGeom prst="rect">
            <a:avLst/>
          </a:prstGeom>
          <a:noFill/>
          <a:ln w="9525">
            <a:noFill/>
            <a:miter lim="800000"/>
            <a:headEnd/>
            <a:tailEnd/>
          </a:ln>
        </p:spPr>
        <p:txBody>
          <a:bodyPr>
            <a:spAutoFit/>
          </a:bodyPr>
          <a:lstStyle/>
          <a:p>
            <a:pPr>
              <a:spcBef>
                <a:spcPct val="50000"/>
              </a:spcBef>
            </a:pPr>
            <a:r>
              <a:rPr lang="en-GB" sz="1600">
                <a:solidFill>
                  <a:srgbClr val="FF3300"/>
                </a:solidFill>
                <a:latin typeface="Calibri" pitchFamily="34" charset="0"/>
              </a:rPr>
              <a:t>Google scholar</a:t>
            </a:r>
            <a:r>
              <a:rPr lang="en-GB">
                <a:latin typeface="Calibri" pitchFamily="34" charset="0"/>
              </a:rPr>
              <a:t> </a:t>
            </a:r>
            <a:r>
              <a:rPr lang="el-GR">
                <a:latin typeface="Calibri" pitchFamily="34" charset="0"/>
              </a:rPr>
              <a:t>μπορεί να ανακαλύψει επιστημονικά άρθρα</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3CF9C1EA-4B5B-4D75-AB85-EDA3E6851962}" type="slidenum">
              <a:rPr lang="el-GR" sz="1200">
                <a:solidFill>
                  <a:schemeClr val="tx1">
                    <a:tint val="75000"/>
                  </a:schemeClr>
                </a:solidFill>
                <a:latin typeface="+mn-lt"/>
                <a:cs typeface="+mn-cs"/>
              </a:rPr>
              <a:pPr algn="r" fontAlgn="auto">
                <a:spcBef>
                  <a:spcPts val="0"/>
                </a:spcBef>
                <a:spcAft>
                  <a:spcPts val="0"/>
                </a:spcAft>
                <a:defRPr/>
              </a:pPr>
              <a:t>427</a:t>
            </a:fld>
            <a:endParaRPr lang="el-GR" sz="1200">
              <a:solidFill>
                <a:schemeClr val="tx1">
                  <a:tint val="75000"/>
                </a:schemeClr>
              </a:solidFill>
              <a:latin typeface="+mn-lt"/>
              <a:cs typeface="+mn-cs"/>
            </a:endParaRPr>
          </a:p>
        </p:txBody>
      </p:sp>
      <p:sp>
        <p:nvSpPr>
          <p:cNvPr id="556035" name="Rectangle 2"/>
          <p:cNvSpPr>
            <a:spLocks noGrp="1" noChangeArrowheads="1"/>
          </p:cNvSpPr>
          <p:nvPr>
            <p:ph type="title" idx="4294967295"/>
          </p:nvPr>
        </p:nvSpPr>
        <p:spPr/>
        <p:txBody>
          <a:bodyPr anchor="ctr"/>
          <a:lstStyle/>
          <a:p>
            <a:r>
              <a:rPr lang="el-GR" sz="2100" smtClean="0"/>
              <a:t>Αναζητώντας εικόνες</a:t>
            </a:r>
          </a:p>
        </p:txBody>
      </p:sp>
      <p:pic>
        <p:nvPicPr>
          <p:cNvPr id="556036" name="Picture 5"/>
          <p:cNvPicPr>
            <a:picLocks noChangeAspect="1" noChangeArrowheads="1"/>
          </p:cNvPicPr>
          <p:nvPr/>
        </p:nvPicPr>
        <p:blipFill>
          <a:blip r:embed="rId2" cstate="print"/>
          <a:srcRect/>
          <a:stretch>
            <a:fillRect/>
          </a:stretch>
        </p:blipFill>
        <p:spPr bwMode="auto">
          <a:xfrm>
            <a:off x="179388" y="1268413"/>
            <a:ext cx="5043487" cy="5402262"/>
          </a:xfrm>
          <a:prstGeom prst="rect">
            <a:avLst/>
          </a:prstGeom>
          <a:noFill/>
          <a:ln w="9525">
            <a:noFill/>
            <a:miter lim="800000"/>
            <a:headEnd/>
            <a:tailEnd/>
          </a:ln>
        </p:spPr>
      </p:pic>
      <p:sp>
        <p:nvSpPr>
          <p:cNvPr id="556037" name="Text Box 7"/>
          <p:cNvSpPr txBox="1">
            <a:spLocks noChangeArrowheads="1"/>
          </p:cNvSpPr>
          <p:nvPr/>
        </p:nvSpPr>
        <p:spPr bwMode="auto">
          <a:xfrm>
            <a:off x="5651500" y="2420938"/>
            <a:ext cx="3025775" cy="581025"/>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Αναζήτηση </a:t>
            </a:r>
            <a:r>
              <a:rPr lang="el-GR" sz="1600">
                <a:solidFill>
                  <a:srgbClr val="FF3300"/>
                </a:solidFill>
                <a:latin typeface="Calibri" pitchFamily="34" charset="0"/>
              </a:rPr>
              <a:t>φωτογραφιών</a:t>
            </a:r>
            <a:r>
              <a:rPr lang="el-GR" sz="1600">
                <a:latin typeface="Calibri" pitchFamily="34" charset="0"/>
              </a:rPr>
              <a:t> με περιεχόμενο: </a:t>
            </a:r>
            <a:r>
              <a:rPr lang="en-GB" sz="1600">
                <a:latin typeface="Calibri" pitchFamily="34" charset="0"/>
              </a:rPr>
              <a:t>nicosia</a:t>
            </a:r>
            <a:endParaRPr lang="el-GR">
              <a:latin typeface="Calibri" pitchFamily="34" charset="0"/>
            </a:endParaRPr>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741F1018-3997-4492-94FD-B5253D0B850B}" type="slidenum">
              <a:rPr lang="el-GR" sz="1200">
                <a:solidFill>
                  <a:schemeClr val="tx1">
                    <a:tint val="75000"/>
                  </a:schemeClr>
                </a:solidFill>
                <a:latin typeface="+mn-lt"/>
                <a:cs typeface="+mn-cs"/>
              </a:rPr>
              <a:pPr algn="r" fontAlgn="auto">
                <a:spcBef>
                  <a:spcPts val="0"/>
                </a:spcBef>
                <a:spcAft>
                  <a:spcPts val="0"/>
                </a:spcAft>
                <a:defRPr/>
              </a:pPr>
              <a:t>428</a:t>
            </a:fld>
            <a:endParaRPr lang="el-GR" sz="1200">
              <a:solidFill>
                <a:schemeClr val="tx1">
                  <a:tint val="75000"/>
                </a:schemeClr>
              </a:solidFill>
              <a:latin typeface="+mn-lt"/>
              <a:cs typeface="+mn-cs"/>
            </a:endParaRPr>
          </a:p>
        </p:txBody>
      </p:sp>
      <p:sp>
        <p:nvSpPr>
          <p:cNvPr id="557059" name="Rectangle 2"/>
          <p:cNvSpPr>
            <a:spLocks noGrp="1" noChangeArrowheads="1"/>
          </p:cNvSpPr>
          <p:nvPr>
            <p:ph type="title" idx="4294967295"/>
          </p:nvPr>
        </p:nvSpPr>
        <p:spPr>
          <a:xfrm>
            <a:off x="468313" y="115888"/>
            <a:ext cx="8229600" cy="1143000"/>
          </a:xfrm>
        </p:spPr>
        <p:txBody>
          <a:bodyPr anchor="ctr"/>
          <a:lstStyle/>
          <a:p>
            <a:pPr algn="l"/>
            <a:r>
              <a:rPr lang="el-GR" sz="2100" smtClean="0"/>
              <a:t>Αναζητώντας πληροφορίες σε ομάδες συζητήσεων</a:t>
            </a:r>
          </a:p>
        </p:txBody>
      </p:sp>
      <p:sp>
        <p:nvSpPr>
          <p:cNvPr id="557060" name="Text Box 5"/>
          <p:cNvSpPr txBox="1">
            <a:spLocks noChangeArrowheads="1"/>
          </p:cNvSpPr>
          <p:nvPr/>
        </p:nvSpPr>
        <p:spPr bwMode="auto">
          <a:xfrm>
            <a:off x="5867400" y="1700213"/>
            <a:ext cx="3025775" cy="1314450"/>
          </a:xfrm>
          <a:prstGeom prst="rect">
            <a:avLst/>
          </a:prstGeom>
          <a:noFill/>
          <a:ln w="9525">
            <a:noFill/>
            <a:miter lim="800000"/>
            <a:headEnd/>
            <a:tailEnd/>
          </a:ln>
        </p:spPr>
        <p:txBody>
          <a:bodyPr>
            <a:spAutoFit/>
          </a:bodyPr>
          <a:lstStyle/>
          <a:p>
            <a:pPr>
              <a:spcBef>
                <a:spcPct val="50000"/>
              </a:spcBef>
            </a:pPr>
            <a:r>
              <a:rPr lang="el-GR" sz="1600">
                <a:latin typeface="Calibri" pitchFamily="34" charset="0"/>
              </a:rPr>
              <a:t>Αναζήτηση σε </a:t>
            </a:r>
            <a:r>
              <a:rPr lang="en-GB" sz="1600">
                <a:solidFill>
                  <a:srgbClr val="FF3300"/>
                </a:solidFill>
                <a:latin typeface="Calibri" pitchFamily="34" charset="0"/>
              </a:rPr>
              <a:t>newsgroups</a:t>
            </a:r>
            <a:r>
              <a:rPr lang="en-GB" sz="1600">
                <a:latin typeface="Calibri" pitchFamily="34" charset="0"/>
              </a:rPr>
              <a:t> </a:t>
            </a:r>
            <a:r>
              <a:rPr lang="el-GR" sz="1600">
                <a:latin typeface="Calibri" pitchFamily="34" charset="0"/>
              </a:rPr>
              <a:t>των όρων</a:t>
            </a:r>
            <a:r>
              <a:rPr lang="en-GB" sz="1600">
                <a:latin typeface="Calibri" pitchFamily="34" charset="0"/>
              </a:rPr>
              <a:t> alfa</a:t>
            </a:r>
            <a:r>
              <a:rPr lang="el-GR" sz="1600">
                <a:latin typeface="Calibri" pitchFamily="34" charset="0"/>
              </a:rPr>
              <a:t> </a:t>
            </a:r>
            <a:r>
              <a:rPr lang="en-GB" sz="1600">
                <a:latin typeface="Calibri" pitchFamily="34" charset="0"/>
              </a:rPr>
              <a:t>romeo</a:t>
            </a:r>
            <a:r>
              <a:rPr lang="el-GR" sz="1600">
                <a:latin typeface="Calibri" pitchFamily="34" charset="0"/>
              </a:rPr>
              <a:t> </a:t>
            </a:r>
            <a:r>
              <a:rPr lang="en-GB" sz="1600">
                <a:latin typeface="Calibri" pitchFamily="34" charset="0"/>
              </a:rPr>
              <a:t>brera. </a:t>
            </a:r>
            <a:r>
              <a:rPr lang="el-GR" sz="1600">
                <a:latin typeface="Calibri" pitchFamily="34" charset="0"/>
              </a:rPr>
              <a:t>Το </a:t>
            </a:r>
            <a:r>
              <a:rPr lang="en-GB" sz="1600">
                <a:latin typeface="Calibri" pitchFamily="34" charset="0"/>
              </a:rPr>
              <a:t>google </a:t>
            </a:r>
            <a:r>
              <a:rPr lang="el-GR" sz="1600">
                <a:latin typeface="Calibri" pitchFamily="34" charset="0"/>
              </a:rPr>
              <a:t>βρήκε σχετικές πληροφορίες στο </a:t>
            </a:r>
            <a:r>
              <a:rPr lang="en-GB" sz="1600">
                <a:latin typeface="Calibri" pitchFamily="34" charset="0"/>
              </a:rPr>
              <a:t>newsgroup alt.autos.ferrari</a:t>
            </a:r>
            <a:r>
              <a:rPr lang="el-GR" sz="1600">
                <a:latin typeface="Calibri" pitchFamily="34" charset="0"/>
              </a:rPr>
              <a:t> </a:t>
            </a:r>
            <a:endParaRPr lang="el-GR">
              <a:latin typeface="Calibri" pitchFamily="34" charset="0"/>
            </a:endParaRPr>
          </a:p>
        </p:txBody>
      </p:sp>
      <p:pic>
        <p:nvPicPr>
          <p:cNvPr id="557061" name="Picture 6"/>
          <p:cNvPicPr>
            <a:picLocks noChangeAspect="1" noChangeArrowheads="1"/>
          </p:cNvPicPr>
          <p:nvPr/>
        </p:nvPicPr>
        <p:blipFill>
          <a:blip r:embed="rId2" cstate="print"/>
          <a:srcRect/>
          <a:stretch>
            <a:fillRect/>
          </a:stretch>
        </p:blipFill>
        <p:spPr bwMode="auto">
          <a:xfrm>
            <a:off x="539750" y="1196975"/>
            <a:ext cx="4595813" cy="5151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B30B5D26-E146-448B-B240-3CD65DDF97F2}" type="slidenum">
              <a:rPr lang="el-GR" sz="1200">
                <a:solidFill>
                  <a:schemeClr val="tx1">
                    <a:tint val="75000"/>
                  </a:schemeClr>
                </a:solidFill>
                <a:latin typeface="+mn-lt"/>
                <a:cs typeface="+mn-cs"/>
              </a:rPr>
              <a:pPr algn="r" fontAlgn="auto">
                <a:spcBef>
                  <a:spcPts val="0"/>
                </a:spcBef>
                <a:spcAft>
                  <a:spcPts val="0"/>
                </a:spcAft>
                <a:defRPr/>
              </a:pPr>
              <a:t>429</a:t>
            </a:fld>
            <a:endParaRPr lang="el-GR" sz="1200">
              <a:solidFill>
                <a:schemeClr val="tx1">
                  <a:tint val="75000"/>
                </a:schemeClr>
              </a:solidFill>
              <a:latin typeface="+mn-lt"/>
              <a:cs typeface="+mn-cs"/>
            </a:endParaRPr>
          </a:p>
        </p:txBody>
      </p:sp>
      <p:pic>
        <p:nvPicPr>
          <p:cNvPr id="558083" name="Picture 5"/>
          <p:cNvPicPr>
            <a:picLocks noChangeAspect="1" noChangeArrowheads="1"/>
          </p:cNvPicPr>
          <p:nvPr/>
        </p:nvPicPr>
        <p:blipFill>
          <a:blip r:embed="rId2" cstate="print"/>
          <a:srcRect/>
          <a:stretch>
            <a:fillRect/>
          </a:stretch>
        </p:blipFill>
        <p:spPr bwMode="auto">
          <a:xfrm>
            <a:off x="0" y="966788"/>
            <a:ext cx="6737350" cy="5891212"/>
          </a:xfrm>
          <a:prstGeom prst="rect">
            <a:avLst/>
          </a:prstGeom>
          <a:noFill/>
          <a:ln w="9525">
            <a:noFill/>
            <a:miter lim="800000"/>
            <a:headEnd/>
            <a:tailEnd/>
          </a:ln>
        </p:spPr>
      </p:pic>
      <p:sp>
        <p:nvSpPr>
          <p:cNvPr id="558084" name="Rectangle 6"/>
          <p:cNvSpPr>
            <a:spLocks noGrp="1" noChangeArrowheads="1"/>
          </p:cNvSpPr>
          <p:nvPr>
            <p:ph type="title" idx="4294967295"/>
          </p:nvPr>
        </p:nvSpPr>
        <p:spPr>
          <a:xfrm>
            <a:off x="468313" y="188913"/>
            <a:ext cx="8229600" cy="706437"/>
          </a:xfrm>
        </p:spPr>
        <p:txBody>
          <a:bodyPr anchor="ctr"/>
          <a:lstStyle/>
          <a:p>
            <a:r>
              <a:rPr lang="en-GB" sz="2100" smtClean="0"/>
              <a:t>Google Earth</a:t>
            </a:r>
            <a:endParaRPr lang="el-GR" sz="2100" smtClean="0"/>
          </a:p>
        </p:txBody>
      </p:sp>
      <p:sp>
        <p:nvSpPr>
          <p:cNvPr id="558085" name="Text Box 8"/>
          <p:cNvSpPr txBox="1">
            <a:spLocks noChangeArrowheads="1"/>
          </p:cNvSpPr>
          <p:nvPr/>
        </p:nvSpPr>
        <p:spPr bwMode="auto">
          <a:xfrm>
            <a:off x="7019925" y="1052513"/>
            <a:ext cx="1873250" cy="1739900"/>
          </a:xfrm>
          <a:prstGeom prst="rect">
            <a:avLst/>
          </a:prstGeom>
          <a:noFill/>
          <a:ln w="9525">
            <a:noFill/>
            <a:miter lim="800000"/>
            <a:headEnd/>
            <a:tailEnd/>
          </a:ln>
        </p:spPr>
        <p:txBody>
          <a:bodyPr>
            <a:spAutoFit/>
          </a:bodyPr>
          <a:lstStyle/>
          <a:p>
            <a:pPr>
              <a:spcBef>
                <a:spcPct val="50000"/>
              </a:spcBef>
            </a:pPr>
            <a:r>
              <a:rPr lang="el-GR">
                <a:latin typeface="Calibri" pitchFamily="34" charset="0"/>
              </a:rPr>
              <a:t>Δορυφορικές φωτογραφίες από την περιοχή της υδρογείου που θα επιλέξετε</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Κύρια μνήμη </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43</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Η </a:t>
            </a:r>
            <a:r>
              <a:rPr lang="el-GR" b="1" dirty="0" smtClean="0"/>
              <a:t>κύρια μνήμη (</a:t>
            </a:r>
            <a:r>
              <a:rPr lang="en-US" b="1" dirty="0" smtClean="0"/>
              <a:t>main memory</a:t>
            </a:r>
            <a:r>
              <a:rPr lang="el-GR" b="1" dirty="0" smtClean="0"/>
              <a:t>) </a:t>
            </a:r>
            <a:r>
              <a:rPr lang="el-GR" dirty="0" smtClean="0"/>
              <a:t>είναι μία γρήγορη μνήμη στην οποία αποθηκεύονται τα εκτελέσιμα προγράμματα και όλα τα απαραίτητα δεδομένα για την εκτέλεση των προγραμμάτων καθώς και για την ορθή λειτουργία του υπολογιστή</a:t>
            </a:r>
          </a:p>
          <a:p>
            <a:r>
              <a:rPr lang="el-GR" dirty="0" smtClean="0"/>
              <a:t>Ο μνήμη αυτή έχει σταθερό χρόνο προσπέλασης</a:t>
            </a:r>
          </a:p>
          <a:p>
            <a:pPr lvl="1"/>
            <a:r>
              <a:rPr lang="el-GR" dirty="0" smtClean="0"/>
              <a:t>δηλαδή κάθε λέξη της (ο όρος εξηγείται παρακάτω) μπορεί να προσπελαθεί σε καθορισμένο χρόνο, ο οποίος είναι ανεξάρτητος από τη θέση της λέξης στη μνήμη</a:t>
            </a:r>
          </a:p>
          <a:p>
            <a:r>
              <a:rPr lang="el-GR" dirty="0" smtClean="0"/>
              <a:t>Η κύρια μνήμη αυτή είναι απευθείας συνδεδεμένη με τον επεξεργαστή και μπορεί συνήθως να επικοινωνήσει άμεσα με οποιαδήποτε άλλη μνήμη</a:t>
            </a:r>
          </a:p>
          <a:p>
            <a:r>
              <a:rPr lang="el-GR" dirty="0" smtClean="0"/>
              <a:t>Χωρίζεται σε δύο κατηγορίες: </a:t>
            </a:r>
          </a:p>
          <a:p>
            <a:pPr lvl="1"/>
            <a:r>
              <a:rPr lang="el-GR" dirty="0" smtClean="0"/>
              <a:t>τη </a:t>
            </a:r>
            <a:r>
              <a:rPr lang="el-GR" b="1" dirty="0" smtClean="0"/>
              <a:t>μνήμη τυχαίας προσπέλασης</a:t>
            </a:r>
            <a:r>
              <a:rPr lang="el-GR" dirty="0" smtClean="0"/>
              <a:t> </a:t>
            </a:r>
          </a:p>
          <a:p>
            <a:pPr lvl="1"/>
            <a:r>
              <a:rPr lang="el-GR" dirty="0" smtClean="0"/>
              <a:t>τη </a:t>
            </a:r>
            <a:r>
              <a:rPr lang="el-GR" b="1" dirty="0" smtClean="0"/>
              <a:t>μνήμη μόνο για ανάγνωση</a:t>
            </a:r>
            <a:endParaRPr lang="el-GR" dirty="0" smtClean="0"/>
          </a:p>
          <a:p>
            <a:endParaRPr lang="el-GR"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8DC72164-D729-466F-8EFB-2B81A2F9841F}" type="slidenum">
              <a:rPr lang="el-GR" sz="1200">
                <a:solidFill>
                  <a:schemeClr val="tx1">
                    <a:tint val="75000"/>
                  </a:schemeClr>
                </a:solidFill>
                <a:latin typeface="+mn-lt"/>
                <a:cs typeface="+mn-cs"/>
              </a:rPr>
              <a:pPr algn="r" fontAlgn="auto">
                <a:spcBef>
                  <a:spcPts val="0"/>
                </a:spcBef>
                <a:spcAft>
                  <a:spcPts val="0"/>
                </a:spcAft>
                <a:defRPr/>
              </a:pPr>
              <a:t>430</a:t>
            </a:fld>
            <a:endParaRPr lang="el-GR" sz="1200">
              <a:solidFill>
                <a:schemeClr val="tx1">
                  <a:tint val="75000"/>
                </a:schemeClr>
              </a:solidFill>
              <a:latin typeface="+mn-lt"/>
              <a:cs typeface="+mn-cs"/>
            </a:endParaRPr>
          </a:p>
        </p:txBody>
      </p:sp>
      <p:sp>
        <p:nvSpPr>
          <p:cNvPr id="559107" name="Rectangle 2"/>
          <p:cNvSpPr>
            <a:spLocks noGrp="1" noChangeArrowheads="1"/>
          </p:cNvSpPr>
          <p:nvPr>
            <p:ph type="title" idx="4294967295"/>
          </p:nvPr>
        </p:nvSpPr>
        <p:spPr/>
        <p:txBody>
          <a:bodyPr anchor="ctr"/>
          <a:lstStyle/>
          <a:p>
            <a:r>
              <a:rPr lang="el-GR" sz="2100" smtClean="0"/>
              <a:t>Πως λειτουργεί μία μηχανή αναζήτησης;</a:t>
            </a:r>
          </a:p>
        </p:txBody>
      </p:sp>
      <p:sp>
        <p:nvSpPr>
          <p:cNvPr id="559108" name="Rectangle 4"/>
          <p:cNvSpPr>
            <a:spLocks noGrp="1" noChangeArrowheads="1"/>
          </p:cNvSpPr>
          <p:nvPr>
            <p:ph type="body" idx="4294967295"/>
          </p:nvPr>
        </p:nvSpPr>
        <p:spPr/>
        <p:txBody>
          <a:bodyPr/>
          <a:lstStyle/>
          <a:p>
            <a:pPr>
              <a:buFontTx/>
              <a:buNone/>
            </a:pPr>
            <a:r>
              <a:rPr lang="el-GR" sz="3200" smtClean="0"/>
              <a:t>Μία μηχανή αναζήτησης επιτελεί τα παρακάτω βήματα:</a:t>
            </a:r>
          </a:p>
          <a:p>
            <a:pPr algn="ctr">
              <a:buFontTx/>
              <a:buAutoNum type="arabicPeriod"/>
            </a:pPr>
            <a:r>
              <a:rPr lang="en-GB" sz="3200" smtClean="0">
                <a:solidFill>
                  <a:srgbClr val="FF3300"/>
                </a:solidFill>
              </a:rPr>
              <a:t>Crawling</a:t>
            </a:r>
          </a:p>
          <a:p>
            <a:pPr algn="ctr">
              <a:buFontTx/>
              <a:buAutoNum type="arabicPeriod"/>
            </a:pPr>
            <a:r>
              <a:rPr lang="en-GB" sz="3200" smtClean="0">
                <a:solidFill>
                  <a:srgbClr val="FF3300"/>
                </a:solidFill>
              </a:rPr>
              <a:t>Indexing</a:t>
            </a:r>
          </a:p>
          <a:p>
            <a:pPr algn="ctr">
              <a:buFontTx/>
              <a:buAutoNum type="arabicPeriod"/>
            </a:pPr>
            <a:r>
              <a:rPr lang="en-GB" sz="3200" smtClean="0">
                <a:solidFill>
                  <a:srgbClr val="FF3300"/>
                </a:solidFill>
              </a:rPr>
              <a:t>Searching</a:t>
            </a:r>
            <a:endParaRPr lang="el-GR" sz="3200" smtClean="0">
              <a:solidFill>
                <a:srgbClr val="FF3300"/>
              </a:solidFill>
            </a:endParaRPr>
          </a:p>
          <a:p>
            <a:endParaRPr lang="el-GR" smtClean="0">
              <a:solidFill>
                <a:srgbClr val="FF3300"/>
              </a:solidFill>
            </a:endParaRPr>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60518F91-D506-4A5C-9089-95D0752D7950}" type="slidenum">
              <a:rPr lang="el-GR" sz="1200">
                <a:solidFill>
                  <a:schemeClr val="tx1">
                    <a:tint val="75000"/>
                  </a:schemeClr>
                </a:solidFill>
                <a:latin typeface="+mn-lt"/>
                <a:cs typeface="+mn-cs"/>
              </a:rPr>
              <a:pPr algn="r" fontAlgn="auto">
                <a:spcBef>
                  <a:spcPts val="0"/>
                </a:spcBef>
                <a:spcAft>
                  <a:spcPts val="0"/>
                </a:spcAft>
                <a:defRPr/>
              </a:pPr>
              <a:t>431</a:t>
            </a:fld>
            <a:endParaRPr lang="el-GR" sz="1200">
              <a:solidFill>
                <a:schemeClr val="tx1">
                  <a:tint val="75000"/>
                </a:schemeClr>
              </a:solidFill>
              <a:latin typeface="+mn-lt"/>
              <a:cs typeface="+mn-cs"/>
            </a:endParaRPr>
          </a:p>
        </p:txBody>
      </p:sp>
      <p:sp>
        <p:nvSpPr>
          <p:cNvPr id="560131" name="Rectangle 2"/>
          <p:cNvSpPr>
            <a:spLocks noGrp="1" noChangeArrowheads="1"/>
          </p:cNvSpPr>
          <p:nvPr>
            <p:ph type="title" idx="4294967295"/>
          </p:nvPr>
        </p:nvSpPr>
        <p:spPr/>
        <p:txBody>
          <a:bodyPr anchor="ctr"/>
          <a:lstStyle/>
          <a:p>
            <a:r>
              <a:rPr lang="el-GR" sz="2100" smtClean="0"/>
              <a:t>Μηχανές αναζήτησης β’</a:t>
            </a:r>
            <a:br>
              <a:rPr lang="el-GR" sz="2100" smtClean="0"/>
            </a:br>
            <a:r>
              <a:rPr lang="en-GB" sz="2100" smtClean="0">
                <a:solidFill>
                  <a:srgbClr val="FF3300"/>
                </a:solidFill>
              </a:rPr>
              <a:t>Crawling</a:t>
            </a:r>
            <a:endParaRPr lang="el-GR" sz="2100" smtClean="0">
              <a:solidFill>
                <a:srgbClr val="FF3300"/>
              </a:solidFill>
            </a:endParaRPr>
          </a:p>
        </p:txBody>
      </p:sp>
      <p:sp>
        <p:nvSpPr>
          <p:cNvPr id="560132" name="Rectangle 3"/>
          <p:cNvSpPr>
            <a:spLocks noGrp="1" noChangeArrowheads="1"/>
          </p:cNvSpPr>
          <p:nvPr>
            <p:ph type="body" idx="4294967295"/>
          </p:nvPr>
        </p:nvSpPr>
        <p:spPr/>
        <p:txBody>
          <a:bodyPr/>
          <a:lstStyle/>
          <a:p>
            <a:pPr>
              <a:buFontTx/>
              <a:buNone/>
            </a:pPr>
            <a:r>
              <a:rPr lang="en-GB" sz="3200" smtClean="0"/>
              <a:t>O Crawler:</a:t>
            </a:r>
            <a:endParaRPr lang="el-GR" sz="3200" smtClean="0"/>
          </a:p>
          <a:p>
            <a:pPr lvl="1"/>
            <a:r>
              <a:rPr lang="el-GR" sz="2600" smtClean="0"/>
              <a:t>Είναι ένα πρόγραμμα που επισκέπτεται εκατομμύρια σελίδων </a:t>
            </a:r>
            <a:r>
              <a:rPr lang="en-GB" sz="2600" smtClean="0"/>
              <a:t>web</a:t>
            </a:r>
          </a:p>
          <a:p>
            <a:pPr lvl="1"/>
            <a:r>
              <a:rPr lang="el-GR" sz="2600" smtClean="0"/>
              <a:t>ακολουθεί όλα τα </a:t>
            </a:r>
            <a:r>
              <a:rPr lang="en-GB" sz="2600" smtClean="0"/>
              <a:t>links </a:t>
            </a:r>
            <a:r>
              <a:rPr lang="el-GR" sz="2600" smtClean="0"/>
              <a:t>κάθε σελίδας που επισκέπτεται</a:t>
            </a:r>
            <a:endParaRPr lang="en-GB" sz="2600" smtClean="0"/>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2041A4F8-B22F-4E10-8073-7F3EEEF87B8D}" type="slidenum">
              <a:rPr lang="el-GR" sz="1200">
                <a:solidFill>
                  <a:schemeClr val="tx1">
                    <a:tint val="75000"/>
                  </a:schemeClr>
                </a:solidFill>
                <a:latin typeface="+mn-lt"/>
                <a:cs typeface="+mn-cs"/>
              </a:rPr>
              <a:pPr algn="r" fontAlgn="auto">
                <a:spcBef>
                  <a:spcPts val="0"/>
                </a:spcBef>
                <a:spcAft>
                  <a:spcPts val="0"/>
                </a:spcAft>
                <a:defRPr/>
              </a:pPr>
              <a:t>432</a:t>
            </a:fld>
            <a:endParaRPr lang="el-GR" sz="1200">
              <a:solidFill>
                <a:schemeClr val="tx1">
                  <a:tint val="75000"/>
                </a:schemeClr>
              </a:solidFill>
              <a:latin typeface="+mn-lt"/>
              <a:cs typeface="+mn-cs"/>
            </a:endParaRPr>
          </a:p>
        </p:txBody>
      </p:sp>
      <p:sp>
        <p:nvSpPr>
          <p:cNvPr id="561155" name="Rectangle 2"/>
          <p:cNvSpPr>
            <a:spLocks noGrp="1" noChangeArrowheads="1"/>
          </p:cNvSpPr>
          <p:nvPr>
            <p:ph type="title" idx="4294967295"/>
          </p:nvPr>
        </p:nvSpPr>
        <p:spPr/>
        <p:txBody>
          <a:bodyPr anchor="ctr"/>
          <a:lstStyle/>
          <a:p>
            <a:r>
              <a:rPr lang="el-GR" sz="2100" smtClean="0"/>
              <a:t>Μηχανές αναζήτησης β’</a:t>
            </a:r>
            <a:br>
              <a:rPr lang="el-GR" sz="2100" smtClean="0"/>
            </a:br>
            <a:r>
              <a:rPr lang="en-GB" sz="2100" smtClean="0">
                <a:solidFill>
                  <a:srgbClr val="FF3300"/>
                </a:solidFill>
              </a:rPr>
              <a:t>Indexing</a:t>
            </a:r>
            <a:endParaRPr lang="el-GR" sz="2100" smtClean="0">
              <a:solidFill>
                <a:srgbClr val="FF3300"/>
              </a:solidFill>
            </a:endParaRPr>
          </a:p>
        </p:txBody>
      </p:sp>
      <p:sp>
        <p:nvSpPr>
          <p:cNvPr id="561156" name="Rectangle 3"/>
          <p:cNvSpPr>
            <a:spLocks noGrp="1" noChangeArrowheads="1"/>
          </p:cNvSpPr>
          <p:nvPr>
            <p:ph type="body" idx="4294967295"/>
          </p:nvPr>
        </p:nvSpPr>
        <p:spPr/>
        <p:txBody>
          <a:bodyPr/>
          <a:lstStyle/>
          <a:p>
            <a:pPr>
              <a:lnSpc>
                <a:spcPct val="80000"/>
              </a:lnSpc>
            </a:pPr>
            <a:r>
              <a:rPr lang="el-GR" sz="2300" smtClean="0"/>
              <a:t>Τα περιεχόμενα κάθε σελίδας αναλύονται για να καθοριστεί τι θα καταγραφεί σε ένα ευρετήριο (</a:t>
            </a:r>
            <a:r>
              <a:rPr lang="en-GB" sz="2300" smtClean="0"/>
              <a:t>index)</a:t>
            </a:r>
          </a:p>
          <a:p>
            <a:pPr lvl="1">
              <a:lnSpc>
                <a:spcPct val="80000"/>
              </a:lnSpc>
            </a:pPr>
            <a:r>
              <a:rPr lang="el-GR" sz="2000" smtClean="0"/>
              <a:t>Διάφορες λέξεις εξάγονται από τις επικεφαλίδες ή από κάποια πεδία που λέγονται </a:t>
            </a:r>
            <a:r>
              <a:rPr lang="en-GB" sz="2000" smtClean="0">
                <a:solidFill>
                  <a:srgbClr val="FF3300"/>
                </a:solidFill>
              </a:rPr>
              <a:t>meta tags</a:t>
            </a:r>
          </a:p>
          <a:p>
            <a:pPr>
              <a:lnSpc>
                <a:spcPct val="80000"/>
              </a:lnSpc>
            </a:pPr>
            <a:r>
              <a:rPr lang="el-GR" sz="2300" smtClean="0"/>
              <a:t>Οι παραπάνω λέξεις αποτελούν τα δεδομένα που θα καταγραφούν σε μία βάση δεδομένων (</a:t>
            </a:r>
            <a:r>
              <a:rPr lang="en-GB" sz="2300" smtClean="0"/>
              <a:t>Indexing database). </a:t>
            </a:r>
          </a:p>
          <a:p>
            <a:pPr lvl="1">
              <a:lnSpc>
                <a:spcPct val="80000"/>
              </a:lnSpc>
            </a:pPr>
            <a:r>
              <a:rPr lang="en-GB" sz="2000" smtClean="0"/>
              <a:t>Google: </a:t>
            </a:r>
            <a:r>
              <a:rPr lang="el-GR" sz="2000" smtClean="0"/>
              <a:t>αποθηκεύει όλη ή τμήμα κάθε σελίδας που επισκέπτεται (</a:t>
            </a:r>
            <a:r>
              <a:rPr lang="en-GB" sz="2000" smtClean="0"/>
              <a:t>cache)</a:t>
            </a:r>
            <a:r>
              <a:rPr lang="el-GR" sz="2000" smtClean="0"/>
              <a:t> καθώς και πληροφορίες για τη σελίδα. Αυτό είναι χρήσιμο όταν η αρχική σελίδα δεν υπάρχει πλέον</a:t>
            </a:r>
            <a:endParaRPr lang="en-GB" sz="2000" smtClean="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02223E4C-A01A-4C7F-B6F2-BB3C4EEAE1E2}" type="slidenum">
              <a:rPr lang="el-GR" sz="1200">
                <a:solidFill>
                  <a:schemeClr val="tx1">
                    <a:tint val="75000"/>
                  </a:schemeClr>
                </a:solidFill>
                <a:latin typeface="+mn-lt"/>
                <a:cs typeface="+mn-cs"/>
              </a:rPr>
              <a:pPr algn="r" fontAlgn="auto">
                <a:spcBef>
                  <a:spcPts val="0"/>
                </a:spcBef>
                <a:spcAft>
                  <a:spcPts val="0"/>
                </a:spcAft>
                <a:defRPr/>
              </a:pPr>
              <a:t>433</a:t>
            </a:fld>
            <a:endParaRPr lang="el-GR" sz="1200">
              <a:solidFill>
                <a:schemeClr val="tx1">
                  <a:tint val="75000"/>
                </a:schemeClr>
              </a:solidFill>
              <a:latin typeface="+mn-lt"/>
              <a:cs typeface="+mn-cs"/>
            </a:endParaRPr>
          </a:p>
        </p:txBody>
      </p:sp>
      <p:sp>
        <p:nvSpPr>
          <p:cNvPr id="562179" name="Rectangle 2"/>
          <p:cNvSpPr>
            <a:spLocks noGrp="1" noChangeArrowheads="1"/>
          </p:cNvSpPr>
          <p:nvPr>
            <p:ph type="title" idx="4294967295"/>
          </p:nvPr>
        </p:nvSpPr>
        <p:spPr/>
        <p:txBody>
          <a:bodyPr anchor="ctr"/>
          <a:lstStyle/>
          <a:p>
            <a:r>
              <a:rPr lang="el-GR" sz="2100" smtClean="0"/>
              <a:t>μηχανές αναζήτησης γ’;</a:t>
            </a:r>
            <a:r>
              <a:rPr lang="en-GB" sz="2100" smtClean="0"/>
              <a:t/>
            </a:r>
            <a:br>
              <a:rPr lang="en-GB" sz="2100" smtClean="0"/>
            </a:br>
            <a:r>
              <a:rPr lang="en-GB" sz="2100" smtClean="0">
                <a:solidFill>
                  <a:srgbClr val="FF3300"/>
                </a:solidFill>
              </a:rPr>
              <a:t>Searching</a:t>
            </a:r>
            <a:r>
              <a:rPr lang="el-GR" sz="2100" smtClean="0">
                <a:solidFill>
                  <a:srgbClr val="FF3300"/>
                </a:solidFill>
              </a:rPr>
              <a:t> (αναζήτηση)</a:t>
            </a:r>
          </a:p>
        </p:txBody>
      </p:sp>
      <p:sp>
        <p:nvSpPr>
          <p:cNvPr id="562180" name="Rectangle 3"/>
          <p:cNvSpPr>
            <a:spLocks noGrp="1" noChangeArrowheads="1"/>
          </p:cNvSpPr>
          <p:nvPr>
            <p:ph type="body" idx="4294967295"/>
          </p:nvPr>
        </p:nvSpPr>
        <p:spPr/>
        <p:txBody>
          <a:bodyPr/>
          <a:lstStyle/>
          <a:p>
            <a:pPr>
              <a:lnSpc>
                <a:spcPct val="80000"/>
              </a:lnSpc>
            </a:pPr>
            <a:endParaRPr lang="el-GR" sz="1800" smtClean="0"/>
          </a:p>
          <a:p>
            <a:pPr>
              <a:lnSpc>
                <a:spcPct val="80000"/>
              </a:lnSpc>
            </a:pPr>
            <a:r>
              <a:rPr lang="el-GR" sz="1800" smtClean="0"/>
              <a:t>Όταν ο χρήστης χρησιμοποιεί μία μηχανή αναζήτησης, σχηματίζει ένα ερώτημα (</a:t>
            </a:r>
            <a:r>
              <a:rPr lang="en-GB" sz="1800" smtClean="0"/>
              <a:t>query), </a:t>
            </a:r>
            <a:r>
              <a:rPr lang="el-GR" sz="1800" smtClean="0"/>
              <a:t>το οποίο αποτελείται από </a:t>
            </a:r>
            <a:r>
              <a:rPr lang="el-GR" sz="1800" smtClean="0">
                <a:solidFill>
                  <a:srgbClr val="FF3300"/>
                </a:solidFill>
              </a:rPr>
              <a:t>λέξεις κλειδιά</a:t>
            </a:r>
          </a:p>
          <a:p>
            <a:pPr>
              <a:lnSpc>
                <a:spcPct val="80000"/>
              </a:lnSpc>
            </a:pPr>
            <a:r>
              <a:rPr lang="el-GR" sz="1800" smtClean="0"/>
              <a:t>Στη συνέχεια η μηχανή αναζήτησης ψάχνει στο ευρετήριο για να βρει τις σελίδες </a:t>
            </a:r>
            <a:r>
              <a:rPr lang="en-GB" sz="1800" smtClean="0"/>
              <a:t>web </a:t>
            </a:r>
            <a:r>
              <a:rPr lang="el-GR" sz="1800" smtClean="0"/>
              <a:t>που ταιριάζουν όσο το δυνατόν περισσότερο στα κριτήρια του χρήστη.</a:t>
            </a:r>
          </a:p>
          <a:p>
            <a:pPr lvl="1">
              <a:lnSpc>
                <a:spcPct val="80000"/>
              </a:lnSpc>
            </a:pPr>
            <a:r>
              <a:rPr lang="el-GR" sz="1500" smtClean="0"/>
              <a:t>Επιστρέφει στο χρήστη ένα κατάλογο αυτών των σελίδων καθώς και μία μικρή περίληψη κάθε σελίδας</a:t>
            </a:r>
          </a:p>
          <a:p>
            <a:pPr>
              <a:lnSpc>
                <a:spcPct val="80000"/>
              </a:lnSpc>
            </a:pPr>
            <a:r>
              <a:rPr lang="el-GR" sz="1800" smtClean="0"/>
              <a:t>Η χρησιμότητα μίας μηχανής αναζήτησης εξαρτάται από το πόσο σχετικά είναι τα αποτελέσματα αναφορικά με το ερώτημα του χρήστη</a:t>
            </a:r>
          </a:p>
          <a:p>
            <a:pPr>
              <a:lnSpc>
                <a:spcPct val="80000"/>
              </a:lnSpc>
            </a:pPr>
            <a:r>
              <a:rPr lang="el-GR" sz="1800" smtClean="0"/>
              <a:t>Για παράδειγμα μία λέξη ή φράση που αναζητάει ο χρήστης μπορεί να βρίσκεται σε χιλιάδες ή και εκατομμύρια σελίδες. Οπότε πρέπει η μηχανή αναζήτησης να κατατάξει τα αποτελέσματα βάσει κάποιας βαθμολογίας που υποδεικνύει το βαθμό συνάφειας με τις ερωτήσεις του χρήστη</a:t>
            </a:r>
          </a:p>
          <a:p>
            <a:pPr>
              <a:lnSpc>
                <a:spcPct val="80000"/>
              </a:lnSpc>
            </a:pPr>
            <a:endParaRPr lang="el-GR" sz="1600" smtClean="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7EDB9423-F09D-4BA0-9C8E-B32E8C270417}" type="slidenum">
              <a:rPr lang="el-GR" sz="1200">
                <a:solidFill>
                  <a:schemeClr val="tx1">
                    <a:tint val="75000"/>
                  </a:schemeClr>
                </a:solidFill>
                <a:latin typeface="+mn-lt"/>
                <a:cs typeface="+mn-cs"/>
              </a:rPr>
              <a:pPr algn="r" fontAlgn="auto">
                <a:spcBef>
                  <a:spcPts val="0"/>
                </a:spcBef>
                <a:spcAft>
                  <a:spcPts val="0"/>
                </a:spcAft>
                <a:defRPr/>
              </a:pPr>
              <a:t>434</a:t>
            </a:fld>
            <a:endParaRPr lang="el-GR" sz="1200">
              <a:solidFill>
                <a:schemeClr val="tx1">
                  <a:tint val="75000"/>
                </a:schemeClr>
              </a:solidFill>
              <a:latin typeface="+mn-lt"/>
              <a:cs typeface="+mn-cs"/>
            </a:endParaRPr>
          </a:p>
        </p:txBody>
      </p:sp>
      <p:sp>
        <p:nvSpPr>
          <p:cNvPr id="563203" name="Rectangle 2"/>
          <p:cNvSpPr>
            <a:spLocks noGrp="1" noChangeArrowheads="1"/>
          </p:cNvSpPr>
          <p:nvPr>
            <p:ph type="title" idx="4294967295"/>
          </p:nvPr>
        </p:nvSpPr>
        <p:spPr/>
        <p:txBody>
          <a:bodyPr anchor="ctr"/>
          <a:lstStyle/>
          <a:p>
            <a:r>
              <a:rPr lang="el-GR" sz="2100" smtClean="0"/>
              <a:t>Προκλήσεις για τις μηχανές αναζήτησης</a:t>
            </a:r>
          </a:p>
        </p:txBody>
      </p:sp>
      <p:sp>
        <p:nvSpPr>
          <p:cNvPr id="563204" name="Rectangle 3"/>
          <p:cNvSpPr>
            <a:spLocks noGrp="1" noChangeArrowheads="1"/>
          </p:cNvSpPr>
          <p:nvPr>
            <p:ph type="body" idx="4294967295"/>
          </p:nvPr>
        </p:nvSpPr>
        <p:spPr/>
        <p:txBody>
          <a:bodyPr/>
          <a:lstStyle/>
          <a:p>
            <a:pPr>
              <a:lnSpc>
                <a:spcPct val="80000"/>
              </a:lnSpc>
            </a:pPr>
            <a:r>
              <a:rPr lang="el-GR" sz="1600" smtClean="0"/>
              <a:t>Το </a:t>
            </a:r>
            <a:r>
              <a:rPr lang="en-GB" sz="1600" smtClean="0"/>
              <a:t>web </a:t>
            </a:r>
            <a:r>
              <a:rPr lang="el-GR" sz="1600" smtClean="0"/>
              <a:t>μεγαλώνει ταχύτερα από ό,τι οποιαδήποτε τεχνολογία μηχανών αναζήτησης μπορεί να κατατάξει</a:t>
            </a:r>
          </a:p>
          <a:p>
            <a:pPr>
              <a:lnSpc>
                <a:spcPct val="80000"/>
              </a:lnSpc>
            </a:pPr>
            <a:r>
              <a:rPr lang="el-GR" sz="1600" smtClean="0"/>
              <a:t>Πολλές σελίδες </a:t>
            </a:r>
            <a:r>
              <a:rPr lang="en-GB" sz="1600" smtClean="0"/>
              <a:t>web </a:t>
            </a:r>
            <a:r>
              <a:rPr lang="el-GR" sz="1600" smtClean="0"/>
              <a:t>αλλάζουν συχνά, συνεπώς πρέπει οι μηχανές αναζήτησης να τις επισκέπτονται περιοδικά</a:t>
            </a:r>
          </a:p>
          <a:p>
            <a:pPr>
              <a:lnSpc>
                <a:spcPct val="80000"/>
              </a:lnSpc>
            </a:pPr>
            <a:r>
              <a:rPr lang="el-GR" sz="1600" smtClean="0"/>
              <a:t>Ως επί το πλείστον, οι ερωτήσεις αφορούν σε λέξεις κλειδιά (</a:t>
            </a:r>
            <a:r>
              <a:rPr lang="en-GB" sz="1600" smtClean="0"/>
              <a:t>keywords) </a:t>
            </a:r>
            <a:r>
              <a:rPr lang="el-GR" sz="1600" smtClean="0"/>
              <a:t>και τα αποτελέσματα έχουν πολλά </a:t>
            </a:r>
            <a:r>
              <a:rPr lang="en-GB" sz="1600" b="1" smtClean="0">
                <a:solidFill>
                  <a:srgbClr val="FF3300"/>
                </a:solidFill>
              </a:rPr>
              <a:t>false positives</a:t>
            </a:r>
            <a:endParaRPr lang="en-GB" sz="1600" smtClean="0"/>
          </a:p>
          <a:p>
            <a:pPr>
              <a:lnSpc>
                <a:spcPct val="80000"/>
              </a:lnSpc>
            </a:pPr>
            <a:r>
              <a:rPr lang="el-GR" sz="1600" smtClean="0"/>
              <a:t>Για τους δικτυακούς τόπους που δημιουργούνται δυναμικά</a:t>
            </a:r>
            <a:r>
              <a:rPr lang="en-GB" sz="1600" smtClean="0"/>
              <a:t> </a:t>
            </a:r>
            <a:r>
              <a:rPr lang="el-GR" sz="1600" smtClean="0"/>
              <a:t>μπορεί να είναι δύσκολο ή και αδύνατο να τους καταγράψει ένας </a:t>
            </a:r>
            <a:r>
              <a:rPr lang="en-GB" sz="1600" smtClean="0"/>
              <a:t>web crawler</a:t>
            </a:r>
            <a:endParaRPr lang="el-GR" sz="1600" smtClean="0"/>
          </a:p>
          <a:p>
            <a:pPr>
              <a:lnSpc>
                <a:spcPct val="80000"/>
              </a:lnSpc>
            </a:pPr>
            <a:r>
              <a:rPr lang="el-GR" sz="1600" smtClean="0"/>
              <a:t>Πολλοί δικτυακοί τόποι, που δημιουργούνται δυναμικά, δεν καταγράφονται από μηχανές αναζήτησης αυτό το φαινόμενο είναι γνωστό ως το </a:t>
            </a:r>
            <a:r>
              <a:rPr lang="el-GR" sz="1600" smtClean="0">
                <a:solidFill>
                  <a:srgbClr val="FF3300"/>
                </a:solidFill>
              </a:rPr>
              <a:t>αόρατο </a:t>
            </a:r>
            <a:r>
              <a:rPr lang="en-GB" sz="1600" smtClean="0">
                <a:solidFill>
                  <a:srgbClr val="FF3300"/>
                </a:solidFill>
              </a:rPr>
              <a:t>web (invisible web)</a:t>
            </a:r>
            <a:endParaRPr lang="el-GR" sz="1600" smtClean="0"/>
          </a:p>
          <a:p>
            <a:pPr>
              <a:lnSpc>
                <a:spcPct val="80000"/>
              </a:lnSpc>
            </a:pPr>
            <a:r>
              <a:rPr lang="el-GR" sz="1600" smtClean="0"/>
              <a:t>Μερικές μηχανές </a:t>
            </a:r>
            <a:r>
              <a:rPr lang="el-GR" sz="1600" b="1" smtClean="0"/>
              <a:t>δεν</a:t>
            </a:r>
            <a:r>
              <a:rPr lang="el-GR" sz="1600" smtClean="0"/>
              <a:t> ταξινομούν τα αποτελέσματα βάσει της σχετικότητας με τις ερωτήσεις του χρήστη, αλλά ανάλογα με τα χρήματα που έχει πληρώσει το </a:t>
            </a:r>
            <a:r>
              <a:rPr lang="en-GB" sz="1600" smtClean="0"/>
              <a:t>site</a:t>
            </a:r>
            <a:endParaRPr lang="el-GR" sz="1600" smtClean="0"/>
          </a:p>
          <a:p>
            <a:pPr>
              <a:lnSpc>
                <a:spcPct val="80000"/>
              </a:lnSpc>
            </a:pPr>
            <a:r>
              <a:rPr lang="el-GR" sz="1600" smtClean="0"/>
              <a:t>Μερικά </a:t>
            </a:r>
            <a:r>
              <a:rPr lang="en-GB" sz="1600" smtClean="0"/>
              <a:t>site </a:t>
            </a:r>
            <a:r>
              <a:rPr lang="el-GR" sz="1600" smtClean="0"/>
              <a:t>μετέρχονται τεχνασμάτων, ώστε η μηχανή αναζήτησης να τα εμφανίζει ως έχοντα υψηλή συσχέτιση</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Μνήμη Τυχαίας Προσπέλασης </a:t>
            </a:r>
            <a:br>
              <a:rPr lang="el-GR" b="1" dirty="0" smtClean="0"/>
            </a:br>
            <a:r>
              <a:rPr lang="el-GR" b="1" dirty="0" smtClean="0"/>
              <a:t>(</a:t>
            </a:r>
            <a:r>
              <a:rPr lang="en-US" b="1" dirty="0" smtClean="0"/>
              <a:t>Random Access Memory</a:t>
            </a:r>
            <a:r>
              <a:rPr lang="el-GR" b="1" dirty="0" smtClean="0"/>
              <a:t>, </a:t>
            </a:r>
            <a:r>
              <a:rPr lang="en-US" b="1" dirty="0" smtClean="0"/>
              <a:t>RAM</a:t>
            </a:r>
            <a:r>
              <a:rPr lang="el-GR" b="1" dirty="0" smtClean="0"/>
              <a:t>)</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44</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Η </a:t>
            </a:r>
            <a:r>
              <a:rPr lang="el-GR" b="1" dirty="0" smtClean="0"/>
              <a:t>Μνήμη Τυχαίας Προσπέλασης </a:t>
            </a:r>
            <a:r>
              <a:rPr lang="el-GR" dirty="0" smtClean="0"/>
              <a:t>διατηρεί τις εντολές και τα δεδομένα προς επεξεργασία, καθώς και τα αποτελέσματα της εκτέλεσης των εντολών</a:t>
            </a:r>
          </a:p>
          <a:p>
            <a:r>
              <a:rPr lang="el-GR" dirty="0" smtClean="0"/>
              <a:t>Όλα τα δεδομένα αποθηκεύονται προσωρινά στη μνήμη αυτή, καθώς δεν παρέχει δυνατότητα μόνιμης αποθήκευσης</a:t>
            </a:r>
          </a:p>
          <a:p>
            <a:r>
              <a:rPr lang="el-GR" dirty="0" smtClean="0"/>
              <a:t>Πρόκειται δηλαδή για </a:t>
            </a:r>
            <a:r>
              <a:rPr lang="el-GR" b="1" dirty="0" smtClean="0"/>
              <a:t>πτητική μνήμη (</a:t>
            </a:r>
            <a:r>
              <a:rPr lang="en-US" b="1" dirty="0" smtClean="0"/>
              <a:t>volatile memory</a:t>
            </a:r>
            <a:r>
              <a:rPr lang="el-GR" b="1" dirty="0" smtClean="0"/>
              <a:t>)</a:t>
            </a:r>
            <a:endParaRPr lang="el-GR" dirty="0" smtClean="0"/>
          </a:p>
          <a:p>
            <a:pPr lvl="1"/>
            <a:r>
              <a:rPr lang="el-GR" dirty="0" smtClean="0"/>
              <a:t>που σημαίνει ότι μόλις σταματήσει η παροχή ηλεκτρικού ρεύματος τα δεδομένα χάνονται</a:t>
            </a:r>
          </a:p>
          <a:p>
            <a:r>
              <a:rPr lang="el-GR" dirty="0" smtClean="0"/>
              <a:t>Όταν ολοκληρωθεί η εκτέλεση ενός προγράμματος, η </a:t>
            </a:r>
            <a:r>
              <a:rPr lang="en-US" dirty="0" smtClean="0"/>
              <a:t>RAM </a:t>
            </a:r>
            <a:r>
              <a:rPr lang="el-GR" dirty="0" smtClean="0"/>
              <a:t>αποστέλλει τα αποτελέσματα στην κατάλληλη έξοδο ή σε κάποια δευτερεύουσα μνήμη για μόνιμη αποθήκευση</a:t>
            </a:r>
          </a:p>
          <a:p>
            <a:endParaRPr lang="el-G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Μνήμη Μόνο για Ανάγνωση </a:t>
            </a:r>
            <a:br>
              <a:rPr lang="el-GR" b="1" dirty="0" smtClean="0"/>
            </a:br>
            <a:r>
              <a:rPr lang="el-GR" b="1" dirty="0" smtClean="0"/>
              <a:t>(</a:t>
            </a:r>
            <a:r>
              <a:rPr lang="en-US" b="1" dirty="0" smtClean="0"/>
              <a:t>Read Only Memory</a:t>
            </a:r>
            <a:r>
              <a:rPr lang="el-GR" b="1" dirty="0" smtClean="0"/>
              <a:t>, </a:t>
            </a:r>
            <a:r>
              <a:rPr lang="en-US" b="1" dirty="0" smtClean="0"/>
              <a:t>ROM</a:t>
            </a:r>
            <a:r>
              <a:rPr lang="el-GR" b="1" dirty="0" smtClean="0"/>
              <a:t>)</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45</a:t>
            </a:fld>
            <a:endParaRPr lang="el-GR"/>
          </a:p>
        </p:txBody>
      </p:sp>
      <p:sp>
        <p:nvSpPr>
          <p:cNvPr id="5" name="4 - Θέση περιεχομένου"/>
          <p:cNvSpPr>
            <a:spLocks noGrp="1"/>
          </p:cNvSpPr>
          <p:nvPr>
            <p:ph sz="quarter" idx="1"/>
          </p:nvPr>
        </p:nvSpPr>
        <p:spPr>
          <a:xfrm>
            <a:off x="301752" y="1527048"/>
            <a:ext cx="8503920" cy="4926288"/>
          </a:xfrm>
        </p:spPr>
        <p:txBody>
          <a:bodyPr>
            <a:normAutofit fontScale="70000" lnSpcReduction="20000"/>
          </a:bodyPr>
          <a:lstStyle/>
          <a:p>
            <a:r>
              <a:rPr lang="el-GR" dirty="0" smtClean="0"/>
              <a:t>Η </a:t>
            </a:r>
            <a:r>
              <a:rPr lang="el-GR" b="1" dirty="0" smtClean="0"/>
              <a:t>Μνήμη Μόνο για Ανάγνωση </a:t>
            </a:r>
            <a:r>
              <a:rPr lang="el-GR" dirty="0" smtClean="0"/>
              <a:t>είναι ένας ειδικός τύπος μνήμης, που είναι μόνο για ανάγνωση</a:t>
            </a:r>
          </a:p>
          <a:p>
            <a:r>
              <a:rPr lang="el-GR" dirty="0" smtClean="0"/>
              <a:t>Τα περιεχόμενά της δε μεταβάλλονται, δηλαδή μπορούμε να διαβάσουμε από αυτήν αλλά όχι και να γράψουμε σε αυτήν</a:t>
            </a:r>
          </a:p>
          <a:p>
            <a:r>
              <a:rPr lang="el-GR" dirty="0" smtClean="0"/>
              <a:t>Η ταχύτητα μιας μνήμης </a:t>
            </a:r>
            <a:r>
              <a:rPr lang="en-US" dirty="0" smtClean="0"/>
              <a:t>ROM </a:t>
            </a:r>
            <a:r>
              <a:rPr lang="el-GR" dirty="0" smtClean="0"/>
              <a:t>είναι μικρότερη από την ταχύτητα μίας μνήμης </a:t>
            </a:r>
            <a:r>
              <a:rPr lang="en-US" dirty="0" smtClean="0"/>
              <a:t>RAM</a:t>
            </a:r>
            <a:endParaRPr lang="el-GR" dirty="0" smtClean="0"/>
          </a:p>
          <a:p>
            <a:pPr lvl="1"/>
            <a:r>
              <a:rPr lang="el-GR" sz="2400" dirty="0" smtClean="0"/>
              <a:t>Γι’ αυτό το λόγο οποτεδήποτε χρειαζόμαστε δεδομένα της μνήμης </a:t>
            </a:r>
            <a:r>
              <a:rPr lang="en-US" sz="2400" dirty="0" smtClean="0"/>
              <a:t>ROM</a:t>
            </a:r>
            <a:r>
              <a:rPr lang="el-GR" sz="2400" dirty="0" smtClean="0"/>
              <a:t>, αυτά μεταφέρονται πρώτα στη μνήμη </a:t>
            </a:r>
            <a:r>
              <a:rPr lang="en-US" sz="2400" dirty="0" smtClean="0"/>
              <a:t>RAM </a:t>
            </a:r>
            <a:r>
              <a:rPr lang="el-GR" sz="2400" dirty="0" smtClean="0"/>
              <a:t>προτού γίνουν έτοιμα να χρησιμοποιηθούν</a:t>
            </a:r>
          </a:p>
          <a:p>
            <a:r>
              <a:rPr lang="el-GR" dirty="0" smtClean="0"/>
              <a:t>Πρόκειται για </a:t>
            </a:r>
            <a:r>
              <a:rPr lang="el-GR" b="1" dirty="0" smtClean="0"/>
              <a:t>μη πτητική μνήμη (</a:t>
            </a:r>
            <a:r>
              <a:rPr lang="en-US" b="1" dirty="0" smtClean="0"/>
              <a:t>non</a:t>
            </a:r>
            <a:r>
              <a:rPr lang="el-GR" b="1" dirty="0" smtClean="0"/>
              <a:t>-</a:t>
            </a:r>
            <a:r>
              <a:rPr lang="en-US" b="1" dirty="0" smtClean="0"/>
              <a:t>volatile memory</a:t>
            </a:r>
            <a:r>
              <a:rPr lang="el-GR" b="1" dirty="0" smtClean="0"/>
              <a:t>)</a:t>
            </a:r>
            <a:r>
              <a:rPr lang="el-GR" dirty="0" smtClean="0"/>
              <a:t> </a:t>
            </a:r>
          </a:p>
          <a:p>
            <a:pPr lvl="1"/>
            <a:r>
              <a:rPr lang="el-GR" sz="2400" dirty="0" smtClean="0"/>
              <a:t>δηλαδή τα δεδομένα διατηρούνται σε αυτήν ακόμα και αν διακόψουμε την παροχή ηλεκτρικού ρεύματος</a:t>
            </a:r>
          </a:p>
          <a:p>
            <a:r>
              <a:rPr lang="el-GR" dirty="0" smtClean="0"/>
              <a:t>Η ιδιότητά της αυτή εξασφαλίζει δύο επιθυμητά χαρακτηριστικά: </a:t>
            </a:r>
            <a:r>
              <a:rPr lang="el-GR" b="1" i="1" dirty="0" smtClean="0"/>
              <a:t>μονιμότητα</a:t>
            </a:r>
            <a:r>
              <a:rPr lang="el-GR" dirty="0" smtClean="0"/>
              <a:t> και </a:t>
            </a:r>
            <a:r>
              <a:rPr lang="el-GR" b="1" i="1" dirty="0" smtClean="0"/>
              <a:t>ασφάλεια</a:t>
            </a:r>
            <a:endParaRPr lang="el-GR" b="1" dirty="0" smtClean="0"/>
          </a:p>
          <a:p>
            <a:r>
              <a:rPr lang="el-GR" dirty="0" smtClean="0"/>
              <a:t>Έτσι, χρησιμοποιείται σε καταστάσεις όπου τα δεδομένα χρειάζεται να αποθηκευτούν μόνιμα, χωρίς να μπορούν να δεχθούν μεταβολές (ασφάλεια)</a:t>
            </a:r>
          </a:p>
          <a:p>
            <a:r>
              <a:rPr lang="el-GR" dirty="0" smtClean="0"/>
              <a:t>Η κυριότερη χρήση της είναι κατά τη διάρκεια της διαδικασίας εκκίνησης του υπολογιστή</a:t>
            </a:r>
          </a:p>
          <a:p>
            <a:endParaRPr lang="el-G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Διαδικασία εκκίνησης (</a:t>
            </a:r>
            <a:r>
              <a:rPr lang="en-US" b="1" dirty="0" smtClean="0"/>
              <a:t>boot process</a:t>
            </a:r>
            <a:r>
              <a:rPr lang="el-GR" b="1"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46</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Η </a:t>
            </a:r>
            <a:r>
              <a:rPr lang="el-GR" b="1" dirty="0" smtClean="0"/>
              <a:t>διαδικασία εκκίνησης </a:t>
            </a:r>
            <a:r>
              <a:rPr lang="el-GR" dirty="0" smtClean="0"/>
              <a:t>περιέχει εντολές και πληροφορίες απαραίτητες για την εκκίνηση του υπολογιστή και για τον έλεγχο της ορθής λειτουργίας του</a:t>
            </a:r>
          </a:p>
          <a:p>
            <a:r>
              <a:rPr lang="el-GR" dirty="0" smtClean="0"/>
              <a:t>Κατά τη διαδικασία εκκίνησης, ένας υπολογιστής δέχεται κάποιες εντολές προτού να είναι έτοιμος να δεχτεί τις εντολές του χρήστη </a:t>
            </a:r>
          </a:p>
          <a:p>
            <a:r>
              <a:rPr lang="el-GR" dirty="0" smtClean="0"/>
              <a:t>Αποτελείται από 6 βασικά στάδια εντολών:</a:t>
            </a:r>
          </a:p>
          <a:p>
            <a:pPr lvl="1"/>
            <a:r>
              <a:rPr lang="el-GR" dirty="0" smtClean="0"/>
              <a:t>Αρχικά διοχετεύεται ηλεκτρικό ρεύμα στη μητρική πλακέτα</a:t>
            </a:r>
          </a:p>
          <a:p>
            <a:pPr lvl="1"/>
            <a:r>
              <a:rPr lang="el-GR" dirty="0" smtClean="0"/>
              <a:t>Ο υπολογιστής εκτελεί εντολές που βρίσκονται αποθηκευμένες στη μνήμη </a:t>
            </a:r>
            <a:r>
              <a:rPr lang="en-US" dirty="0" smtClean="0"/>
              <a:t>ROM</a:t>
            </a:r>
            <a:r>
              <a:rPr lang="el-GR" dirty="0" smtClean="0"/>
              <a:t> και πραγματοποιεί διάφορα διαγνωστικά τεστ του συστήματος</a:t>
            </a:r>
          </a:p>
          <a:p>
            <a:pPr lvl="1"/>
            <a:r>
              <a:rPr lang="el-GR" dirty="0" smtClean="0"/>
              <a:t>Στη συνέχεια το λειτουργικό σύστημα φορτώνεται στη μνήμη </a:t>
            </a:r>
            <a:r>
              <a:rPr lang="en-US" dirty="0" smtClean="0"/>
              <a:t>RAM</a:t>
            </a:r>
            <a:r>
              <a:rPr lang="el-GR" dirty="0" smtClean="0"/>
              <a:t>.</a:t>
            </a:r>
          </a:p>
          <a:p>
            <a:pPr lvl="1"/>
            <a:r>
              <a:rPr lang="el-GR" dirty="0" smtClean="0"/>
              <a:t>Ο επεξεργαστής φορτώνει δεδομένα από διάφορους οδηγούς (όπως ο σκληρός δίσκος ή η δισκέτα)</a:t>
            </a:r>
          </a:p>
          <a:p>
            <a:pPr lvl="1"/>
            <a:r>
              <a:rPr lang="el-GR" dirty="0" smtClean="0"/>
              <a:t>Ο επεξεργαστής «τρέχει» ιδιαίτερα προγράμματα σχετικά με το συγκεκριμένο χρήστη</a:t>
            </a:r>
          </a:p>
          <a:p>
            <a:pPr lvl="1"/>
            <a:r>
              <a:rPr lang="el-GR" dirty="0" smtClean="0"/>
              <a:t>Τέλος, μία οθόνη υποδεικνύει ότι ο υπολογιστής είναι έτοιμος να δεχτεί τις εντολές του χρήστη</a:t>
            </a:r>
          </a:p>
          <a:p>
            <a:endParaRPr lang="el-G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Δευτερεύουσα μνήμη</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47</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Η </a:t>
            </a:r>
            <a:r>
              <a:rPr lang="el-GR" b="1" dirty="0" smtClean="0"/>
              <a:t>δευτερεύουσα (ή βοηθητική) μνήμη (</a:t>
            </a:r>
            <a:r>
              <a:rPr lang="en-US" b="1" dirty="0" smtClean="0"/>
              <a:t>secondary storage</a:t>
            </a:r>
            <a:r>
              <a:rPr lang="el-GR" b="1" dirty="0" smtClean="0"/>
              <a:t>)</a:t>
            </a:r>
            <a:r>
              <a:rPr lang="el-GR" dirty="0" smtClean="0"/>
              <a:t> αποτελείται από συσκευές που παρέχουν μόνιμη αποθήκευση των δεδομένων</a:t>
            </a:r>
          </a:p>
          <a:p>
            <a:r>
              <a:rPr lang="el-GR" dirty="0" smtClean="0"/>
              <a:t>Καθώς η κύρια μνήμη στο μεγαλύτερο μέρος της είναι πτητική, με περιορισμένες δυνατότητες αποθήκευσης, δημιουργείται η ανάγκη για συσκευές αποθήκευσης που θα παρέχουν μόνιμη αποθήκευση (</a:t>
            </a:r>
            <a:r>
              <a:rPr lang="en-US" dirty="0" smtClean="0"/>
              <a:t>volatile</a:t>
            </a:r>
            <a:r>
              <a:rPr lang="el-GR" dirty="0" smtClean="0"/>
              <a:t>) ενός μεγάλου όγκου δεδομένων</a:t>
            </a:r>
          </a:p>
          <a:p>
            <a:r>
              <a:rPr lang="el-GR" dirty="0" smtClean="0"/>
              <a:t>Οι συσκευές αυτές χαρακτηρίζονται από χαμηλό κόστος αποθήκευσης και σχετικά μεγάλο χρόνο προσπέλασης</a:t>
            </a:r>
          </a:p>
          <a:p>
            <a:r>
              <a:rPr lang="el-GR" dirty="0" smtClean="0"/>
              <a:t>Μπορούν είτε να είναι εγκατεστημένες από την αρχή, είτε να προστεθούν αργότερα στον υπολογιστή </a:t>
            </a:r>
          </a:p>
          <a:p>
            <a:r>
              <a:rPr lang="el-GR" dirty="0" smtClean="0"/>
              <a:t>Σε κάθε περίπτωση, για την επεξεργασία των δεδομένων που βρίσκονται σε τέτοιες συσκευές, απαιτείται πρώτα η μεταφορά τους στην κύρια μνήμη</a:t>
            </a:r>
          </a:p>
          <a:p>
            <a:r>
              <a:rPr lang="el-GR" dirty="0" smtClean="0"/>
              <a:t>Μία μεγάλη ποικιλία συσκευών δευτερεύουσας μνήμης είναι διαθέσιμη, η οποία μεταξύ άλλων περιλαμβάνει τους </a:t>
            </a:r>
            <a:r>
              <a:rPr lang="el-GR" b="1" dirty="0" smtClean="0"/>
              <a:t>μαγνητικούς δίσκους</a:t>
            </a:r>
            <a:r>
              <a:rPr lang="el-GR" dirty="0" smtClean="0"/>
              <a:t>, τις </a:t>
            </a:r>
            <a:r>
              <a:rPr lang="el-GR" b="1" dirty="0" smtClean="0"/>
              <a:t>μαγνητικές ταινίες </a:t>
            </a:r>
            <a:r>
              <a:rPr lang="el-GR" dirty="0" smtClean="0"/>
              <a:t>και τους </a:t>
            </a:r>
            <a:r>
              <a:rPr lang="el-GR" b="1" dirty="0" smtClean="0"/>
              <a:t>οπτικούς δίσκους</a:t>
            </a:r>
          </a:p>
          <a:p>
            <a:endParaRPr lang="el-G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Μαγνητικός δίσκος (</a:t>
            </a:r>
            <a:r>
              <a:rPr lang="en-US" b="1" dirty="0" smtClean="0"/>
              <a:t>magnetic disk</a:t>
            </a:r>
            <a:r>
              <a:rPr lang="el-GR" b="1" dirty="0" smtClean="0"/>
              <a:t>)</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48</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77500" lnSpcReduction="20000"/>
          </a:bodyPr>
          <a:lstStyle/>
          <a:p>
            <a:r>
              <a:rPr lang="el-GR" dirty="0" smtClean="0"/>
              <a:t>Ο </a:t>
            </a:r>
            <a:r>
              <a:rPr lang="el-GR" b="1" dirty="0" smtClean="0"/>
              <a:t>μαγνητικός δίσκος </a:t>
            </a:r>
            <a:r>
              <a:rPr lang="el-GR" dirty="0" smtClean="0"/>
              <a:t>χρησιμοποιείται για μόνιμη αποθήκευση δεδομένων, παρέχοντας σχετικά μικρό κόστος αποθήκευσης και μεγάλο χρόνο προσπέλασης</a:t>
            </a:r>
          </a:p>
          <a:p>
            <a:r>
              <a:rPr lang="el-GR" dirty="0" smtClean="0"/>
              <a:t>Αποτελείται από έναν ή περισσότερους δίσκους, οι οποίοι είναι τοποθετημένοι σε έναν άξονα που περνάει από το κέντρο τους</a:t>
            </a:r>
          </a:p>
          <a:p>
            <a:r>
              <a:rPr lang="el-GR" dirty="0" smtClean="0"/>
              <a:t>Γύρω από αυτόν τον άξονα μπορούν να περιστρέφονται οι δίσκοι, όλοι με ομοιόμορφη ταχύτητα</a:t>
            </a:r>
          </a:p>
          <a:p>
            <a:r>
              <a:rPr lang="el-GR" dirty="0" smtClean="0"/>
              <a:t>Τα δεδομένα είναι αποθηκευμένα στις επιφάνειες των δίσκων, πάνω στις οποίες τοποθετούνται κεφαλές ανάγνωσης/εγγραφής (</a:t>
            </a:r>
            <a:r>
              <a:rPr lang="en-US" dirty="0" smtClean="0"/>
              <a:t>read</a:t>
            </a:r>
            <a:r>
              <a:rPr lang="el-GR" dirty="0" smtClean="0"/>
              <a:t>/</a:t>
            </a:r>
            <a:r>
              <a:rPr lang="en-US" dirty="0" smtClean="0"/>
              <a:t>write</a:t>
            </a:r>
            <a:r>
              <a:rPr lang="el-GR" dirty="0" smtClean="0"/>
              <a:t>)</a:t>
            </a:r>
          </a:p>
          <a:p>
            <a:r>
              <a:rPr lang="el-GR" dirty="0" smtClean="0"/>
              <a:t>Σε κάθε επιφάνεια αντιστοιχεί μία κεφαλή</a:t>
            </a:r>
          </a:p>
          <a:p>
            <a:pPr lvl="1"/>
            <a:r>
              <a:rPr lang="el-GR" dirty="0" smtClean="0"/>
              <a:t>Αυτές είναι υπεύθυνες για την ανάγνωση και την εγγραφή των δεδομένων</a:t>
            </a:r>
          </a:p>
          <a:p>
            <a:pPr lvl="1"/>
            <a:r>
              <a:rPr lang="el-GR" dirty="0" smtClean="0"/>
              <a:t>Είναι τοποθετημένες πάνω σε έναν βραχίονα, ο οποίος μπορεί να μετακινείται κατά μήκος των δίσκων, επιτρέποντας έτσι στις κεφαλές να μετακινούνται ακτινικά στην επιφάνεια των δίσκων</a:t>
            </a:r>
          </a:p>
          <a:p>
            <a:endParaRPr lang="el-G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Δομή των μαγνητικών δίσκων</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49</a:t>
            </a:fld>
            <a:endParaRPr lang="el-GR"/>
          </a:p>
        </p:txBody>
      </p:sp>
      <p:sp>
        <p:nvSpPr>
          <p:cNvPr id="5" name="4 - Θέση περιεχομένου"/>
          <p:cNvSpPr>
            <a:spLocks noGrp="1"/>
          </p:cNvSpPr>
          <p:nvPr>
            <p:ph sz="quarter" idx="1"/>
          </p:nvPr>
        </p:nvSpPr>
        <p:spPr/>
        <p:txBody>
          <a:bodyPr>
            <a:normAutofit/>
          </a:bodyPr>
          <a:lstStyle/>
          <a:p>
            <a:r>
              <a:rPr lang="el-GR" dirty="0" smtClean="0"/>
              <a:t>Η μηχανική δομή των μαγνητικών δίσκων αποτελείται από τρία βασικά υποσυστήματα</a:t>
            </a:r>
          </a:p>
          <a:p>
            <a:pPr lvl="1"/>
            <a:r>
              <a:rPr lang="el-GR" b="1" dirty="0" smtClean="0"/>
              <a:t>δίσκος (</a:t>
            </a:r>
            <a:r>
              <a:rPr lang="en-US" b="1" dirty="0" smtClean="0"/>
              <a:t>disk</a:t>
            </a:r>
            <a:r>
              <a:rPr lang="el-GR" b="1" dirty="0" smtClean="0"/>
              <a:t>)</a:t>
            </a:r>
            <a:r>
              <a:rPr lang="el-GR" dirty="0" smtClean="0"/>
              <a:t> </a:t>
            </a:r>
          </a:p>
          <a:p>
            <a:pPr lvl="2"/>
            <a:r>
              <a:rPr lang="el-GR" dirty="0" smtClean="0"/>
              <a:t>είναι οι μαγνητικοί δίσκοι</a:t>
            </a:r>
          </a:p>
          <a:p>
            <a:pPr lvl="1"/>
            <a:r>
              <a:rPr lang="el-GR" b="1" dirty="0" smtClean="0"/>
              <a:t>οδηγός δίσκου (</a:t>
            </a:r>
            <a:r>
              <a:rPr lang="en-US" b="1" dirty="0" smtClean="0"/>
              <a:t>disk drive</a:t>
            </a:r>
            <a:r>
              <a:rPr lang="el-GR" b="1" dirty="0" smtClean="0"/>
              <a:t>)</a:t>
            </a:r>
            <a:endParaRPr lang="el-GR" dirty="0" smtClean="0"/>
          </a:p>
          <a:p>
            <a:pPr lvl="2"/>
            <a:r>
              <a:rPr lang="el-GR" dirty="0" smtClean="0"/>
              <a:t>είναι ο μηχανισμός που περιστρέφει το δίσκο και μετακινεί τις κεφαλές</a:t>
            </a:r>
          </a:p>
          <a:p>
            <a:pPr lvl="1"/>
            <a:r>
              <a:rPr lang="el-GR" b="1" dirty="0" smtClean="0"/>
              <a:t>ελεγκτής δίσκου (</a:t>
            </a:r>
            <a:r>
              <a:rPr lang="en-US" b="1" dirty="0" smtClean="0"/>
              <a:t>disk controller</a:t>
            </a:r>
            <a:r>
              <a:rPr lang="el-GR" b="1" dirty="0" smtClean="0"/>
              <a:t>)</a:t>
            </a:r>
          </a:p>
          <a:p>
            <a:pPr lvl="2"/>
            <a:r>
              <a:rPr lang="el-GR" dirty="0" smtClean="0"/>
              <a:t>είναι το κύκλωμα που ελέγχει τη λειτουργία όλου του συστήματος </a:t>
            </a:r>
          </a:p>
          <a:p>
            <a:r>
              <a:rPr lang="el-GR" dirty="0" smtClean="0"/>
              <a:t>Ο όρος </a:t>
            </a:r>
            <a:r>
              <a:rPr lang="el-GR" b="1" i="1" dirty="0" smtClean="0"/>
              <a:t>δίσκος</a:t>
            </a:r>
            <a:r>
              <a:rPr lang="el-GR" dirty="0" smtClean="0"/>
              <a:t> συχνά χρησιμοποιείται για να αναφερθούμε σε ολόκληρη τη δομή</a:t>
            </a:r>
          </a:p>
          <a:p>
            <a:endParaRPr lang="el-G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p:txBody>
          <a:bodyPr/>
          <a:lstStyle/>
          <a:p>
            <a:r>
              <a:rPr lang="el-GR" dirty="0" smtClean="0"/>
              <a:t>Εισαγωγή στην Πληροφορική</a:t>
            </a:r>
          </a:p>
          <a:p>
            <a:r>
              <a:rPr lang="el-GR" dirty="0" err="1" smtClean="0"/>
              <a:t>Νίκοσ</a:t>
            </a:r>
            <a:r>
              <a:rPr lang="el-GR" dirty="0" smtClean="0"/>
              <a:t> </a:t>
            </a:r>
            <a:r>
              <a:rPr lang="el-GR" dirty="0" err="1" smtClean="0"/>
              <a:t>Παπαδάκησ</a:t>
            </a:r>
            <a:endParaRPr lang="el-GR" dirty="0"/>
          </a:p>
        </p:txBody>
      </p:sp>
      <p:sp>
        <p:nvSpPr>
          <p:cNvPr id="2" name="1 - Τίτλος"/>
          <p:cNvSpPr>
            <a:spLocks noGrp="1"/>
          </p:cNvSpPr>
          <p:nvPr>
            <p:ph type="ctrTitle"/>
          </p:nvPr>
        </p:nvSpPr>
        <p:spPr>
          <a:xfrm>
            <a:off x="2286000" y="3284984"/>
            <a:ext cx="6172200" cy="1728192"/>
          </a:xfrm>
        </p:spPr>
        <p:txBody>
          <a:bodyPr>
            <a:normAutofit/>
          </a:bodyPr>
          <a:lstStyle/>
          <a:p>
            <a:r>
              <a:rPr lang="el-GR" sz="4400" dirty="0" smtClean="0"/>
              <a:t>Αρχιτεκτονική Υπολογιστών</a:t>
            </a:r>
            <a:endParaRPr lang="el-GR" sz="4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Επιφάνεια Δίσκου</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50</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Πώς οργανώνονται τα δεδομένα πάνω στην επιφάνεια του δίσκου;</a:t>
            </a:r>
          </a:p>
          <a:p>
            <a:r>
              <a:rPr lang="el-GR" dirty="0" smtClean="0"/>
              <a:t>Κάθε επιφάνεια χωρίζεται σε ομόκεντρους κύκλους, καθένας από τους οποίους ονομάζεται </a:t>
            </a:r>
            <a:r>
              <a:rPr lang="el-GR" b="1" dirty="0" smtClean="0"/>
              <a:t>τροχιά ή ίχνος (</a:t>
            </a:r>
            <a:r>
              <a:rPr lang="en-US" b="1" dirty="0" smtClean="0"/>
              <a:t>track</a:t>
            </a:r>
            <a:r>
              <a:rPr lang="el-GR" b="1" dirty="0" smtClean="0"/>
              <a:t>)</a:t>
            </a:r>
            <a:endParaRPr lang="el-GR" dirty="0" smtClean="0"/>
          </a:p>
          <a:p>
            <a:r>
              <a:rPr lang="el-GR" dirty="0" smtClean="0"/>
              <a:t>Κάθε τροχιά χωρίζεται σε </a:t>
            </a:r>
            <a:r>
              <a:rPr lang="el-GR" b="1" dirty="0" smtClean="0"/>
              <a:t>τομείς (</a:t>
            </a:r>
            <a:r>
              <a:rPr lang="en-US" b="1" dirty="0" smtClean="0"/>
              <a:t>sectors</a:t>
            </a:r>
            <a:r>
              <a:rPr lang="el-GR" b="1" dirty="0" smtClean="0"/>
              <a:t>)</a:t>
            </a:r>
            <a:endParaRPr lang="el-GR" dirty="0" smtClean="0"/>
          </a:p>
          <a:p>
            <a:pPr lvl="1"/>
            <a:r>
              <a:rPr lang="el-GR" dirty="0" smtClean="0"/>
              <a:t>Συνήθως όλες οι τροχιές περιέχουν το ίδιο πλήθος τομέων </a:t>
            </a:r>
          </a:p>
          <a:p>
            <a:r>
              <a:rPr lang="el-GR" dirty="0" smtClean="0"/>
              <a:t>Αν πάρουμε από όλες τις επιφάνειες των δίσκων τις αντίστοιχες τροχιές, τότε έχουμε έναν </a:t>
            </a:r>
            <a:r>
              <a:rPr lang="el-GR" b="1" dirty="0" smtClean="0"/>
              <a:t>λογικό κύλινδρο (</a:t>
            </a:r>
            <a:r>
              <a:rPr lang="en-US" b="1" dirty="0" smtClean="0"/>
              <a:t>logical cylinder</a:t>
            </a:r>
            <a:r>
              <a:rPr lang="el-GR" b="1" dirty="0" smtClean="0"/>
              <a:t>)</a:t>
            </a:r>
            <a:endParaRPr lang="el-GR" dirty="0" smtClean="0"/>
          </a:p>
          <a:p>
            <a:r>
              <a:rPr lang="el-GR" dirty="0" smtClean="0"/>
              <a:t>Για να προσπελάσουμε τα δεδομένα χρειάζεται να καθορίσουμε την επιφάνεια, την τροχιά και τον τομέα</a:t>
            </a:r>
          </a:p>
          <a:p>
            <a:pPr lvl="1"/>
            <a:r>
              <a:rPr lang="el-GR" dirty="0" smtClean="0"/>
              <a:t>(π.χ. μπορούμε να ζητήσουμε ανάγνωση δεδομένων από την Επιφάνεια 3, Τροχιά 8, Τομέας 4)</a:t>
            </a:r>
          </a:p>
          <a:p>
            <a:r>
              <a:rPr lang="el-GR" dirty="0" smtClean="0"/>
              <a:t>Η λειτουργίες ανάγνωσης/εγγραφής ξεκινούν στα όρια των τομέων</a:t>
            </a:r>
          </a:p>
          <a:p>
            <a:r>
              <a:rPr lang="el-GR" dirty="0" smtClean="0"/>
              <a:t>Επίσης, μπορούμε να προσπελάσουμε τα δεδομένα που βρίσκονται σε όλες τις τροχιές ενός κυλίνδρου χωρίς να μετακινήσουμε τις κεφαλές ανάγνωσης/γραφής </a:t>
            </a:r>
          </a:p>
          <a:p>
            <a:pPr lvl="1"/>
            <a:r>
              <a:rPr lang="el-GR" dirty="0" smtClean="0"/>
              <a:t>αρκεί να περιστρέψουμε τους δίσκους, υπό την προϋπόθεση βέβαια ότι οι κεφαλές βρίσκονται στην επιθυμητή τροχιά</a:t>
            </a:r>
          </a:p>
          <a:p>
            <a:endParaRPr lang="el-G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Δομή ενός Σκληρού Δίσκου</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51</a:t>
            </a:fld>
            <a:endParaRPr lang="el-GR"/>
          </a:p>
        </p:txBody>
      </p:sp>
      <p:pic>
        <p:nvPicPr>
          <p:cNvPr id="6" name="16 - Εικόνα" descr="c11f06"/>
          <p:cNvPicPr/>
          <p:nvPr/>
        </p:nvPicPr>
        <p:blipFill>
          <a:blip r:embed="rId2" cstate="print"/>
          <a:srcRect/>
          <a:stretch>
            <a:fillRect/>
          </a:stretch>
        </p:blipFill>
        <p:spPr bwMode="auto">
          <a:xfrm>
            <a:off x="750051" y="1452676"/>
            <a:ext cx="7929618" cy="4857783"/>
          </a:xfrm>
          <a:prstGeom prst="rect">
            <a:avLst/>
          </a:prstGeom>
          <a:solidFill>
            <a:schemeClr val="bg1"/>
          </a:solidFill>
          <a:ln w="9525">
            <a:noFill/>
            <a:miter lim="800000"/>
            <a:headEnd/>
            <a:tailEnd/>
          </a:ln>
        </p:spPr>
      </p:pic>
      <p:sp>
        <p:nvSpPr>
          <p:cNvPr id="7" name="18 - Ορθογώνιο"/>
          <p:cNvSpPr/>
          <p:nvPr/>
        </p:nvSpPr>
        <p:spPr>
          <a:xfrm>
            <a:off x="1535869" y="1952742"/>
            <a:ext cx="78581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Άξονας</a:t>
            </a:r>
            <a:endParaRPr lang="el-GR" sz="1400" dirty="0">
              <a:solidFill>
                <a:schemeClr val="tx1"/>
              </a:solidFill>
            </a:endParaRPr>
          </a:p>
        </p:txBody>
      </p:sp>
      <p:sp>
        <p:nvSpPr>
          <p:cNvPr id="8" name="19 - Ορθογώνιο"/>
          <p:cNvSpPr/>
          <p:nvPr/>
        </p:nvSpPr>
        <p:spPr>
          <a:xfrm>
            <a:off x="392893" y="3452940"/>
            <a:ext cx="107153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Κύλινδρος</a:t>
            </a:r>
            <a:endParaRPr lang="el-GR" sz="1400" dirty="0">
              <a:solidFill>
                <a:schemeClr val="tx1"/>
              </a:solidFill>
            </a:endParaRPr>
          </a:p>
        </p:txBody>
      </p:sp>
      <p:sp>
        <p:nvSpPr>
          <p:cNvPr id="9" name="20 - Ορθογώνιο"/>
          <p:cNvSpPr/>
          <p:nvPr/>
        </p:nvSpPr>
        <p:spPr>
          <a:xfrm>
            <a:off x="3250381" y="1524114"/>
            <a:ext cx="100013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Κεφαλή</a:t>
            </a:r>
            <a:endParaRPr lang="el-GR" sz="1400" dirty="0">
              <a:solidFill>
                <a:schemeClr val="tx1"/>
              </a:solidFill>
            </a:endParaRPr>
          </a:p>
        </p:txBody>
      </p:sp>
      <p:sp>
        <p:nvSpPr>
          <p:cNvPr id="10" name="21 - Ορθογώνιο"/>
          <p:cNvSpPr/>
          <p:nvPr/>
        </p:nvSpPr>
        <p:spPr>
          <a:xfrm>
            <a:off x="4393389" y="1666990"/>
            <a:ext cx="785818"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sz="1400" dirty="0">
              <a:solidFill>
                <a:schemeClr val="tx1"/>
              </a:solidFill>
            </a:endParaRPr>
          </a:p>
        </p:txBody>
      </p:sp>
      <p:sp>
        <p:nvSpPr>
          <p:cNvPr id="11" name="22 - Ορθογώνιο"/>
          <p:cNvSpPr/>
          <p:nvPr/>
        </p:nvSpPr>
        <p:spPr>
          <a:xfrm>
            <a:off x="5393521" y="2524246"/>
            <a:ext cx="78581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Τομέας</a:t>
            </a:r>
            <a:endParaRPr lang="el-GR" sz="1400" dirty="0">
              <a:solidFill>
                <a:schemeClr val="tx1"/>
              </a:solidFill>
            </a:endParaRPr>
          </a:p>
        </p:txBody>
      </p:sp>
      <p:sp>
        <p:nvSpPr>
          <p:cNvPr id="12" name="23 - Ορθογώνιο"/>
          <p:cNvSpPr/>
          <p:nvPr/>
        </p:nvSpPr>
        <p:spPr>
          <a:xfrm>
            <a:off x="4964893" y="4953138"/>
            <a:ext cx="78581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Τροχιά</a:t>
            </a:r>
            <a:endParaRPr lang="el-GR" sz="1400" dirty="0">
              <a:solidFill>
                <a:schemeClr val="tx1"/>
              </a:solidFill>
            </a:endParaRPr>
          </a:p>
        </p:txBody>
      </p:sp>
      <p:sp>
        <p:nvSpPr>
          <p:cNvPr id="13" name="24 - Ορθογώνιο"/>
          <p:cNvSpPr/>
          <p:nvPr/>
        </p:nvSpPr>
        <p:spPr>
          <a:xfrm>
            <a:off x="7965289" y="5524642"/>
            <a:ext cx="78581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Τομέας</a:t>
            </a:r>
            <a:endParaRPr lang="el-GR" sz="1400" dirty="0">
              <a:solidFill>
                <a:schemeClr val="tx1"/>
              </a:solidFill>
            </a:endParaRPr>
          </a:p>
        </p:txBody>
      </p:sp>
      <p:sp>
        <p:nvSpPr>
          <p:cNvPr id="14" name="25 - Ορθογώνιο"/>
          <p:cNvSpPr/>
          <p:nvPr/>
        </p:nvSpPr>
        <p:spPr>
          <a:xfrm>
            <a:off x="6465091" y="5881832"/>
            <a:ext cx="1143008"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Επιφάνεια ενός Δίσκου</a:t>
            </a:r>
            <a:endParaRPr lang="el-GR" sz="1400" dirty="0">
              <a:solidFill>
                <a:schemeClr val="tx1"/>
              </a:solidFill>
            </a:endParaRPr>
          </a:p>
        </p:txBody>
      </p:sp>
      <p:sp>
        <p:nvSpPr>
          <p:cNvPr id="15" name="26 - Ορθογώνιο"/>
          <p:cNvSpPr/>
          <p:nvPr/>
        </p:nvSpPr>
        <p:spPr>
          <a:xfrm>
            <a:off x="2035935" y="6024708"/>
            <a:ext cx="2143140"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400" b="1" dirty="0" smtClean="0">
                <a:solidFill>
                  <a:schemeClr val="tx1"/>
                </a:solidFill>
                <a:latin typeface="Times New Roman" pitchFamily="18" charset="0"/>
                <a:cs typeface="Times New Roman" pitchFamily="18" charset="0"/>
              </a:rPr>
              <a:t>Σκληρός Δίσκος</a:t>
            </a:r>
            <a:endParaRPr lang="el-GR" sz="1400" dirty="0">
              <a:solidFill>
                <a:schemeClr val="tx1"/>
              </a:solidFill>
            </a:endParaRPr>
          </a:p>
        </p:txBody>
      </p:sp>
      <p:sp>
        <p:nvSpPr>
          <p:cNvPr id="16" name="27 - Ορθογώνιο"/>
          <p:cNvSpPr/>
          <p:nvPr/>
        </p:nvSpPr>
        <p:spPr>
          <a:xfrm>
            <a:off x="5322083" y="2524246"/>
            <a:ext cx="100013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sz="1400" dirty="0">
              <a:solidFill>
                <a:schemeClr val="tx1"/>
              </a:solidFill>
            </a:endParaRPr>
          </a:p>
        </p:txBody>
      </p:sp>
      <p:sp>
        <p:nvSpPr>
          <p:cNvPr id="17" name="28 - Έλλειψη"/>
          <p:cNvSpPr/>
          <p:nvPr/>
        </p:nvSpPr>
        <p:spPr>
          <a:xfrm>
            <a:off x="5822149" y="2809998"/>
            <a:ext cx="571504" cy="2143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8" name="29 - Έλλειψη"/>
          <p:cNvSpPr/>
          <p:nvPr/>
        </p:nvSpPr>
        <p:spPr>
          <a:xfrm>
            <a:off x="6322215" y="3024312"/>
            <a:ext cx="285752" cy="14287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9" name="31 - Ορθογώνιο"/>
          <p:cNvSpPr/>
          <p:nvPr/>
        </p:nvSpPr>
        <p:spPr>
          <a:xfrm>
            <a:off x="5250645" y="1738428"/>
            <a:ext cx="3429024" cy="4714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sz="1400" dirty="0">
              <a:solidFill>
                <a:schemeClr val="tx1"/>
              </a:solidFill>
            </a:endParaRPr>
          </a:p>
        </p:txBody>
      </p:sp>
      <p:sp>
        <p:nvSpPr>
          <p:cNvPr id="20" name="32 - Ορθογώνιο"/>
          <p:cNvSpPr/>
          <p:nvPr/>
        </p:nvSpPr>
        <p:spPr>
          <a:xfrm>
            <a:off x="5036331" y="4238758"/>
            <a:ext cx="2366978" cy="1366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sz="1400" dirty="0">
              <a:solidFill>
                <a:schemeClr val="tx1"/>
              </a:solidFill>
            </a:endParaRPr>
          </a:p>
        </p:txBody>
      </p:sp>
      <p:sp>
        <p:nvSpPr>
          <p:cNvPr id="21" name="2 - Έλλειψη"/>
          <p:cNvSpPr/>
          <p:nvPr/>
        </p:nvSpPr>
        <p:spPr>
          <a:xfrm>
            <a:off x="6313872" y="2092198"/>
            <a:ext cx="1714512" cy="171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22" name="3 - Έλλειψη"/>
          <p:cNvSpPr/>
          <p:nvPr/>
        </p:nvSpPr>
        <p:spPr>
          <a:xfrm>
            <a:off x="6528186" y="2306512"/>
            <a:ext cx="1285884" cy="1285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23" name="1 - Έλλειψη"/>
          <p:cNvSpPr/>
          <p:nvPr/>
        </p:nvSpPr>
        <p:spPr>
          <a:xfrm>
            <a:off x="6742500" y="2520826"/>
            <a:ext cx="857256"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24" name="4 - TextBox"/>
          <p:cNvSpPr txBox="1"/>
          <p:nvPr/>
        </p:nvSpPr>
        <p:spPr>
          <a:xfrm>
            <a:off x="5385178" y="1663570"/>
            <a:ext cx="1513428" cy="338554"/>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600" b="1" dirty="0" smtClean="0">
                <a:latin typeface="Times New Roman" pitchFamily="18" charset="0"/>
                <a:cs typeface="Times New Roman" pitchFamily="18" charset="0"/>
              </a:rPr>
              <a:t>Τροχιά (</a:t>
            </a:r>
            <a:r>
              <a:rPr lang="en-US" sz="1600" b="1" dirty="0" smtClean="0">
                <a:latin typeface="Times New Roman" pitchFamily="18" charset="0"/>
                <a:cs typeface="Times New Roman" pitchFamily="18" charset="0"/>
              </a:rPr>
              <a:t>Track</a:t>
            </a:r>
            <a:r>
              <a:rPr lang="el-GR" sz="1600" b="1" dirty="0" smtClean="0">
                <a:latin typeface="Times New Roman" pitchFamily="18" charset="0"/>
                <a:cs typeface="Times New Roman" pitchFamily="18" charset="0"/>
              </a:rPr>
              <a:t>)</a:t>
            </a:r>
            <a:endParaRPr lang="el-GR" sz="1600" b="1" dirty="0">
              <a:latin typeface="Times New Roman" pitchFamily="18" charset="0"/>
              <a:cs typeface="Times New Roman" pitchFamily="18" charset="0"/>
            </a:endParaRPr>
          </a:p>
        </p:txBody>
      </p:sp>
      <p:cxnSp>
        <p:nvCxnSpPr>
          <p:cNvPr id="25" name="6 - Ευθύγραμμο βέλος σύνδεσης"/>
          <p:cNvCxnSpPr>
            <a:stCxn id="24" idx="2"/>
            <a:endCxn id="21" idx="0"/>
          </p:cNvCxnSpPr>
          <p:nvPr/>
        </p:nvCxnSpPr>
        <p:spPr>
          <a:xfrm rot="16200000" flipH="1">
            <a:off x="6611473" y="1532543"/>
            <a:ext cx="90074" cy="10292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10 - Ευθύγραμμο βέλος σύνδεσης"/>
          <p:cNvCxnSpPr>
            <a:stCxn id="24" idx="2"/>
            <a:endCxn id="22" idx="1"/>
          </p:cNvCxnSpPr>
          <p:nvPr/>
        </p:nvCxnSpPr>
        <p:spPr>
          <a:xfrm rot="16200000" flipH="1">
            <a:off x="6182845" y="1961170"/>
            <a:ext cx="492701" cy="5746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14 - Ευθύγραμμο βέλος σύνδεσης"/>
          <p:cNvCxnSpPr>
            <a:stCxn id="24" idx="2"/>
            <a:endCxn id="23" idx="2"/>
          </p:cNvCxnSpPr>
          <p:nvPr/>
        </p:nvCxnSpPr>
        <p:spPr>
          <a:xfrm rot="16200000" flipH="1">
            <a:off x="5968531" y="2175485"/>
            <a:ext cx="947330" cy="6006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8" name="17 - Έλλειψη"/>
          <p:cNvSpPr/>
          <p:nvPr/>
        </p:nvSpPr>
        <p:spPr>
          <a:xfrm>
            <a:off x="7028252" y="2806578"/>
            <a:ext cx="285752" cy="2857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29" name="18 - Έλλειψη"/>
          <p:cNvSpPr/>
          <p:nvPr/>
        </p:nvSpPr>
        <p:spPr>
          <a:xfrm>
            <a:off x="5944063" y="4306776"/>
            <a:ext cx="1714512" cy="1714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30" name="19 - Έλλειψη"/>
          <p:cNvSpPr/>
          <p:nvPr/>
        </p:nvSpPr>
        <p:spPr>
          <a:xfrm>
            <a:off x="6158377" y="4521090"/>
            <a:ext cx="1285884" cy="12858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31" name="20 - Έλλειψη"/>
          <p:cNvSpPr/>
          <p:nvPr/>
        </p:nvSpPr>
        <p:spPr>
          <a:xfrm>
            <a:off x="6372691" y="4735404"/>
            <a:ext cx="857256" cy="857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cxnSp>
        <p:nvCxnSpPr>
          <p:cNvPr id="32" name="23 - Ευθεία γραμμή σύνδεσης"/>
          <p:cNvCxnSpPr>
            <a:stCxn id="29" idx="1"/>
            <a:endCxn id="29" idx="5"/>
          </p:cNvCxnSpPr>
          <p:nvPr/>
        </p:nvCxnSpPr>
        <p:spPr>
          <a:xfrm rot="16200000" flipH="1">
            <a:off x="6195147" y="4557861"/>
            <a:ext cx="1212344" cy="1212342"/>
          </a:xfrm>
          <a:prstGeom prst="line">
            <a:avLst/>
          </a:prstGeom>
        </p:spPr>
        <p:style>
          <a:lnRef idx="2">
            <a:schemeClr val="accent3"/>
          </a:lnRef>
          <a:fillRef idx="0">
            <a:schemeClr val="accent3"/>
          </a:fillRef>
          <a:effectRef idx="1">
            <a:schemeClr val="accent3"/>
          </a:effectRef>
          <a:fontRef idx="minor">
            <a:schemeClr val="tx1"/>
          </a:fontRef>
        </p:style>
      </p:cxnSp>
      <p:cxnSp>
        <p:nvCxnSpPr>
          <p:cNvPr id="33" name="24 - Ευθεία γραμμή σύνδεσης"/>
          <p:cNvCxnSpPr/>
          <p:nvPr/>
        </p:nvCxnSpPr>
        <p:spPr>
          <a:xfrm rot="16200000" flipH="1">
            <a:off x="5944063" y="5164032"/>
            <a:ext cx="1714512"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27 - Ευθεία γραμμή σύνδεσης"/>
          <p:cNvCxnSpPr>
            <a:stCxn id="29" idx="7"/>
            <a:endCxn id="29" idx="3"/>
          </p:cNvCxnSpPr>
          <p:nvPr/>
        </p:nvCxnSpPr>
        <p:spPr>
          <a:xfrm rot="16200000" flipH="1" flipV="1">
            <a:off x="6195147" y="4557861"/>
            <a:ext cx="1212344" cy="1212342"/>
          </a:xfrm>
          <a:prstGeom prst="line">
            <a:avLst/>
          </a:prstGeom>
        </p:spPr>
        <p:style>
          <a:lnRef idx="2">
            <a:schemeClr val="accent3"/>
          </a:lnRef>
          <a:fillRef idx="0">
            <a:schemeClr val="accent3"/>
          </a:fillRef>
          <a:effectRef idx="1">
            <a:schemeClr val="accent3"/>
          </a:effectRef>
          <a:fontRef idx="minor">
            <a:schemeClr val="tx1"/>
          </a:fontRef>
        </p:style>
      </p:cxnSp>
      <p:cxnSp>
        <p:nvCxnSpPr>
          <p:cNvPr id="35" name="30 - Ευθεία γραμμή σύνδεσης"/>
          <p:cNvCxnSpPr/>
          <p:nvPr/>
        </p:nvCxnSpPr>
        <p:spPr>
          <a:xfrm flipH="1">
            <a:off x="5944063" y="5164032"/>
            <a:ext cx="1714512" cy="0"/>
          </a:xfrm>
          <a:prstGeom prst="line">
            <a:avLst/>
          </a:prstGeom>
        </p:spPr>
        <p:style>
          <a:lnRef idx="2">
            <a:schemeClr val="accent3"/>
          </a:lnRef>
          <a:fillRef idx="0">
            <a:schemeClr val="accent3"/>
          </a:fillRef>
          <a:effectRef idx="1">
            <a:schemeClr val="accent3"/>
          </a:effectRef>
          <a:fontRef idx="minor">
            <a:schemeClr val="tx1"/>
          </a:fontRef>
        </p:style>
      </p:cxnSp>
      <p:sp>
        <p:nvSpPr>
          <p:cNvPr id="36" name="21 - Έλλειψη"/>
          <p:cNvSpPr/>
          <p:nvPr/>
        </p:nvSpPr>
        <p:spPr>
          <a:xfrm>
            <a:off x="6658443" y="5021156"/>
            <a:ext cx="285752" cy="28575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37" name="33 - TextBox"/>
          <p:cNvSpPr txBox="1"/>
          <p:nvPr/>
        </p:nvSpPr>
        <p:spPr>
          <a:xfrm>
            <a:off x="5456616" y="3878148"/>
            <a:ext cx="1559017" cy="338554"/>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600" b="1" dirty="0" smtClean="0">
                <a:latin typeface="Times New Roman" pitchFamily="18" charset="0"/>
                <a:cs typeface="Times New Roman" pitchFamily="18" charset="0"/>
              </a:rPr>
              <a:t>Τομέας (</a:t>
            </a:r>
            <a:r>
              <a:rPr lang="en-US" sz="1600" b="1" dirty="0" smtClean="0">
                <a:latin typeface="Times New Roman" pitchFamily="18" charset="0"/>
                <a:cs typeface="Times New Roman" pitchFamily="18" charset="0"/>
              </a:rPr>
              <a:t>Sector</a:t>
            </a:r>
            <a:r>
              <a:rPr lang="el-GR" sz="1600" b="1" dirty="0" smtClean="0">
                <a:latin typeface="Times New Roman" pitchFamily="18" charset="0"/>
                <a:cs typeface="Times New Roman" pitchFamily="18" charset="0"/>
              </a:rPr>
              <a:t>)</a:t>
            </a:r>
            <a:endParaRPr lang="el-GR" sz="1600" b="1" dirty="0">
              <a:latin typeface="Times New Roman" pitchFamily="18" charset="0"/>
              <a:cs typeface="Times New Roman" pitchFamily="18" charset="0"/>
            </a:endParaRPr>
          </a:p>
        </p:txBody>
      </p:sp>
      <p:cxnSp>
        <p:nvCxnSpPr>
          <p:cNvPr id="38" name="34 - Ευθύγραμμο βέλος σύνδεσης"/>
          <p:cNvCxnSpPr>
            <a:stCxn id="37" idx="2"/>
          </p:cNvCxnSpPr>
          <p:nvPr/>
        </p:nvCxnSpPr>
        <p:spPr>
          <a:xfrm rot="16200000" flipH="1">
            <a:off x="6272295" y="4180531"/>
            <a:ext cx="232952" cy="30529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9" name="37 - Ευθύγραμμο βέλος σύνδεσης"/>
          <p:cNvCxnSpPr/>
          <p:nvPr/>
        </p:nvCxnSpPr>
        <p:spPr>
          <a:xfrm rot="5400000">
            <a:off x="5836908" y="4485371"/>
            <a:ext cx="571502" cy="714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Χρόνος προσπέλασης του δίσκου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52</a:t>
            </a:fld>
            <a:endParaRPr lang="el-GR"/>
          </a:p>
        </p:txBody>
      </p:sp>
      <p:sp>
        <p:nvSpPr>
          <p:cNvPr id="5" name="4 - Θέση περιεχομένου"/>
          <p:cNvSpPr>
            <a:spLocks noGrp="1"/>
          </p:cNvSpPr>
          <p:nvPr>
            <p:ph sz="quarter" idx="1"/>
          </p:nvPr>
        </p:nvSpPr>
        <p:spPr/>
        <p:txBody>
          <a:bodyPr>
            <a:normAutofit lnSpcReduction="10000"/>
          </a:bodyPr>
          <a:lstStyle/>
          <a:p>
            <a:r>
              <a:rPr lang="el-GR" dirty="0" smtClean="0"/>
              <a:t>Παρόλο που ο μαγνητικός δίσκος είναι μία μνήμη τυχαίας προσπέλασης, διακρίνεται από μεγάλο χρόνο προσπέλασης</a:t>
            </a:r>
          </a:p>
          <a:p>
            <a:pPr lvl="1"/>
            <a:r>
              <a:rPr lang="el-GR" dirty="0" smtClean="0"/>
              <a:t>λόγω των κινουμένων μερών που επηρεάζουν το χρόνο μετακίνησης σε μία συγκεκριμένη θέση μνήμης</a:t>
            </a:r>
          </a:p>
          <a:p>
            <a:r>
              <a:rPr lang="el-GR" dirty="0" smtClean="0"/>
              <a:t> Ο </a:t>
            </a:r>
            <a:r>
              <a:rPr lang="el-GR" b="1" dirty="0" smtClean="0"/>
              <a:t>χρόνος προσπέλασης του δίσκου (</a:t>
            </a:r>
            <a:r>
              <a:rPr lang="en-US" b="1" dirty="0" smtClean="0"/>
              <a:t>disk access time</a:t>
            </a:r>
            <a:r>
              <a:rPr lang="el-GR" b="1" dirty="0" smtClean="0"/>
              <a:t>)</a:t>
            </a:r>
            <a:r>
              <a:rPr lang="el-GR" dirty="0" smtClean="0"/>
              <a:t> εξαρτάται από τρεις επιμέρους χρόνους: </a:t>
            </a:r>
          </a:p>
          <a:p>
            <a:pPr lvl="1"/>
            <a:r>
              <a:rPr lang="el-GR" dirty="0" smtClean="0"/>
              <a:t>τον χρόνο αναζήτησης</a:t>
            </a:r>
          </a:p>
          <a:p>
            <a:pPr lvl="1"/>
            <a:r>
              <a:rPr lang="el-GR" dirty="0" smtClean="0"/>
              <a:t>την καθυστέρηση μεταφοράς </a:t>
            </a:r>
          </a:p>
          <a:p>
            <a:pPr lvl="1"/>
            <a:r>
              <a:rPr lang="el-GR" dirty="0" smtClean="0"/>
              <a:t>τον χρόνο μεταφοράς</a:t>
            </a:r>
            <a:endParaRPr lang="el-G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Χρόνος προσπέλασης του δίσκου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53</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85000" lnSpcReduction="20000"/>
          </a:bodyPr>
          <a:lstStyle/>
          <a:p>
            <a:r>
              <a:rPr lang="el-GR" dirty="0" smtClean="0"/>
              <a:t>Ο </a:t>
            </a:r>
            <a:r>
              <a:rPr lang="el-GR" b="1" dirty="0" smtClean="0"/>
              <a:t>χρόνος αναζήτησης (</a:t>
            </a:r>
            <a:r>
              <a:rPr lang="en-US" b="1" dirty="0" smtClean="0"/>
              <a:t>seek time</a:t>
            </a:r>
            <a:r>
              <a:rPr lang="el-GR" b="1" dirty="0" smtClean="0"/>
              <a:t>)</a:t>
            </a:r>
            <a:r>
              <a:rPr lang="el-GR" dirty="0" smtClean="0"/>
              <a:t> είναι ο χρόνος που απαιτείται για να μετακινηθεί η κεφαλή ανάγνωσης/εγγραφής στην κατάλληλη τροχιά</a:t>
            </a:r>
          </a:p>
          <a:p>
            <a:pPr lvl="1"/>
            <a:r>
              <a:rPr lang="el-GR" dirty="0" smtClean="0"/>
              <a:t>Ο χρόνος αυτός εξαρτάται από την αρχική θέση της κεφαλής σε σχέση με την τελική θέση στην οποία πρέπει να μετακινηθεί</a:t>
            </a:r>
          </a:p>
          <a:p>
            <a:r>
              <a:rPr lang="el-GR" dirty="0" smtClean="0"/>
              <a:t>Η </a:t>
            </a:r>
            <a:r>
              <a:rPr lang="el-GR" b="1" dirty="0" smtClean="0"/>
              <a:t>καθυστέρηση μεταφοράς (</a:t>
            </a:r>
            <a:r>
              <a:rPr lang="en-US" b="1" dirty="0" smtClean="0"/>
              <a:t>latency time</a:t>
            </a:r>
            <a:r>
              <a:rPr lang="el-GR" b="1" dirty="0" smtClean="0"/>
              <a:t>) </a:t>
            </a:r>
            <a:r>
              <a:rPr lang="el-GR" dirty="0" smtClean="0"/>
              <a:t>ή</a:t>
            </a:r>
            <a:r>
              <a:rPr lang="el-GR" b="1" dirty="0" smtClean="0"/>
              <a:t> καθυστέρηση περιστροφής (</a:t>
            </a:r>
            <a:r>
              <a:rPr lang="en-US" b="1" dirty="0" smtClean="0"/>
              <a:t>rotational delay</a:t>
            </a:r>
            <a:r>
              <a:rPr lang="el-GR" b="1" dirty="0" smtClean="0"/>
              <a:t>)</a:t>
            </a:r>
            <a:r>
              <a:rPr lang="el-GR" dirty="0" smtClean="0"/>
              <a:t> είναι ο χρόνος που απαιτείται (μετά την τοποθέτηση της κεφαλής στην κατάλληλη τροχιά) για να περιστραφεί ο δίσκος, έτσι ώστε το σημείο έναρξης του επιθυμητού τομέα να βρεθεί κάτω από την κεφαλή ανάγνωσης/εγγραφής</a:t>
            </a:r>
          </a:p>
          <a:p>
            <a:r>
              <a:rPr lang="el-GR" dirty="0" smtClean="0"/>
              <a:t>Ο </a:t>
            </a:r>
            <a:r>
              <a:rPr lang="el-GR" b="1" dirty="0" smtClean="0"/>
              <a:t>χρόνος μεταφοράς (</a:t>
            </a:r>
            <a:r>
              <a:rPr lang="en-US" b="1" dirty="0" smtClean="0"/>
              <a:t>transfer time</a:t>
            </a:r>
            <a:r>
              <a:rPr lang="el-GR" b="1" dirty="0" smtClean="0"/>
              <a:t>)</a:t>
            </a:r>
            <a:r>
              <a:rPr lang="el-GR" dirty="0" smtClean="0"/>
              <a:t> είναι ο χρόνος που απαιτείται για να μεταφερθεί μία ομάδα από </a:t>
            </a:r>
            <a:r>
              <a:rPr lang="en-US" dirty="0" smtClean="0"/>
              <a:t>bits</a:t>
            </a:r>
            <a:r>
              <a:rPr lang="el-GR" dirty="0" smtClean="0"/>
              <a:t>, τυπικά τα δεδομένα ενός τομέα, στην κύρια μνήμη</a:t>
            </a:r>
          </a:p>
          <a:p>
            <a:pPr lvl="1"/>
            <a:r>
              <a:rPr lang="el-GR" dirty="0" smtClean="0"/>
              <a:t>Ο χρόνος μεταφοράς είναι πολύ μικρότερος σε σχέση με τους δύο άλλους χρόνους</a:t>
            </a:r>
          </a:p>
          <a:p>
            <a:endParaRPr lang="el-G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Μαγνητική ταινία  (</a:t>
            </a:r>
            <a:r>
              <a:rPr lang="en-US" b="1" dirty="0" smtClean="0"/>
              <a:t>magnetic tape</a:t>
            </a:r>
            <a:r>
              <a:rPr lang="el-GR" b="1" dirty="0" smtClean="0"/>
              <a:t>)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54</a:t>
            </a:fld>
            <a:endParaRPr lang="el-GR"/>
          </a:p>
        </p:txBody>
      </p:sp>
      <p:sp>
        <p:nvSpPr>
          <p:cNvPr id="5" name="4 - Θέση περιεχομένου"/>
          <p:cNvSpPr>
            <a:spLocks noGrp="1"/>
          </p:cNvSpPr>
          <p:nvPr>
            <p:ph sz="quarter" idx="1"/>
          </p:nvPr>
        </p:nvSpPr>
        <p:spPr>
          <a:xfrm>
            <a:off x="301752" y="1527048"/>
            <a:ext cx="8503920" cy="4998296"/>
          </a:xfrm>
        </p:spPr>
        <p:txBody>
          <a:bodyPr>
            <a:normAutofit fontScale="77500" lnSpcReduction="20000"/>
          </a:bodyPr>
          <a:lstStyle/>
          <a:p>
            <a:r>
              <a:rPr lang="el-GR" dirty="0" smtClean="0"/>
              <a:t>Η </a:t>
            </a:r>
            <a:r>
              <a:rPr lang="el-GR" b="1" dirty="0" smtClean="0"/>
              <a:t>μαγνητική ταινία  </a:t>
            </a:r>
            <a:r>
              <a:rPr lang="el-GR" dirty="0" smtClean="0"/>
              <a:t>χρησιμοποιείται για αποθήκευση μεγάλου όγκου δεδομένων </a:t>
            </a:r>
          </a:p>
          <a:p>
            <a:pPr lvl="1"/>
            <a:r>
              <a:rPr lang="el-GR" dirty="0" smtClean="0"/>
              <a:t>καθώς έχει το μικρότερο κόστος αποθήκευσης από όλες τις υπόλοιπες μονάδες </a:t>
            </a:r>
          </a:p>
          <a:p>
            <a:r>
              <a:rPr lang="el-GR" dirty="0" smtClean="0"/>
              <a:t>Πρόκειται για την πρώτη συσκευή μαζικής αποθήκευσης</a:t>
            </a:r>
          </a:p>
          <a:p>
            <a:r>
              <a:rPr lang="el-GR" dirty="0" smtClean="0"/>
              <a:t>Όμως είναι πολύ αργή (έχει το μεγαλύτερο χρόνο προσπέλασης)</a:t>
            </a:r>
          </a:p>
          <a:p>
            <a:pPr lvl="1"/>
            <a:r>
              <a:rPr lang="el-GR" dirty="0" smtClean="0"/>
              <a:t>Αυτό οφείλεται στην σειριακή προσπέλαση των δεδομένων</a:t>
            </a:r>
          </a:p>
          <a:p>
            <a:r>
              <a:rPr lang="el-GR" dirty="0" smtClean="0"/>
              <a:t>Λόγω των παραπάνω χαρακτηριστικών αυτής της μονάδας αποθήκευσης, η κύρια εφαρμογή της είναι η μόνιμη αποθήκευση δεδομένων που δεν χρησιμοποιούνται συχνά από την κεντρική μονάδα επεξεργασίας</a:t>
            </a:r>
          </a:p>
          <a:p>
            <a:r>
              <a:rPr lang="el-GR" dirty="0" smtClean="0"/>
              <a:t>Συγκεκριμένα, χρησιμοποιείται για </a:t>
            </a:r>
          </a:p>
          <a:p>
            <a:pPr lvl="1"/>
            <a:r>
              <a:rPr lang="el-GR" dirty="0" smtClean="0"/>
              <a:t>τήρηση εφεδρικών αντιγράφων (</a:t>
            </a:r>
            <a:r>
              <a:rPr lang="en-US" dirty="0" smtClean="0"/>
              <a:t>back up</a:t>
            </a:r>
            <a:r>
              <a:rPr lang="el-GR" dirty="0" smtClean="0"/>
              <a:t>) </a:t>
            </a:r>
          </a:p>
          <a:p>
            <a:pPr lvl="1"/>
            <a:r>
              <a:rPr lang="el-GR" dirty="0" smtClean="0"/>
              <a:t>αρχειοθέτηση (</a:t>
            </a:r>
            <a:r>
              <a:rPr lang="en-US" dirty="0" smtClean="0"/>
              <a:t>archiving</a:t>
            </a:r>
            <a:r>
              <a:rPr lang="el-GR" dirty="0" smtClean="0"/>
              <a:t>) των δεδομένων μας</a:t>
            </a:r>
          </a:p>
          <a:p>
            <a:pPr lvl="2"/>
            <a:r>
              <a:rPr lang="el-GR" dirty="0" smtClean="0"/>
              <a:t>Ο όρος αρχειοθέτηση αναφέρεται στην αποθήκευση δεδομένων για μεγάλο χρονικό διάστημα, που θα προσπελαστούν ελάχιστες φορές</a:t>
            </a:r>
          </a:p>
          <a:p>
            <a:endParaRPr lang="el-G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Μαγνητική ταινία  (</a:t>
            </a:r>
            <a:r>
              <a:rPr lang="en-US" b="1" dirty="0" smtClean="0"/>
              <a:t>magnetic tape</a:t>
            </a:r>
            <a:r>
              <a:rPr lang="el-GR" b="1" dirty="0" smtClean="0"/>
              <a:t>)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55</a:t>
            </a:fld>
            <a:endParaRPr lang="el-GR"/>
          </a:p>
        </p:txBody>
      </p:sp>
      <p:sp>
        <p:nvSpPr>
          <p:cNvPr id="6" name="2 - Έλλειψη"/>
          <p:cNvSpPr/>
          <p:nvPr/>
        </p:nvSpPr>
        <p:spPr>
          <a:xfrm>
            <a:off x="2454554" y="2250273"/>
            <a:ext cx="1571636" cy="1571636"/>
          </a:xfrm>
          <a:prstGeom prst="ellipse">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7" name="3 - Έλλειψη"/>
          <p:cNvSpPr/>
          <p:nvPr/>
        </p:nvSpPr>
        <p:spPr>
          <a:xfrm>
            <a:off x="3026058" y="2821777"/>
            <a:ext cx="428628" cy="42862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8" name="4 - Έλλειψη"/>
          <p:cNvSpPr/>
          <p:nvPr/>
        </p:nvSpPr>
        <p:spPr>
          <a:xfrm>
            <a:off x="4954884" y="2250273"/>
            <a:ext cx="1571636" cy="1571636"/>
          </a:xfrm>
          <a:prstGeom prst="ellipse">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9" name="5 - Έλλειψη"/>
          <p:cNvSpPr/>
          <p:nvPr/>
        </p:nvSpPr>
        <p:spPr>
          <a:xfrm>
            <a:off x="5526388" y="2821777"/>
            <a:ext cx="428628" cy="42862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l-GR"/>
          </a:p>
        </p:txBody>
      </p:sp>
      <p:sp>
        <p:nvSpPr>
          <p:cNvPr id="10" name="12 - Καμπύλο δεξιό βέλος"/>
          <p:cNvSpPr/>
          <p:nvPr/>
        </p:nvSpPr>
        <p:spPr>
          <a:xfrm>
            <a:off x="2740306" y="2464587"/>
            <a:ext cx="571504" cy="1143008"/>
          </a:xfrm>
          <a:prstGeom prst="curvedRightArrow">
            <a:avLst>
              <a:gd name="adj1" fmla="val 6755"/>
              <a:gd name="adj2" fmla="val 34141"/>
              <a:gd name="adj3" fmla="val 2049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solidFill>
                <a:schemeClr val="tx1"/>
              </a:solidFill>
            </a:endParaRPr>
          </a:p>
        </p:txBody>
      </p:sp>
      <p:sp>
        <p:nvSpPr>
          <p:cNvPr id="11" name="13 - Καμπύλο δεξιό βέλος"/>
          <p:cNvSpPr/>
          <p:nvPr/>
        </p:nvSpPr>
        <p:spPr>
          <a:xfrm rot="10800000">
            <a:off x="5669264" y="2464588"/>
            <a:ext cx="571504" cy="1143008"/>
          </a:xfrm>
          <a:prstGeom prst="curvedRightArrow">
            <a:avLst>
              <a:gd name="adj1" fmla="val 6755"/>
              <a:gd name="adj2" fmla="val 34141"/>
              <a:gd name="adj3" fmla="val 2049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solidFill>
                <a:schemeClr val="tx1"/>
              </a:solidFill>
            </a:endParaRPr>
          </a:p>
        </p:txBody>
      </p:sp>
      <p:cxnSp>
        <p:nvCxnSpPr>
          <p:cNvPr id="12" name="19 - Ευθεία γραμμή σύνδεσης"/>
          <p:cNvCxnSpPr/>
          <p:nvPr/>
        </p:nvCxnSpPr>
        <p:spPr>
          <a:xfrm rot="16200000" flipH="1">
            <a:off x="2811744" y="3821909"/>
            <a:ext cx="785818" cy="642942"/>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20 - Ευθεία γραμμή σύνδεσης"/>
          <p:cNvCxnSpPr/>
          <p:nvPr/>
        </p:nvCxnSpPr>
        <p:spPr>
          <a:xfrm rot="5400000">
            <a:off x="5383512" y="3821909"/>
            <a:ext cx="785818" cy="642942"/>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23 - Ευθεία γραμμή σύνδεσης"/>
          <p:cNvCxnSpPr/>
          <p:nvPr/>
        </p:nvCxnSpPr>
        <p:spPr>
          <a:xfrm rot="10800000">
            <a:off x="3526124" y="4536289"/>
            <a:ext cx="1928826" cy="0"/>
          </a:xfrm>
          <a:prstGeom prst="line">
            <a:avLst/>
          </a:prstGeom>
        </p:spPr>
        <p:style>
          <a:lnRef idx="3">
            <a:schemeClr val="accent6"/>
          </a:lnRef>
          <a:fillRef idx="0">
            <a:schemeClr val="accent6"/>
          </a:fillRef>
          <a:effectRef idx="2">
            <a:schemeClr val="accent6"/>
          </a:effectRef>
          <a:fontRef idx="minor">
            <a:schemeClr val="tx1"/>
          </a:fontRef>
        </p:style>
      </p:cxnSp>
      <p:sp>
        <p:nvSpPr>
          <p:cNvPr id="15" name="26 - Ορθογώνιο"/>
          <p:cNvSpPr/>
          <p:nvPr/>
        </p:nvSpPr>
        <p:spPr>
          <a:xfrm>
            <a:off x="4240504" y="4179099"/>
            <a:ext cx="500066" cy="2857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6" name="27 - Ορθογώνιο"/>
          <p:cNvSpPr/>
          <p:nvPr/>
        </p:nvSpPr>
        <p:spPr>
          <a:xfrm>
            <a:off x="4240504" y="4679165"/>
            <a:ext cx="500066" cy="2857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7" name="28 - TextBox"/>
          <p:cNvSpPr txBox="1"/>
          <p:nvPr/>
        </p:nvSpPr>
        <p:spPr>
          <a:xfrm>
            <a:off x="2383116" y="1893083"/>
            <a:ext cx="1576072"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Μπομπίνα ταινίας</a:t>
            </a:r>
            <a:endParaRPr lang="el-GR" sz="1400" b="1" dirty="0">
              <a:latin typeface="Times New Roman" pitchFamily="18" charset="0"/>
              <a:cs typeface="Times New Roman" pitchFamily="18" charset="0"/>
            </a:endParaRPr>
          </a:p>
        </p:txBody>
      </p:sp>
      <p:sp>
        <p:nvSpPr>
          <p:cNvPr id="18" name="29 - TextBox"/>
          <p:cNvSpPr txBox="1"/>
          <p:nvPr/>
        </p:nvSpPr>
        <p:spPr>
          <a:xfrm>
            <a:off x="4883446" y="1893083"/>
            <a:ext cx="1877437"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Μπομπίνα τυλίγματος</a:t>
            </a:r>
            <a:endParaRPr lang="el-GR" sz="1400" b="1" dirty="0">
              <a:latin typeface="Times New Roman" pitchFamily="18" charset="0"/>
              <a:cs typeface="Times New Roman" pitchFamily="18" charset="0"/>
            </a:endParaRPr>
          </a:p>
        </p:txBody>
      </p:sp>
      <p:sp>
        <p:nvSpPr>
          <p:cNvPr id="19" name="30 - TextBox"/>
          <p:cNvSpPr txBox="1"/>
          <p:nvPr/>
        </p:nvSpPr>
        <p:spPr>
          <a:xfrm>
            <a:off x="3311810" y="3871322"/>
            <a:ext cx="2483372"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Κεφαλή ανάγνωσης/εγγραφής</a:t>
            </a:r>
            <a:endParaRPr lang="el-GR" sz="1400" b="1" dirty="0">
              <a:latin typeface="Times New Roman" pitchFamily="18" charset="0"/>
              <a:cs typeface="Times New Roman" pitchFamily="18" charset="0"/>
            </a:endParaRPr>
          </a:p>
        </p:txBody>
      </p:sp>
      <p:sp>
        <p:nvSpPr>
          <p:cNvPr id="20" name="31 - TextBox"/>
          <p:cNvSpPr txBox="1"/>
          <p:nvPr/>
        </p:nvSpPr>
        <p:spPr>
          <a:xfrm>
            <a:off x="2740306" y="4250537"/>
            <a:ext cx="682944"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Ταινία</a:t>
            </a:r>
            <a:endParaRPr lang="el-GR" sz="1400" b="1"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Οπτικός δίσκος</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56</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Ο </a:t>
            </a:r>
            <a:r>
              <a:rPr lang="el-GR" b="1" dirty="0" smtClean="0"/>
              <a:t>οπτικός δίσκος</a:t>
            </a:r>
            <a:r>
              <a:rPr lang="el-GR" dirty="0" smtClean="0"/>
              <a:t> είναι μία συσκευή μεγάλης χωρητικότητας που χρησιμοποιεί οπτικά μέσα</a:t>
            </a:r>
          </a:p>
          <a:p>
            <a:r>
              <a:rPr lang="el-GR" dirty="0" smtClean="0"/>
              <a:t>Ο </a:t>
            </a:r>
            <a:r>
              <a:rPr lang="el-GR" b="1" dirty="0" smtClean="0"/>
              <a:t>συμπιεσμένος δίσκος (</a:t>
            </a:r>
            <a:r>
              <a:rPr lang="en-US" b="1" dirty="0" smtClean="0"/>
              <a:t>Compact Disk</a:t>
            </a:r>
            <a:r>
              <a:rPr lang="el-GR" b="1" dirty="0" smtClean="0"/>
              <a:t>, </a:t>
            </a:r>
            <a:r>
              <a:rPr lang="en-US" b="1" dirty="0" smtClean="0"/>
              <a:t>CD</a:t>
            </a:r>
            <a:r>
              <a:rPr lang="el-GR" b="1" dirty="0" smtClean="0"/>
              <a:t>)</a:t>
            </a:r>
            <a:r>
              <a:rPr lang="el-GR" dirty="0" smtClean="0"/>
              <a:t> χρησιμοποιεί αυτήν την τεχνολογία σε συστήματα αναπαραγωγής ήχου</a:t>
            </a:r>
          </a:p>
          <a:p>
            <a:r>
              <a:rPr lang="el-GR" dirty="0" smtClean="0"/>
              <a:t>Συγκεκριμένα, μία ακτίνα </a:t>
            </a:r>
            <a:r>
              <a:rPr lang="en-US" dirty="0" smtClean="0"/>
              <a:t>laser</a:t>
            </a:r>
            <a:r>
              <a:rPr lang="el-GR" dirty="0" smtClean="0"/>
              <a:t> διαπερνάει την επιφάνεια του δίσκου και διαβάζει τα δεδομένα που είναι αποθηκευμένα σε αυτόν</a:t>
            </a:r>
          </a:p>
          <a:p>
            <a:r>
              <a:rPr lang="el-GR" dirty="0" smtClean="0"/>
              <a:t>Το γνωστό σε όλους μας </a:t>
            </a:r>
            <a:r>
              <a:rPr lang="en-US" b="1" dirty="0" smtClean="0"/>
              <a:t>CD</a:t>
            </a:r>
            <a:r>
              <a:rPr lang="el-GR" b="1" dirty="0" smtClean="0"/>
              <a:t>-</a:t>
            </a:r>
            <a:r>
              <a:rPr lang="en-US" b="1" dirty="0" smtClean="0"/>
              <a:t>ROM</a:t>
            </a:r>
            <a:r>
              <a:rPr lang="el-GR" b="1" dirty="0" smtClean="0"/>
              <a:t> (</a:t>
            </a:r>
            <a:r>
              <a:rPr lang="en-US" b="1" dirty="0" smtClean="0"/>
              <a:t>Compact Disk</a:t>
            </a:r>
            <a:r>
              <a:rPr lang="el-GR" b="1" dirty="0" smtClean="0"/>
              <a:t> – </a:t>
            </a:r>
            <a:r>
              <a:rPr lang="en-US" b="1" dirty="0" smtClean="0"/>
              <a:t>Read Only Memory</a:t>
            </a:r>
            <a:r>
              <a:rPr lang="el-GR" b="1" dirty="0" smtClean="0"/>
              <a:t>) </a:t>
            </a:r>
            <a:r>
              <a:rPr lang="el-GR" dirty="0" smtClean="0"/>
              <a:t>είναι ένας συμπιεσμένος δίσκος μόνο για ανάγνωση</a:t>
            </a:r>
          </a:p>
          <a:p>
            <a:r>
              <a:rPr lang="el-GR" dirty="0" smtClean="0"/>
              <a:t>Εκτός όμως από αυτό, έχουν αναπτυχθεί και εγγράψιμα </a:t>
            </a:r>
            <a:r>
              <a:rPr lang="en-US" dirty="0" smtClean="0"/>
              <a:t>CDs</a:t>
            </a:r>
            <a:r>
              <a:rPr lang="el-GR" dirty="0" smtClean="0"/>
              <a:t>, τα οποία ονομάζονται </a:t>
            </a:r>
            <a:r>
              <a:rPr lang="en-US" b="1" dirty="0" smtClean="0"/>
              <a:t>CDs</a:t>
            </a:r>
            <a:r>
              <a:rPr lang="el-GR" b="1" dirty="0" smtClean="0"/>
              <a:t> εγγραφής </a:t>
            </a:r>
            <a:r>
              <a:rPr lang="el-GR" dirty="0" smtClean="0"/>
              <a:t>καθώς επίσης και </a:t>
            </a:r>
            <a:r>
              <a:rPr lang="el-GR" b="1" dirty="0" err="1" smtClean="0"/>
              <a:t>επανεγγράψιμα</a:t>
            </a:r>
            <a:r>
              <a:rPr lang="el-GR" b="1" dirty="0" smtClean="0"/>
              <a:t> </a:t>
            </a:r>
            <a:r>
              <a:rPr lang="en-US" b="1" dirty="0" smtClean="0"/>
              <a:t>CDs</a:t>
            </a:r>
            <a:r>
              <a:rPr lang="el-GR" dirty="0" smtClean="0"/>
              <a:t>, όπου μπορεί ο χρήστης να γράψει ή να </a:t>
            </a:r>
            <a:r>
              <a:rPr lang="el-GR" dirty="0" err="1" smtClean="0"/>
              <a:t>επανεγγράψει</a:t>
            </a:r>
            <a:r>
              <a:rPr lang="el-GR" dirty="0" smtClean="0"/>
              <a:t> (πάνω από μία φορά) δεδομένα, αντίστοιχα</a:t>
            </a:r>
          </a:p>
          <a:p>
            <a:r>
              <a:rPr lang="el-GR" dirty="0" smtClean="0"/>
              <a:t>Τέλος, ο </a:t>
            </a:r>
            <a:r>
              <a:rPr lang="el-GR" b="1" dirty="0" smtClean="0"/>
              <a:t>ψηφιακός πολυμορφικός δίσκος (</a:t>
            </a:r>
            <a:r>
              <a:rPr lang="en-US" b="1" dirty="0" smtClean="0"/>
              <a:t>DVD</a:t>
            </a:r>
            <a:r>
              <a:rPr lang="el-GR" b="1" dirty="0" smtClean="0"/>
              <a:t>)</a:t>
            </a:r>
            <a:r>
              <a:rPr lang="el-GR" dirty="0" smtClean="0"/>
              <a:t> έχει σημαντικά αυξημένες ικανότητες αποθήκευσης από ένα </a:t>
            </a:r>
            <a:r>
              <a:rPr lang="en-US" dirty="0" smtClean="0"/>
              <a:t>CD</a:t>
            </a:r>
            <a:r>
              <a:rPr lang="el-GR" dirty="0" smtClean="0"/>
              <a:t>, καθώς μπορεί να αποθηκεύσει μία πλήρους μεγέθους ταινία</a:t>
            </a:r>
            <a:endParaRPr lang="el-G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Κρυφή μνήμη (</a:t>
            </a:r>
            <a:r>
              <a:rPr lang="en-US" b="1" dirty="0" smtClean="0"/>
              <a:t>cache memory</a:t>
            </a:r>
            <a:r>
              <a:rPr lang="el-GR" b="1" dirty="0" smtClean="0"/>
              <a:t>) (1/2)</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57</a:t>
            </a:fld>
            <a:endParaRPr lang="el-GR"/>
          </a:p>
        </p:txBody>
      </p:sp>
      <p:sp>
        <p:nvSpPr>
          <p:cNvPr id="5" name="4 - Θέση περιεχομένου"/>
          <p:cNvSpPr>
            <a:spLocks noGrp="1"/>
          </p:cNvSpPr>
          <p:nvPr>
            <p:ph sz="quarter" idx="1"/>
          </p:nvPr>
        </p:nvSpPr>
        <p:spPr>
          <a:xfrm>
            <a:off x="301752" y="1671064"/>
            <a:ext cx="3046112" cy="3054080"/>
          </a:xfrm>
        </p:spPr>
        <p:txBody>
          <a:bodyPr>
            <a:normAutofit fontScale="92500" lnSpcReduction="20000"/>
          </a:bodyPr>
          <a:lstStyle/>
          <a:p>
            <a:r>
              <a:rPr lang="el-GR" sz="2600" dirty="0" smtClean="0"/>
              <a:t>Η </a:t>
            </a:r>
            <a:r>
              <a:rPr lang="el-GR" sz="2600" b="1" dirty="0" smtClean="0"/>
              <a:t>κρυφή μνήμη </a:t>
            </a:r>
            <a:r>
              <a:rPr lang="el-GR" sz="2600" dirty="0" smtClean="0"/>
              <a:t>είναι μία πολύ γρήγορη μνήμη</a:t>
            </a:r>
          </a:p>
          <a:p>
            <a:pPr lvl="1"/>
            <a:r>
              <a:rPr lang="el-GR" dirty="0" smtClean="0"/>
              <a:t>πιο γρήγορη από την κύρια μνήμη</a:t>
            </a:r>
          </a:p>
          <a:p>
            <a:pPr lvl="1"/>
            <a:r>
              <a:rPr lang="el-GR" dirty="0" smtClean="0"/>
              <a:t>αλλά πιο αργή από τους </a:t>
            </a:r>
            <a:r>
              <a:rPr lang="el-GR" dirty="0" err="1" smtClean="0"/>
              <a:t>καταχωρητές</a:t>
            </a:r>
            <a:r>
              <a:rPr lang="el-GR" dirty="0" smtClean="0"/>
              <a:t> της κεντρικής μονάδας επεξεργασίας</a:t>
            </a:r>
          </a:p>
          <a:p>
            <a:endParaRPr lang="el-GR" dirty="0"/>
          </a:p>
        </p:txBody>
      </p:sp>
      <p:sp>
        <p:nvSpPr>
          <p:cNvPr id="6" name="1 - Στρογγυλεμένο ορθογώνιο"/>
          <p:cNvSpPr/>
          <p:nvPr/>
        </p:nvSpPr>
        <p:spPr>
          <a:xfrm>
            <a:off x="3275856" y="1913412"/>
            <a:ext cx="1714512" cy="15716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Κεντρική Μονάδα Επεξεργασίας (</a:t>
            </a:r>
            <a:r>
              <a:rPr lang="en-US" b="1" dirty="0" smtClean="0">
                <a:solidFill>
                  <a:schemeClr val="tx1"/>
                </a:solidFill>
                <a:latin typeface="Times New Roman" pitchFamily="18" charset="0"/>
                <a:cs typeface="Times New Roman" pitchFamily="18" charset="0"/>
              </a:rPr>
              <a:t>CPU</a:t>
            </a:r>
            <a:r>
              <a:rPr lang="el-GR" b="1" dirty="0" smtClean="0">
                <a:solidFill>
                  <a:schemeClr val="tx1"/>
                </a:solidFill>
                <a:latin typeface="Times New Roman" pitchFamily="18" charset="0"/>
                <a:cs typeface="Times New Roman" pitchFamily="18" charset="0"/>
              </a:rPr>
              <a:t>)</a:t>
            </a:r>
            <a:endParaRPr lang="el-GR" b="1" dirty="0">
              <a:solidFill>
                <a:schemeClr val="tx1"/>
              </a:solidFill>
              <a:latin typeface="Times New Roman" pitchFamily="18" charset="0"/>
              <a:cs typeface="Times New Roman" pitchFamily="18" charset="0"/>
            </a:endParaRPr>
          </a:p>
        </p:txBody>
      </p:sp>
      <p:pic>
        <p:nvPicPr>
          <p:cNvPr id="7" name="table"/>
          <p:cNvPicPr>
            <a:picLocks noChangeAspect="1"/>
          </p:cNvPicPr>
          <p:nvPr/>
        </p:nvPicPr>
        <p:blipFill>
          <a:blip r:embed="rId2" cstate="print"/>
          <a:stretch>
            <a:fillRect/>
          </a:stretch>
        </p:blipFill>
        <p:spPr>
          <a:xfrm>
            <a:off x="5704748" y="3270734"/>
            <a:ext cx="1292464" cy="1060796"/>
          </a:xfrm>
          <a:prstGeom prst="rect">
            <a:avLst/>
          </a:prstGeom>
        </p:spPr>
      </p:pic>
      <p:pic>
        <p:nvPicPr>
          <p:cNvPr id="8" name="table"/>
          <p:cNvPicPr>
            <a:picLocks noChangeAspect="1"/>
          </p:cNvPicPr>
          <p:nvPr/>
        </p:nvPicPr>
        <p:blipFill>
          <a:blip r:embed="rId3" cstate="print"/>
          <a:stretch>
            <a:fillRect/>
          </a:stretch>
        </p:blipFill>
        <p:spPr>
          <a:xfrm>
            <a:off x="7562136" y="1484784"/>
            <a:ext cx="1286367" cy="2889754"/>
          </a:xfrm>
          <a:prstGeom prst="rect">
            <a:avLst/>
          </a:prstGeom>
        </p:spPr>
      </p:pic>
      <p:sp>
        <p:nvSpPr>
          <p:cNvPr id="9" name="5 - Αριστερό-δεξιό-άνω βέλος"/>
          <p:cNvSpPr/>
          <p:nvPr/>
        </p:nvSpPr>
        <p:spPr>
          <a:xfrm rot="10800000">
            <a:off x="4990368" y="2413478"/>
            <a:ext cx="2571768" cy="857256"/>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0" name="6 - TextBox"/>
          <p:cNvSpPr txBox="1"/>
          <p:nvPr/>
        </p:nvSpPr>
        <p:spPr>
          <a:xfrm>
            <a:off x="7347822" y="4258724"/>
            <a:ext cx="1580882"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Κύρια Μνήμη</a:t>
            </a:r>
            <a:endParaRPr lang="el-GR" b="1" dirty="0">
              <a:latin typeface="Times New Roman" pitchFamily="18" charset="0"/>
              <a:cs typeface="Times New Roman" pitchFamily="18" charset="0"/>
            </a:endParaRPr>
          </a:p>
        </p:txBody>
      </p:sp>
      <p:sp>
        <p:nvSpPr>
          <p:cNvPr id="11" name="7 - TextBox"/>
          <p:cNvSpPr txBox="1"/>
          <p:nvPr/>
        </p:nvSpPr>
        <p:spPr>
          <a:xfrm>
            <a:off x="5490434" y="4199428"/>
            <a:ext cx="1656223"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Κρυφή Μνήμη</a:t>
            </a:r>
            <a:endParaRPr lang="el-GR" b="1" dirty="0">
              <a:latin typeface="Times New Roman" pitchFamily="18" charset="0"/>
              <a:cs typeface="Times New Roman" pitchFamily="18" charset="0"/>
            </a:endParaRPr>
          </a:p>
        </p:txBody>
      </p:sp>
      <p:sp>
        <p:nvSpPr>
          <p:cNvPr id="12" name="4 - Θέση περιεχομένου"/>
          <p:cNvSpPr txBox="1">
            <a:spLocks/>
          </p:cNvSpPr>
          <p:nvPr/>
        </p:nvSpPr>
        <p:spPr>
          <a:xfrm>
            <a:off x="323528" y="4725144"/>
            <a:ext cx="8503920" cy="1872208"/>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l-GR" sz="2400" b="0" i="0" u="none" strike="noStrike" kern="1200" cap="none" spc="0" normalizeH="0" baseline="0" noProof="0" dirty="0" smtClean="0">
                <a:ln>
                  <a:noFill/>
                </a:ln>
                <a:solidFill>
                  <a:schemeClr val="tx1"/>
                </a:solidFill>
                <a:effectLst/>
                <a:uLnTx/>
                <a:uFillTx/>
                <a:latin typeface="+mn-lt"/>
                <a:ea typeface="+mn-ea"/>
                <a:cs typeface="+mn-cs"/>
              </a:rPr>
              <a:t>Πρόκειται για μία μικρή μνήμη (το μέγεθός της μετριέται συνήθως σε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kilobyte</a:t>
            </a:r>
            <a:r>
              <a:rPr kumimoji="0" lang="el-GR" sz="2400" b="0" i="0" u="none" strike="noStrike" kern="1200" cap="none" spc="0" normalizeH="0" baseline="0" noProof="0" dirty="0" smtClean="0">
                <a:ln>
                  <a:noFill/>
                </a:ln>
                <a:solidFill>
                  <a:schemeClr val="tx1"/>
                </a:solidFill>
                <a:effectLst/>
                <a:uLnTx/>
                <a:uFillTx/>
                <a:latin typeface="+mn-lt"/>
                <a:ea typeface="+mn-ea"/>
                <a:cs typeface="+mn-cs"/>
              </a:rPr>
              <a:t>)</a:t>
            </a:r>
          </a:p>
          <a:p>
            <a:pPr marL="548640" marR="0" lvl="1" indent="-274320" algn="l" defTabSz="914400" rtl="0" eaLnBrk="1" fontAlgn="auto" latinLnBrk="0" hangingPunct="1">
              <a:lnSpc>
                <a:spcPct val="100000"/>
              </a:lnSpc>
              <a:spcBef>
                <a:spcPct val="20000"/>
              </a:spcBef>
              <a:spcAft>
                <a:spcPts val="0"/>
              </a:spcAft>
              <a:buClr>
                <a:schemeClr val="accent2"/>
              </a:buClr>
              <a:buSzPct val="70000"/>
              <a:buFont typeface="Wingdings"/>
              <a:buChar char=""/>
              <a:tabLst/>
              <a:defRPr/>
            </a:pPr>
            <a:r>
              <a:rPr kumimoji="0" lang="el-GR" sz="2000" b="0" i="0" u="none" strike="noStrike" kern="1200" cap="none" spc="0" normalizeH="0" baseline="0" noProof="0" dirty="0" smtClean="0">
                <a:ln>
                  <a:noFill/>
                </a:ln>
                <a:solidFill>
                  <a:schemeClr val="tx2"/>
                </a:solidFill>
                <a:effectLst/>
                <a:uLnTx/>
                <a:uFillTx/>
                <a:latin typeface="+mn-lt"/>
                <a:ea typeface="+mn-ea"/>
                <a:cs typeface="+mn-cs"/>
              </a:rPr>
              <a:t>η οποία παρεμβάλλεται μεταξύ της κεντρικής μονάδας επεξεργασίας και της κύριας μνήμης </a:t>
            </a:r>
          </a:p>
          <a:p>
            <a:pPr marL="274320" marR="0" lvl="0" indent="-274320"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endParaRPr kumimoji="0" lang="el-GR" sz="27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Κρυφή μνήμη (</a:t>
            </a:r>
            <a:r>
              <a:rPr lang="en-US" b="1" dirty="0" smtClean="0"/>
              <a:t>cache memory</a:t>
            </a:r>
            <a:r>
              <a:rPr lang="el-GR" b="1" dirty="0" smtClean="0"/>
              <a:t>) (2/2)</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58</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Σε αυτήν αποθηκεύονται προγράμματα και δεδομένα που χρησιμοποιούνται από την ΚΜΕ πολύ συχνά</a:t>
            </a:r>
          </a:p>
          <a:p>
            <a:pPr lvl="1"/>
            <a:r>
              <a:rPr lang="el-GR" dirty="0" smtClean="0"/>
              <a:t>Στην ουσία πρόκειται για δεδομένα που έχουμε αντιγράψει από την κύρια μνήμη στην κρυφή μνήμη, ώστε να επιτύχουμε πιο γρήγορη επεξεργασία (λόγω της υψηλότερης ταχύτητας της μνήμης αυτής)</a:t>
            </a:r>
          </a:p>
          <a:p>
            <a:r>
              <a:rPr lang="el-GR" dirty="0" smtClean="0"/>
              <a:t>Συγκεκριμένα, όταν η ΚΜΕ χρειάζεται να προσπελάσει μια λέξη από τη μνήμη, αρχικά ελέγχεται η κρυφή μνήμη</a:t>
            </a:r>
          </a:p>
          <a:p>
            <a:r>
              <a:rPr lang="el-GR" dirty="0" smtClean="0"/>
              <a:t>Αν η λέξη υπάρχει εκεί τότε μεταφέρεται στους </a:t>
            </a:r>
            <a:r>
              <a:rPr lang="el-GR" dirty="0" err="1" smtClean="0"/>
              <a:t>καταχωρητές</a:t>
            </a:r>
            <a:r>
              <a:rPr lang="el-GR" dirty="0" smtClean="0"/>
              <a:t> της κεντρικής μονάδας επεξεργασίας</a:t>
            </a:r>
          </a:p>
          <a:p>
            <a:r>
              <a:rPr lang="el-GR" dirty="0" smtClean="0"/>
              <a:t>Αν η λέξη δεν βρεθεί στην κρυφή μνήμη, τότε προσπελαύνεται η κύρια μνήμη, όπου αντιγράφεται το τμήμα της το οποίο ξεκινάει με την επιθυμητή λέξη</a:t>
            </a:r>
          </a:p>
          <a:p>
            <a:r>
              <a:rPr lang="el-GR" dirty="0" smtClean="0"/>
              <a:t>Το τμήμα αυτό γράφεται στην κρυφή μνήμη (ώστε να είναι διαθέσιμο και για μελλοντική χρήση), αντικαθιστώντας τα προηγούμενα περιεχόμενα αυτής</a:t>
            </a:r>
          </a:p>
          <a:p>
            <a:r>
              <a:rPr lang="el-GR" dirty="0" smtClean="0"/>
              <a:t>Τέλος, η ΚΜΕ αντιγράφει τη λέξη από την κρυφή μνήμη στους </a:t>
            </a:r>
            <a:r>
              <a:rPr lang="el-GR" dirty="0" err="1" smtClean="0"/>
              <a:t>καταχωρητές</a:t>
            </a:r>
            <a:r>
              <a:rPr lang="el-GR" dirty="0" smtClean="0"/>
              <a:t> της</a:t>
            </a:r>
          </a:p>
          <a:p>
            <a:endParaRPr lang="el-G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Μονάδες μέτρησης μνήμης</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59</a:t>
            </a:fld>
            <a:endParaRPr lang="el-GR"/>
          </a:p>
        </p:txBody>
      </p:sp>
      <p:sp>
        <p:nvSpPr>
          <p:cNvPr id="5" name="4 - Θέση περιεχομένου"/>
          <p:cNvSpPr>
            <a:spLocks noGrp="1"/>
          </p:cNvSpPr>
          <p:nvPr>
            <p:ph sz="quarter" idx="1"/>
          </p:nvPr>
        </p:nvSpPr>
        <p:spPr>
          <a:xfrm>
            <a:off x="301752" y="1527048"/>
            <a:ext cx="8503920" cy="1397896"/>
          </a:xfrm>
        </p:spPr>
        <p:txBody>
          <a:bodyPr>
            <a:normAutofit fontScale="92500" lnSpcReduction="20000"/>
          </a:bodyPr>
          <a:lstStyle/>
          <a:p>
            <a:r>
              <a:rPr lang="el-GR" dirty="0" smtClean="0"/>
              <a:t>Η βασική μονάδα μέτρησης της μνήμης στα υπολογιστικά συστήματα είναι το </a:t>
            </a:r>
            <a:r>
              <a:rPr lang="el-GR" b="1" dirty="0" err="1" smtClean="0"/>
              <a:t>μπάιτ</a:t>
            </a:r>
            <a:r>
              <a:rPr lang="el-GR" b="1" dirty="0" smtClean="0"/>
              <a:t> (</a:t>
            </a:r>
            <a:r>
              <a:rPr lang="en-US" b="1" dirty="0" smtClean="0"/>
              <a:t>byte</a:t>
            </a:r>
            <a:r>
              <a:rPr lang="el-GR" b="1" dirty="0" smtClean="0"/>
              <a:t>, </a:t>
            </a:r>
            <a:r>
              <a:rPr lang="en-US" b="1" dirty="0" smtClean="0"/>
              <a:t>B</a:t>
            </a:r>
            <a:r>
              <a:rPr lang="el-GR" b="1" dirty="0" smtClean="0"/>
              <a:t>)</a:t>
            </a:r>
            <a:endParaRPr lang="el-GR" dirty="0" smtClean="0"/>
          </a:p>
          <a:p>
            <a:pPr lvl="1"/>
            <a:r>
              <a:rPr lang="el-GR" dirty="0" smtClean="0"/>
              <a:t>Ένα </a:t>
            </a:r>
            <a:r>
              <a:rPr lang="en-US" dirty="0" smtClean="0"/>
              <a:t>byte </a:t>
            </a:r>
            <a:r>
              <a:rPr lang="el-GR" dirty="0" smtClean="0"/>
              <a:t>ισοδυναμεί με οκτώ </a:t>
            </a:r>
            <a:r>
              <a:rPr lang="en-US" dirty="0" smtClean="0"/>
              <a:t>bit</a:t>
            </a:r>
            <a:endParaRPr lang="el-GR" dirty="0" smtClean="0"/>
          </a:p>
          <a:p>
            <a:r>
              <a:rPr lang="el-GR" dirty="0" smtClean="0"/>
              <a:t>Συνήθως χρησιμοποιούνται τα πολλαπλάσια του </a:t>
            </a:r>
            <a:r>
              <a:rPr lang="en-US" dirty="0" smtClean="0"/>
              <a:t>byte</a:t>
            </a:r>
            <a:r>
              <a:rPr lang="el-GR" dirty="0" smtClean="0"/>
              <a:t>:</a:t>
            </a:r>
          </a:p>
          <a:p>
            <a:endParaRPr lang="el-GR" dirty="0"/>
          </a:p>
        </p:txBody>
      </p:sp>
      <p:graphicFrame>
        <p:nvGraphicFramePr>
          <p:cNvPr id="6" name="5 - Πίνακας"/>
          <p:cNvGraphicFramePr>
            <a:graphicFrameLocks noGrp="1"/>
          </p:cNvGraphicFramePr>
          <p:nvPr/>
        </p:nvGraphicFramePr>
        <p:xfrm>
          <a:off x="395536" y="2924944"/>
          <a:ext cx="8280920" cy="3240359"/>
        </p:xfrm>
        <a:graphic>
          <a:graphicData uri="http://schemas.openxmlformats.org/drawingml/2006/table">
            <a:tbl>
              <a:tblPr/>
              <a:tblGrid>
                <a:gridCol w="2513378"/>
                <a:gridCol w="1077163"/>
                <a:gridCol w="3217313"/>
                <a:gridCol w="1473066"/>
              </a:tblGrid>
              <a:tr h="720079">
                <a:tc>
                  <a:txBody>
                    <a:bodyPr/>
                    <a:lstStyle/>
                    <a:p>
                      <a:pPr algn="ctr">
                        <a:lnSpc>
                          <a:spcPct val="115000"/>
                        </a:lnSpc>
                        <a:spcAft>
                          <a:spcPts val="1000"/>
                        </a:spcAft>
                      </a:pPr>
                      <a:r>
                        <a:rPr lang="el-GR" sz="1600" dirty="0">
                          <a:latin typeface="Times New Roman"/>
                          <a:ea typeface="Calibri"/>
                          <a:cs typeface="Times New Roman"/>
                        </a:rPr>
                        <a:t>Ονομασία Μονάδας</a:t>
                      </a:r>
                      <a:endParaRPr lang="el-GR"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Σύμβολο</a:t>
                      </a:r>
                      <a:endParaRPr lang="el-GR"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Ακριβές Πλήθος </a:t>
                      </a:r>
                      <a:r>
                        <a:rPr lang="en-US" sz="1600" dirty="0">
                          <a:latin typeface="Times New Roman"/>
                          <a:ea typeface="Calibri"/>
                          <a:cs typeface="Times New Roman"/>
                        </a:rPr>
                        <a:t>Bytes</a:t>
                      </a:r>
                      <a:endParaRPr lang="el-GR"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Bytes </a:t>
                      </a:r>
                      <a:r>
                        <a:rPr lang="el-GR" sz="1600">
                          <a:latin typeface="Times New Roman"/>
                          <a:ea typeface="Calibri"/>
                          <a:cs typeface="Times New Roman"/>
                        </a:rPr>
                        <a:t>κατά Προσέγγιση</a:t>
                      </a:r>
                      <a:endParaRPr lang="el-GR"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dirty="0" err="1">
                          <a:latin typeface="Times New Roman"/>
                          <a:ea typeface="Calibri"/>
                          <a:cs typeface="Times New Roman"/>
                        </a:rPr>
                        <a:t>Μπάιτ</a:t>
                      </a:r>
                      <a:r>
                        <a:rPr lang="el-GR" sz="1600" dirty="0">
                          <a:latin typeface="Times New Roman"/>
                          <a:ea typeface="Calibri"/>
                          <a:cs typeface="Times New Roman"/>
                        </a:rPr>
                        <a:t> (</a:t>
                      </a:r>
                      <a:r>
                        <a:rPr lang="en-US" sz="1600" dirty="0">
                          <a:latin typeface="Times New Roman"/>
                          <a:ea typeface="Calibri"/>
                          <a:cs typeface="Times New Roman"/>
                        </a:rPr>
                        <a:t>byte</a:t>
                      </a:r>
                      <a:r>
                        <a:rPr lang="el-GR" sz="1600" dirty="0">
                          <a:latin typeface="Times New Roman"/>
                          <a:ea typeface="Calibri"/>
                          <a:cs typeface="Times New Roman"/>
                        </a:rPr>
                        <a:t>)</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dirty="0">
                          <a:latin typeface="Times New Roman"/>
                          <a:ea typeface="Calibri"/>
                          <a:cs typeface="Times New Roman"/>
                        </a:rPr>
                        <a:t>1</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a:latin typeface="Times New Roman"/>
                          <a:ea typeface="Calibri"/>
                          <a:cs typeface="Times New Roman"/>
                        </a:rPr>
                        <a:t>1</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Κιλομπάιτ </a:t>
                      </a:r>
                      <a:r>
                        <a:rPr lang="en-US" sz="1600">
                          <a:latin typeface="Times New Roman"/>
                          <a:ea typeface="Calibri"/>
                          <a:cs typeface="Times New Roman"/>
                        </a:rPr>
                        <a:t>(kilobyte)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KB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dirty="0">
                          <a:latin typeface="Times New Roman"/>
                          <a:ea typeface="Calibri"/>
                          <a:cs typeface="Times New Roman"/>
                        </a:rPr>
                        <a:t>2</a:t>
                      </a:r>
                      <a:r>
                        <a:rPr lang="el-GR" sz="1600" baseline="30000" dirty="0">
                          <a:latin typeface="Times New Roman"/>
                          <a:ea typeface="Calibri"/>
                          <a:cs typeface="Times New Roman"/>
                        </a:rPr>
                        <a:t>10</a:t>
                      </a:r>
                      <a:r>
                        <a:rPr lang="el-GR" sz="1600" dirty="0">
                          <a:latin typeface="Times New Roman"/>
                          <a:ea typeface="Calibri"/>
                          <a:cs typeface="Times New Roman"/>
                        </a:rPr>
                        <a:t> = 1.024</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3</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Μεγκαμπάιτ</a:t>
                      </a:r>
                      <a:r>
                        <a:rPr lang="en-US" sz="1600">
                          <a:latin typeface="Times New Roman"/>
                          <a:ea typeface="Calibri"/>
                          <a:cs typeface="Times New Roman"/>
                        </a:rPr>
                        <a:t> (megabyte)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MB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20</a:t>
                      </a:r>
                      <a:r>
                        <a:rPr lang="el-GR" sz="1600">
                          <a:latin typeface="Times New Roman"/>
                          <a:ea typeface="Calibri"/>
                          <a:cs typeface="Times New Roman"/>
                        </a:rPr>
                        <a:t> = 1.048.576</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6</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Γκικγαμπάιτ</a:t>
                      </a:r>
                      <a:r>
                        <a:rPr lang="en-US" sz="1600">
                          <a:latin typeface="Times New Roman"/>
                          <a:ea typeface="Calibri"/>
                          <a:cs typeface="Times New Roman"/>
                        </a:rPr>
                        <a:t> (gigabyte)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GB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30</a:t>
                      </a:r>
                      <a:r>
                        <a:rPr lang="el-GR" sz="1600">
                          <a:latin typeface="Times New Roman"/>
                          <a:ea typeface="Calibri"/>
                          <a:cs typeface="Times New Roman"/>
                        </a:rPr>
                        <a:t> = 1.073.741.824</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9</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Τεραμπάιτ</a:t>
                      </a:r>
                      <a:r>
                        <a:rPr lang="en-US" sz="1600">
                          <a:latin typeface="Times New Roman"/>
                          <a:ea typeface="Calibri"/>
                          <a:cs typeface="Times New Roman"/>
                        </a:rPr>
                        <a:t> (terabyte)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TB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40</a:t>
                      </a:r>
                      <a:r>
                        <a:rPr lang="el-GR" sz="1600">
                          <a:latin typeface="Times New Roman"/>
                          <a:ea typeface="Calibri"/>
                          <a:cs typeface="Times New Roman"/>
                        </a:rPr>
                        <a:t> = 1.099.511.627.776</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12</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Πεταμπάιτ</a:t>
                      </a:r>
                      <a:r>
                        <a:rPr lang="en-US" sz="1600">
                          <a:latin typeface="Times New Roman"/>
                          <a:ea typeface="Calibri"/>
                          <a:cs typeface="Times New Roman"/>
                        </a:rPr>
                        <a:t> (petabyte)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PB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50</a:t>
                      </a:r>
                      <a:r>
                        <a:rPr lang="el-GR" sz="1600">
                          <a:latin typeface="Times New Roman"/>
                          <a:ea typeface="Calibri"/>
                          <a:cs typeface="Times New Roman"/>
                        </a:rPr>
                        <a:t> = 1.125.899.906.842.624</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15</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0040">
                <a:tc>
                  <a:txBody>
                    <a:bodyPr/>
                    <a:lstStyle/>
                    <a:p>
                      <a:pPr algn="just">
                        <a:lnSpc>
                          <a:spcPct val="115000"/>
                        </a:lnSpc>
                        <a:spcAft>
                          <a:spcPts val="1000"/>
                        </a:spcAft>
                      </a:pPr>
                      <a:r>
                        <a:rPr lang="el-GR" sz="1600">
                          <a:latin typeface="Times New Roman"/>
                          <a:ea typeface="Calibri"/>
                          <a:cs typeface="Times New Roman"/>
                        </a:rPr>
                        <a:t>Εξαμπάιτ</a:t>
                      </a:r>
                      <a:r>
                        <a:rPr lang="en-US" sz="1600">
                          <a:latin typeface="Times New Roman"/>
                          <a:ea typeface="Calibri"/>
                          <a:cs typeface="Times New Roman"/>
                        </a:rPr>
                        <a:t> (exabyte)</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EB</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60</a:t>
                      </a:r>
                      <a:r>
                        <a:rPr lang="el-GR" sz="1600">
                          <a:latin typeface="Times New Roman"/>
                          <a:ea typeface="Calibri"/>
                          <a:cs typeface="Times New Roman"/>
                        </a:rPr>
                        <a:t> = 1.152.921.504.606.846.976</a:t>
                      </a:r>
                      <a:endParaRPr lang="el-GR" sz="1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10</a:t>
                      </a:r>
                      <a:r>
                        <a:rPr lang="el-GR" sz="1600" baseline="30000" dirty="0">
                          <a:latin typeface="Times New Roman"/>
                          <a:ea typeface="Calibri"/>
                          <a:cs typeface="Times New Roman"/>
                        </a:rPr>
                        <a:t>18</a:t>
                      </a:r>
                      <a:endParaRPr lang="el-GR" sz="1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latin typeface="Times New Roman" pitchFamily="18" charset="0"/>
                <a:cs typeface="Times New Roman" pitchFamily="18" charset="0"/>
              </a:rPr>
              <a:t>Η αρχιτεκτονική </a:t>
            </a:r>
            <a:r>
              <a:rPr lang="en-US" b="1" dirty="0" smtClean="0">
                <a:latin typeface="Times New Roman" pitchFamily="18" charset="0"/>
                <a:cs typeface="Times New Roman" pitchFamily="18" charset="0"/>
              </a:rPr>
              <a:t>von Neumann</a:t>
            </a:r>
            <a:r>
              <a:rPr lang="el-GR" b="1" dirty="0" smtClean="0">
                <a:latin typeface="Times New Roman" pitchFamily="18" charset="0"/>
                <a:cs typeface="Times New Roman" pitchFamily="18" charset="0"/>
              </a:rPr>
              <a:t> (1/3)</a:t>
            </a:r>
            <a:endParaRPr lang="el-GR" dirty="0">
              <a:latin typeface="Times New Roman" pitchFamily="18" charset="0"/>
              <a:cs typeface="Times New Roman" pitchFamily="18" charset="0"/>
            </a:endParaRP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a:t>
            </a:fld>
            <a:endParaRPr lang="el-GR"/>
          </a:p>
        </p:txBody>
      </p:sp>
      <p:sp>
        <p:nvSpPr>
          <p:cNvPr id="3" name="2 - Θέση περιεχομένου"/>
          <p:cNvSpPr>
            <a:spLocks noGrp="1"/>
          </p:cNvSpPr>
          <p:nvPr>
            <p:ph sz="quarter" idx="1"/>
          </p:nvPr>
        </p:nvSpPr>
        <p:spPr/>
        <p:txBody>
          <a:bodyPr>
            <a:normAutofit fontScale="92500" lnSpcReduction="20000"/>
          </a:bodyPr>
          <a:lstStyle/>
          <a:p>
            <a:r>
              <a:rPr lang="el-GR" dirty="0" smtClean="0">
                <a:latin typeface="Times New Roman" pitchFamily="18" charset="0"/>
                <a:cs typeface="Times New Roman" pitchFamily="18" charset="0"/>
              </a:rPr>
              <a:t>Ο όρος </a:t>
            </a:r>
            <a:r>
              <a:rPr lang="el-GR" b="1" dirty="0" smtClean="0">
                <a:latin typeface="Times New Roman" pitchFamily="18" charset="0"/>
                <a:cs typeface="Times New Roman" pitchFamily="18" charset="0"/>
              </a:rPr>
              <a:t>Αρχιτεκτονική ενός ηλεκτρονικού υπολογιστικού συστήματος αναφέρεται </a:t>
            </a:r>
            <a:r>
              <a:rPr lang="el-GR" dirty="0" smtClean="0">
                <a:latin typeface="Times New Roman" pitchFamily="18" charset="0"/>
                <a:cs typeface="Times New Roman" pitchFamily="18" charset="0"/>
              </a:rPr>
              <a:t>στον βασικό λειτουργικό σχεδιασμό του συστήματος</a:t>
            </a:r>
          </a:p>
          <a:p>
            <a:pPr lvl="1"/>
            <a:r>
              <a:rPr lang="el-GR" dirty="0" smtClean="0">
                <a:latin typeface="Times New Roman" pitchFamily="18" charset="0"/>
                <a:cs typeface="Times New Roman" pitchFamily="18" charset="0"/>
              </a:rPr>
              <a:t>δηλαδή στον τρόπο με τον οποίο τα επί μέρους στοιχεία του συστήματος είναι δομημένα</a:t>
            </a:r>
          </a:p>
          <a:p>
            <a:r>
              <a:rPr lang="el-GR" dirty="0" smtClean="0">
                <a:latin typeface="Times New Roman" pitchFamily="18" charset="0"/>
                <a:cs typeface="Times New Roman" pitchFamily="18" charset="0"/>
              </a:rPr>
              <a:t>Ο </a:t>
            </a:r>
            <a:r>
              <a:rPr lang="el-GR" dirty="0" err="1" smtClean="0">
                <a:latin typeface="Times New Roman" pitchFamily="18" charset="0"/>
                <a:cs typeface="Times New Roman" pitchFamily="18" charset="0"/>
              </a:rPr>
              <a:t>von</a:t>
            </a:r>
            <a:r>
              <a:rPr lang="el-GR" dirty="0" smtClean="0">
                <a:latin typeface="Times New Roman" pitchFamily="18" charset="0"/>
                <a:cs typeface="Times New Roman" pitchFamily="18" charset="0"/>
              </a:rPr>
              <a:t> </a:t>
            </a:r>
            <a:r>
              <a:rPr lang="el-GR" dirty="0" err="1" smtClean="0">
                <a:latin typeface="Times New Roman" pitchFamily="18" charset="0"/>
                <a:cs typeface="Times New Roman" pitchFamily="18" charset="0"/>
              </a:rPr>
              <a:t>Neumann</a:t>
            </a:r>
            <a:r>
              <a:rPr lang="el-GR" dirty="0" smtClean="0">
                <a:latin typeface="Times New Roman" pitchFamily="18" charset="0"/>
                <a:cs typeface="Times New Roman" pitchFamily="18" charset="0"/>
              </a:rPr>
              <a:t> θεωρείται ο πατέρας των σύγχρονων μηχανών</a:t>
            </a:r>
            <a:endParaRPr lang="en-US" dirty="0" smtClean="0">
              <a:latin typeface="Times New Roman" pitchFamily="18" charset="0"/>
              <a:cs typeface="Times New Roman" pitchFamily="18" charset="0"/>
            </a:endParaRPr>
          </a:p>
          <a:p>
            <a:r>
              <a:rPr lang="el-GR" dirty="0" smtClean="0">
                <a:latin typeface="Times New Roman" pitchFamily="18" charset="0"/>
                <a:cs typeface="Times New Roman" pitchFamily="18" charset="0"/>
              </a:rPr>
              <a:t>Η αρχιτεκτονική </a:t>
            </a:r>
            <a:r>
              <a:rPr lang="el-GR" dirty="0" err="1" smtClean="0">
                <a:latin typeface="Times New Roman" pitchFamily="18" charset="0"/>
                <a:cs typeface="Times New Roman" pitchFamily="18" charset="0"/>
              </a:rPr>
              <a:t>von</a:t>
            </a:r>
            <a:r>
              <a:rPr lang="el-GR" dirty="0" smtClean="0">
                <a:latin typeface="Times New Roman" pitchFamily="18" charset="0"/>
                <a:cs typeface="Times New Roman" pitchFamily="18" charset="0"/>
              </a:rPr>
              <a:t> </a:t>
            </a:r>
            <a:r>
              <a:rPr lang="el-GR" dirty="0" err="1" smtClean="0">
                <a:latin typeface="Times New Roman" pitchFamily="18" charset="0"/>
                <a:cs typeface="Times New Roman" pitchFamily="18" charset="0"/>
              </a:rPr>
              <a:t>Neumann</a:t>
            </a:r>
            <a:r>
              <a:rPr lang="el-GR" dirty="0" smtClean="0">
                <a:latin typeface="Times New Roman" pitchFamily="18" charset="0"/>
                <a:cs typeface="Times New Roman" pitchFamily="18" charset="0"/>
              </a:rPr>
              <a:t> χρησιμοποιείται σχεδόν σε όλους τους ηλεκτρονικούς υπολογιστές</a:t>
            </a:r>
          </a:p>
          <a:p>
            <a:r>
              <a:rPr lang="el-GR" dirty="0" smtClean="0">
                <a:latin typeface="Times New Roman" pitchFamily="18" charset="0"/>
                <a:cs typeface="Times New Roman" pitchFamily="18" charset="0"/>
              </a:rPr>
              <a:t>Βασικό στοιχείο της αρχιτεκτονικής αυτής είναι ότι οι </a:t>
            </a:r>
            <a:r>
              <a:rPr lang="el-GR" b="1" dirty="0" smtClean="0">
                <a:latin typeface="Times New Roman" pitchFamily="18" charset="0"/>
                <a:cs typeface="Times New Roman" pitchFamily="18" charset="0"/>
              </a:rPr>
              <a:t>μονάδες για την επεξεργασία της πληροφορίας</a:t>
            </a:r>
            <a:r>
              <a:rPr lang="el-GR" dirty="0" smtClean="0">
                <a:latin typeface="Times New Roman" pitchFamily="18" charset="0"/>
                <a:cs typeface="Times New Roman" pitchFamily="18" charset="0"/>
              </a:rPr>
              <a:t> διαχωρίζονται από τις </a:t>
            </a:r>
            <a:r>
              <a:rPr lang="el-GR" b="1" dirty="0" smtClean="0">
                <a:latin typeface="Times New Roman" pitchFamily="18" charset="0"/>
                <a:cs typeface="Times New Roman" pitchFamily="18" charset="0"/>
              </a:rPr>
              <a:t>μονάδες που αποθηκεύουν την πληροφορία</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(1/5)</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60</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10000"/>
          </a:bodyPr>
          <a:lstStyle/>
          <a:p>
            <a:r>
              <a:rPr lang="el-GR" dirty="0" smtClean="0"/>
              <a:t>Η κύρια μνήμη αποτελείται από μία συλλογή από θέσεις αποθήκευσης</a:t>
            </a:r>
          </a:p>
          <a:p>
            <a:r>
              <a:rPr lang="el-GR" dirty="0" smtClean="0"/>
              <a:t>Κάθε τέτοια θέση αποτελείται από μία ομάδα </a:t>
            </a:r>
            <a:r>
              <a:rPr lang="en-US" dirty="0" smtClean="0"/>
              <a:t>bits</a:t>
            </a:r>
            <a:r>
              <a:rPr lang="el-GR" dirty="0" smtClean="0"/>
              <a:t> που ονομάζεται </a:t>
            </a:r>
            <a:r>
              <a:rPr lang="el-GR" b="1" dirty="0" smtClean="0"/>
              <a:t>λέξη (</a:t>
            </a:r>
            <a:r>
              <a:rPr lang="en-US" b="1" dirty="0" smtClean="0"/>
              <a:t>word</a:t>
            </a:r>
            <a:r>
              <a:rPr lang="el-GR" b="1" dirty="0" smtClean="0"/>
              <a:t>)</a:t>
            </a:r>
            <a:endParaRPr lang="el-GR" dirty="0" smtClean="0"/>
          </a:p>
          <a:p>
            <a:pPr lvl="1"/>
            <a:r>
              <a:rPr lang="el-GR" dirty="0" smtClean="0"/>
              <a:t>Η λέξη έχει σταθερό μέγεθος, και μάλιστα, συχνά χρησιμοποιούμε τον όρο </a:t>
            </a:r>
            <a:r>
              <a:rPr lang="el-GR" b="1" dirty="0" smtClean="0"/>
              <a:t>μήκος λέξης </a:t>
            </a:r>
            <a:r>
              <a:rPr lang="el-GR" dirty="0" smtClean="0"/>
              <a:t>ή</a:t>
            </a:r>
            <a:r>
              <a:rPr lang="el-GR" b="1" dirty="0" smtClean="0"/>
              <a:t> μέγεθος λέξης (</a:t>
            </a:r>
            <a:r>
              <a:rPr lang="en-US" b="1" dirty="0" smtClean="0"/>
              <a:t>word length</a:t>
            </a:r>
            <a:r>
              <a:rPr lang="el-GR" b="1" dirty="0" smtClean="0"/>
              <a:t>)</a:t>
            </a:r>
            <a:r>
              <a:rPr lang="el-GR" dirty="0" smtClean="0"/>
              <a:t> για να δηλώσουμε τον αριθμό των </a:t>
            </a:r>
            <a:r>
              <a:rPr lang="en-US" dirty="0" smtClean="0"/>
              <a:t>bits </a:t>
            </a:r>
            <a:r>
              <a:rPr lang="el-GR" dirty="0" smtClean="0"/>
              <a:t>αυτής</a:t>
            </a:r>
          </a:p>
          <a:p>
            <a:pPr lvl="1"/>
            <a:r>
              <a:rPr lang="el-GR" dirty="0" smtClean="0"/>
              <a:t>Τυπικά μήκη λέξης είναι τα 8, 16, 32 ή 64 </a:t>
            </a:r>
            <a:r>
              <a:rPr lang="en-US" dirty="0" smtClean="0"/>
              <a:t>bits</a:t>
            </a:r>
            <a:endParaRPr lang="el-GR" dirty="0" smtClean="0"/>
          </a:p>
          <a:p>
            <a:pPr lvl="1"/>
            <a:r>
              <a:rPr lang="el-GR" dirty="0" smtClean="0"/>
              <a:t>Τα δεδομένα μεταφέρονται από και προς τη μνήμη </a:t>
            </a:r>
            <a:r>
              <a:rPr lang="el-GR" b="1" dirty="0" smtClean="0"/>
              <a:t>ανά λέξη</a:t>
            </a:r>
            <a:endParaRPr lang="el-GR" dirty="0" smtClean="0"/>
          </a:p>
          <a:p>
            <a:r>
              <a:rPr lang="el-GR" dirty="0" smtClean="0"/>
              <a:t> Κάθε θέση αποθήκευσης διαθέτει ένα μοναδικό αναγνωριστικό, ώστε να μπορούμε να έχουμε εύκολη πρόσβαση σε αυτήν, που ονομάζεται </a:t>
            </a:r>
            <a:r>
              <a:rPr lang="el-GR" b="1" dirty="0" smtClean="0"/>
              <a:t>διεύθυνση (</a:t>
            </a:r>
            <a:r>
              <a:rPr lang="en-US" b="1" dirty="0" smtClean="0"/>
              <a:t>address</a:t>
            </a:r>
            <a:r>
              <a:rPr lang="el-GR" b="1" dirty="0" smtClean="0"/>
              <a:t>)</a:t>
            </a:r>
          </a:p>
          <a:p>
            <a:pPr lvl="1"/>
            <a:r>
              <a:rPr lang="el-GR" dirty="0" smtClean="0"/>
              <a:t>Το σύνολο των δυνατών διευθύνσεων, δηλαδή ο συνολικός αριθμός των θέσεων αποθήκευσης, ονομάζεται </a:t>
            </a:r>
            <a:r>
              <a:rPr lang="el-GR" b="1" dirty="0" smtClean="0"/>
              <a:t>χώρος διευθύνσεων (</a:t>
            </a:r>
            <a:r>
              <a:rPr lang="en-US" b="1" dirty="0" smtClean="0"/>
              <a:t>address space</a:t>
            </a:r>
            <a:r>
              <a:rPr lang="el-GR" b="1" dirty="0" smtClean="0"/>
              <a:t>)</a:t>
            </a:r>
            <a:endParaRPr lang="el-GR" dirty="0" smtClean="0"/>
          </a:p>
          <a:p>
            <a:endParaRPr lang="el-G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(2/5)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61</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20000"/>
          </a:bodyPr>
          <a:lstStyle/>
          <a:p>
            <a:r>
              <a:rPr lang="el-GR" dirty="0" smtClean="0"/>
              <a:t>Π.χ. μία μνήμη με μέγεθος 64 </a:t>
            </a:r>
            <a:r>
              <a:rPr lang="en-US" dirty="0" smtClean="0"/>
              <a:t>KB</a:t>
            </a:r>
            <a:r>
              <a:rPr lang="el-GR" dirty="0" smtClean="0"/>
              <a:t> (64 </a:t>
            </a:r>
            <a:r>
              <a:rPr lang="en-US" dirty="0" smtClean="0"/>
              <a:t>KB</a:t>
            </a:r>
            <a:r>
              <a:rPr lang="el-GR" dirty="0" smtClean="0"/>
              <a:t> = 2</a:t>
            </a:r>
            <a:r>
              <a:rPr lang="el-GR" baseline="30000" dirty="0" smtClean="0"/>
              <a:t>6</a:t>
            </a:r>
            <a:r>
              <a:rPr lang="el-GR" dirty="0" smtClean="0"/>
              <a:t> </a:t>
            </a:r>
            <a:r>
              <a:rPr lang="en-US" dirty="0" smtClean="0"/>
              <a:t>KB</a:t>
            </a:r>
            <a:r>
              <a:rPr lang="el-GR" dirty="0" smtClean="0"/>
              <a:t> = 2</a:t>
            </a:r>
            <a:r>
              <a:rPr lang="el-GR" baseline="30000" dirty="0" smtClean="0"/>
              <a:t>6</a:t>
            </a:r>
            <a:r>
              <a:rPr lang="el-GR" dirty="0" smtClean="0"/>
              <a:t> * 2</a:t>
            </a:r>
            <a:r>
              <a:rPr lang="el-GR" baseline="30000" dirty="0" smtClean="0"/>
              <a:t>10</a:t>
            </a:r>
            <a:r>
              <a:rPr lang="el-GR" dirty="0" smtClean="0"/>
              <a:t> </a:t>
            </a:r>
            <a:r>
              <a:rPr lang="en-US" dirty="0" smtClean="0"/>
              <a:t>bytes</a:t>
            </a:r>
            <a:r>
              <a:rPr lang="el-GR" dirty="0" smtClean="0"/>
              <a:t> = 2</a:t>
            </a:r>
            <a:r>
              <a:rPr lang="el-GR" baseline="30000" dirty="0" smtClean="0"/>
              <a:t>16</a:t>
            </a:r>
            <a:r>
              <a:rPr lang="el-GR" dirty="0" smtClean="0"/>
              <a:t> </a:t>
            </a:r>
            <a:r>
              <a:rPr lang="en-US" dirty="0" smtClean="0"/>
              <a:t>bytes</a:t>
            </a:r>
            <a:r>
              <a:rPr lang="el-GR" dirty="0" smtClean="0"/>
              <a:t> = 65,536 </a:t>
            </a:r>
            <a:r>
              <a:rPr lang="en-US" dirty="0" smtClean="0"/>
              <a:t>bytes</a:t>
            </a:r>
            <a:r>
              <a:rPr lang="el-GR" dirty="0" smtClean="0"/>
              <a:t>) και μήκος λέξης 1 </a:t>
            </a:r>
            <a:r>
              <a:rPr lang="en-US" dirty="0" smtClean="0"/>
              <a:t>byte </a:t>
            </a:r>
            <a:endParaRPr lang="el-GR" dirty="0" smtClean="0"/>
          </a:p>
          <a:p>
            <a:pPr lvl="1"/>
            <a:r>
              <a:rPr lang="el-GR" dirty="0" smtClean="0"/>
              <a:t>διαθέτει χώρο διευθύνσεων με εύρος από 0 έως 65,535</a:t>
            </a:r>
          </a:p>
          <a:p>
            <a:r>
              <a:rPr lang="el-GR" dirty="0" smtClean="0"/>
              <a:t>Η ίδια μνήμη με μήκος λέξης 2 </a:t>
            </a:r>
            <a:r>
              <a:rPr lang="en-US" dirty="0" smtClean="0"/>
              <a:t>bytes</a:t>
            </a:r>
            <a:endParaRPr lang="el-GR" dirty="0" smtClean="0"/>
          </a:p>
          <a:p>
            <a:pPr lvl="1"/>
            <a:r>
              <a:rPr lang="el-GR" dirty="0" smtClean="0"/>
              <a:t>διαθέτει χώρο διευθύνσεων με εύρος (65,536 / 2 = 32,768) από 0 έως 32,768, κοκ.</a:t>
            </a:r>
          </a:p>
          <a:p>
            <a:r>
              <a:rPr lang="el-GR" dirty="0" smtClean="0"/>
              <a:t> Καθώς οι υπολογιστές λειτουργούν αποθηκεύοντας αριθμούς ως </a:t>
            </a:r>
            <a:r>
              <a:rPr lang="el-GR" b="1" dirty="0" smtClean="0"/>
              <a:t>σχήματα </a:t>
            </a:r>
            <a:r>
              <a:rPr lang="en-US" b="1" dirty="0" smtClean="0"/>
              <a:t>bit</a:t>
            </a:r>
            <a:r>
              <a:rPr lang="el-GR" dirty="0" smtClean="0"/>
              <a:t>, οι διευθύνσεις αναπαρίστανται κι αυτές με τον ίδιο τρόπο</a:t>
            </a:r>
          </a:p>
          <a:p>
            <a:pPr lvl="1"/>
            <a:r>
              <a:rPr lang="el-GR" dirty="0" smtClean="0"/>
              <a:t>Π.χ. έστω πάλι η μνήμη με μέγεθος 64 </a:t>
            </a:r>
            <a:r>
              <a:rPr lang="en-US" dirty="0" smtClean="0"/>
              <a:t>KB</a:t>
            </a:r>
            <a:r>
              <a:rPr lang="el-GR" dirty="0" smtClean="0"/>
              <a:t> (2</a:t>
            </a:r>
            <a:r>
              <a:rPr lang="el-GR" baseline="30000" dirty="0" smtClean="0"/>
              <a:t>16</a:t>
            </a:r>
            <a:r>
              <a:rPr lang="el-GR" dirty="0" smtClean="0"/>
              <a:t> </a:t>
            </a:r>
            <a:r>
              <a:rPr lang="en-US" dirty="0" smtClean="0"/>
              <a:t>bytes</a:t>
            </a:r>
            <a:r>
              <a:rPr lang="el-GR" dirty="0" smtClean="0"/>
              <a:t>) και μήκος λέξης 1 </a:t>
            </a:r>
            <a:r>
              <a:rPr lang="en-US" dirty="0" smtClean="0"/>
              <a:t>byte</a:t>
            </a:r>
            <a:endParaRPr lang="el-GR" dirty="0" smtClean="0"/>
          </a:p>
          <a:p>
            <a:pPr lvl="1"/>
            <a:r>
              <a:rPr lang="el-GR" dirty="0" smtClean="0"/>
              <a:t>Όλες οι διαφορετικές διευθύνσεις είναι 65,536</a:t>
            </a:r>
          </a:p>
          <a:p>
            <a:pPr lvl="1"/>
            <a:r>
              <a:rPr lang="el-GR" dirty="0" smtClean="0"/>
              <a:t>Οπότε, για να προσδιορίσουμε 65,536 διαφορετικούς αριθμούς χρειαζόμαστε 16 </a:t>
            </a:r>
            <a:r>
              <a:rPr lang="en-US" dirty="0" smtClean="0"/>
              <a:t>bits</a:t>
            </a:r>
            <a:r>
              <a:rPr lang="el-GR" dirty="0" smtClean="0"/>
              <a:t> (αφού 65,536 = 2</a:t>
            </a:r>
            <a:r>
              <a:rPr lang="el-GR" baseline="30000" dirty="0" smtClean="0"/>
              <a:t>16</a:t>
            </a:r>
            <a:r>
              <a:rPr lang="el-GR" dirty="0" smtClean="0"/>
              <a:t>) </a:t>
            </a:r>
          </a:p>
          <a:p>
            <a:pPr lvl="1"/>
            <a:r>
              <a:rPr lang="el-GR" dirty="0" smtClean="0"/>
              <a:t>Άρα για τον προσδιορισμό της κάθε διεύθυνσης απαιτείται ένα σχήμα 16 </a:t>
            </a:r>
            <a:r>
              <a:rPr lang="en-US" dirty="0" smtClean="0"/>
              <a:t>bit</a:t>
            </a:r>
            <a:endParaRPr lang="el-GR" dirty="0" smtClean="0"/>
          </a:p>
          <a:p>
            <a:endParaRPr lang="el-G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(3/5)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62</a:t>
            </a:fld>
            <a:endParaRPr lang="el-GR"/>
          </a:p>
        </p:txBody>
      </p:sp>
      <p:sp>
        <p:nvSpPr>
          <p:cNvPr id="5" name="4 - Θέση περιεχομένου"/>
          <p:cNvSpPr>
            <a:spLocks noGrp="1"/>
          </p:cNvSpPr>
          <p:nvPr>
            <p:ph sz="quarter" idx="1"/>
          </p:nvPr>
        </p:nvSpPr>
        <p:spPr>
          <a:xfrm>
            <a:off x="301752" y="1527048"/>
            <a:ext cx="8503920" cy="605808"/>
          </a:xfrm>
        </p:spPr>
        <p:txBody>
          <a:bodyPr>
            <a:normAutofit fontScale="77500" lnSpcReduction="20000"/>
          </a:bodyPr>
          <a:lstStyle/>
          <a:p>
            <a:r>
              <a:rPr lang="el-GR" dirty="0" smtClean="0"/>
              <a:t>Αντιστοίχηση μεταξύ ενός αριθμού και του πλήθους των </a:t>
            </a:r>
            <a:r>
              <a:rPr lang="en-US" dirty="0" smtClean="0"/>
              <a:t>bits</a:t>
            </a:r>
            <a:r>
              <a:rPr lang="el-GR" dirty="0" smtClean="0"/>
              <a:t> που απαιτούνται για την αναπαράστασή του</a:t>
            </a:r>
          </a:p>
          <a:p>
            <a:endParaRPr lang="el-GR" dirty="0"/>
          </a:p>
        </p:txBody>
      </p:sp>
      <p:graphicFrame>
        <p:nvGraphicFramePr>
          <p:cNvPr id="6" name="5 - Πίνακας"/>
          <p:cNvGraphicFramePr>
            <a:graphicFrameLocks noGrp="1"/>
          </p:cNvGraphicFramePr>
          <p:nvPr/>
        </p:nvGraphicFramePr>
        <p:xfrm>
          <a:off x="827584" y="2252328"/>
          <a:ext cx="7704856" cy="3898235"/>
        </p:xfrm>
        <a:graphic>
          <a:graphicData uri="http://schemas.openxmlformats.org/drawingml/2006/table">
            <a:tbl>
              <a:tblPr/>
              <a:tblGrid>
                <a:gridCol w="2020695"/>
                <a:gridCol w="1665377"/>
                <a:gridCol w="1282032"/>
                <a:gridCol w="1281128"/>
                <a:gridCol w="1455624"/>
              </a:tblGrid>
              <a:tr h="1190801">
                <a:tc>
                  <a:txBody>
                    <a:bodyPr/>
                    <a:lstStyle/>
                    <a:p>
                      <a:pPr algn="ctr">
                        <a:lnSpc>
                          <a:spcPct val="115000"/>
                        </a:lnSpc>
                        <a:spcAft>
                          <a:spcPts val="1000"/>
                        </a:spcAft>
                      </a:pPr>
                      <a:r>
                        <a:rPr lang="el-GR" sz="1600" b="1" dirty="0">
                          <a:latin typeface="Times New Roman"/>
                          <a:ea typeface="Calibri"/>
                          <a:cs typeface="Times New Roman"/>
                        </a:rPr>
                        <a:t>Πλήθος αριθμών (διευθύνσεων) που θέλουμε να αναπαραστήσουμε (</a:t>
                      </a:r>
                      <a:r>
                        <a:rPr lang="en-US" sz="1600" b="1" dirty="0">
                          <a:latin typeface="Times New Roman"/>
                          <a:ea typeface="Calibri"/>
                          <a:cs typeface="Times New Roman"/>
                        </a:rPr>
                        <a:t>N</a:t>
                      </a:r>
                      <a:r>
                        <a:rPr lang="el-GR" sz="1600" b="1" dirty="0">
                          <a:latin typeface="Times New Roman"/>
                          <a:ea typeface="Calibri"/>
                          <a:cs typeface="Times New Roman"/>
                        </a:rPr>
                        <a:t>)</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b="1">
                          <a:latin typeface="Times New Roman"/>
                          <a:ea typeface="Calibri"/>
                          <a:cs typeface="Times New Roman"/>
                        </a:rPr>
                        <a:t>Αριθμός εκφρασμένος σαν δύναμη του 2 (</a:t>
                      </a:r>
                      <a:r>
                        <a:rPr lang="en-US" sz="1600" b="1">
                          <a:latin typeface="Times New Roman"/>
                          <a:ea typeface="Calibri"/>
                          <a:cs typeface="Times New Roman"/>
                        </a:rPr>
                        <a:t>N</a:t>
                      </a:r>
                      <a:r>
                        <a:rPr lang="el-GR" sz="1600" b="1">
                          <a:latin typeface="Times New Roman"/>
                          <a:ea typeface="Calibri"/>
                          <a:cs typeface="Times New Roman"/>
                        </a:rPr>
                        <a:t> = 2</a:t>
                      </a:r>
                      <a:r>
                        <a:rPr lang="en-US" sz="1600" b="1" baseline="30000">
                          <a:latin typeface="Times New Roman"/>
                          <a:ea typeface="Calibri"/>
                          <a:cs typeface="Times New Roman"/>
                        </a:rPr>
                        <a:t>x</a:t>
                      </a:r>
                      <a:r>
                        <a:rPr lang="el-GR" sz="1600" b="1">
                          <a:latin typeface="Times New Roman"/>
                          <a:ea typeface="Calibri"/>
                          <a:cs typeface="Times New Roman"/>
                        </a:rPr>
                        <a:t>)</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b="1">
                          <a:latin typeface="Times New Roman"/>
                          <a:ea typeface="Calibri"/>
                          <a:cs typeface="Times New Roman"/>
                        </a:rPr>
                        <a:t>Δυαδικός λογάριθμος</a:t>
                      </a:r>
                      <a:endParaRPr lang="el-GR" sz="1400">
                        <a:latin typeface="Calibri"/>
                        <a:ea typeface="Calibri"/>
                        <a:cs typeface="Times New Roman"/>
                      </a:endParaRPr>
                    </a:p>
                    <a:p>
                      <a:pPr algn="ctr">
                        <a:lnSpc>
                          <a:spcPct val="115000"/>
                        </a:lnSpc>
                        <a:spcAft>
                          <a:spcPts val="1000"/>
                        </a:spcAft>
                      </a:pPr>
                      <a:r>
                        <a:rPr lang="el-GR" sz="1600" b="1">
                          <a:latin typeface="Times New Roman"/>
                          <a:ea typeface="Calibri"/>
                          <a:cs typeface="Times New Roman"/>
                        </a:rPr>
                        <a:t>(</a:t>
                      </a:r>
                      <a:r>
                        <a:rPr lang="en-US" sz="1600" b="1">
                          <a:latin typeface="Times New Roman"/>
                          <a:ea typeface="Calibri"/>
                          <a:cs typeface="Times New Roman"/>
                        </a:rPr>
                        <a:t>log</a:t>
                      </a:r>
                      <a:r>
                        <a:rPr lang="en-US" sz="1600" b="1" baseline="-25000">
                          <a:latin typeface="Times New Roman"/>
                          <a:ea typeface="Calibri"/>
                          <a:cs typeface="Times New Roman"/>
                        </a:rPr>
                        <a:t>2</a:t>
                      </a:r>
                      <a:r>
                        <a:rPr lang="en-US" sz="1600" b="1">
                          <a:latin typeface="Times New Roman"/>
                          <a:ea typeface="Calibri"/>
                          <a:cs typeface="Times New Roman"/>
                        </a:rPr>
                        <a:t>N</a:t>
                      </a:r>
                      <a:r>
                        <a:rPr lang="el-GR" sz="1600" b="1">
                          <a:latin typeface="Times New Roman"/>
                          <a:ea typeface="Calibri"/>
                          <a:cs typeface="Times New Roman"/>
                        </a:rPr>
                        <a:t>)</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b="1">
                          <a:latin typeface="Times New Roman"/>
                          <a:ea typeface="Calibri"/>
                          <a:cs typeface="Times New Roman"/>
                        </a:rPr>
                        <a:t>Όλες οι δυνατές τιμές</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b="1">
                          <a:latin typeface="Times New Roman"/>
                          <a:ea typeface="Calibri"/>
                          <a:cs typeface="Times New Roman"/>
                        </a:rPr>
                        <a:t>Πλήθος </a:t>
                      </a:r>
                      <a:r>
                        <a:rPr lang="en-US" sz="1600" b="1">
                          <a:latin typeface="Times New Roman"/>
                          <a:ea typeface="Calibri"/>
                          <a:cs typeface="Times New Roman"/>
                        </a:rPr>
                        <a:t>bits </a:t>
                      </a:r>
                      <a:r>
                        <a:rPr lang="el-GR" sz="1600" b="1">
                          <a:latin typeface="Times New Roman"/>
                          <a:ea typeface="Calibri"/>
                          <a:cs typeface="Times New Roman"/>
                        </a:rPr>
                        <a:t>που απαιτούνται</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160">
                <a:tc>
                  <a:txBody>
                    <a:bodyPr/>
                    <a:lstStyle/>
                    <a:p>
                      <a:pPr algn="ctr">
                        <a:lnSpc>
                          <a:spcPct val="115000"/>
                        </a:lnSpc>
                        <a:spcAft>
                          <a:spcPts val="1000"/>
                        </a:spcAft>
                      </a:pPr>
                      <a:r>
                        <a:rPr lang="el-GR" sz="1600" dirty="0">
                          <a:latin typeface="Times New Roman"/>
                          <a:ea typeface="Calibri"/>
                          <a:cs typeface="Times New Roman"/>
                        </a:rPr>
                        <a:t>2</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1</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1</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0, 1</a:t>
                      </a:r>
                      <a:endParaRPr lang="el-GR" sz="1400">
                        <a:latin typeface="Calibri"/>
                        <a:ea typeface="Calibri"/>
                        <a:cs typeface="Times New Roman"/>
                      </a:endParaRPr>
                    </a:p>
                  </a:txBody>
                  <a:tcPr marL="49741" marR="497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a:latin typeface="Times New Roman"/>
                          <a:ea typeface="Calibri"/>
                          <a:cs typeface="Times New Roman"/>
                        </a:rPr>
                        <a:t>1</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8076">
                <a:tc>
                  <a:txBody>
                    <a:bodyPr/>
                    <a:lstStyle/>
                    <a:p>
                      <a:pPr algn="ctr">
                        <a:lnSpc>
                          <a:spcPct val="115000"/>
                        </a:lnSpc>
                        <a:spcAft>
                          <a:spcPts val="1000"/>
                        </a:spcAft>
                      </a:pPr>
                      <a:r>
                        <a:rPr lang="el-GR" sz="1600" dirty="0">
                          <a:latin typeface="Times New Roman"/>
                          <a:ea typeface="Calibri"/>
                          <a:cs typeface="Times New Roman"/>
                        </a:rPr>
                        <a:t>4</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a:latin typeface="Times New Roman"/>
                          <a:ea typeface="Calibri"/>
                          <a:cs typeface="Times New Roman"/>
                        </a:rPr>
                        <a:t>2</a:t>
                      </a:r>
                      <a:r>
                        <a:rPr lang="el-GR" sz="1600" baseline="30000">
                          <a:latin typeface="Times New Roman"/>
                          <a:ea typeface="Calibri"/>
                          <a:cs typeface="Times New Roman"/>
                        </a:rPr>
                        <a:t>2</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latin typeface="Times New Roman"/>
                          <a:ea typeface="Calibri"/>
                          <a:cs typeface="Times New Roman"/>
                        </a:rPr>
                        <a:t>2</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a:latin typeface="Times New Roman"/>
                          <a:ea typeface="Calibri"/>
                          <a:cs typeface="Times New Roman"/>
                        </a:rPr>
                        <a:t>00, 01, </a:t>
                      </a:r>
                      <a:endParaRPr lang="el-GR" sz="1400">
                        <a:latin typeface="Calibri"/>
                        <a:ea typeface="Calibri"/>
                        <a:cs typeface="Times New Roman"/>
                      </a:endParaRPr>
                    </a:p>
                    <a:p>
                      <a:pPr algn="just">
                        <a:lnSpc>
                          <a:spcPct val="115000"/>
                        </a:lnSpc>
                        <a:spcAft>
                          <a:spcPts val="1000"/>
                        </a:spcAft>
                      </a:pPr>
                      <a:r>
                        <a:rPr lang="el-GR" sz="1600">
                          <a:latin typeface="Times New Roman"/>
                          <a:ea typeface="Calibri"/>
                          <a:cs typeface="Times New Roman"/>
                        </a:rPr>
                        <a:t>10, 11</a:t>
                      </a:r>
                      <a:endParaRPr lang="el-GR" sz="1400">
                        <a:latin typeface="Calibri"/>
                        <a:ea typeface="Calibri"/>
                        <a:cs typeface="Times New Roman"/>
                      </a:endParaRPr>
                    </a:p>
                  </a:txBody>
                  <a:tcPr marL="49741" marR="497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a:latin typeface="Times New Roman"/>
                          <a:ea typeface="Calibri"/>
                          <a:cs typeface="Times New Roman"/>
                        </a:rPr>
                        <a:t>2</a:t>
                      </a:r>
                      <a:endParaRPr lang="el-GR" sz="140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27907">
                <a:tc>
                  <a:txBody>
                    <a:bodyPr/>
                    <a:lstStyle/>
                    <a:p>
                      <a:pPr algn="ctr">
                        <a:lnSpc>
                          <a:spcPct val="115000"/>
                        </a:lnSpc>
                        <a:spcAft>
                          <a:spcPts val="1000"/>
                        </a:spcAft>
                      </a:pPr>
                      <a:r>
                        <a:rPr lang="el-GR" sz="1600" dirty="0">
                          <a:latin typeface="Times New Roman"/>
                          <a:ea typeface="Calibri"/>
                          <a:cs typeface="Times New Roman"/>
                        </a:rPr>
                        <a:t>8</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2</a:t>
                      </a:r>
                      <a:r>
                        <a:rPr lang="el-GR" sz="1600" baseline="30000" dirty="0">
                          <a:latin typeface="Times New Roman"/>
                          <a:ea typeface="Calibri"/>
                          <a:cs typeface="Times New Roman"/>
                        </a:rPr>
                        <a:t>3</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latin typeface="Times New Roman"/>
                          <a:ea typeface="Calibri"/>
                          <a:cs typeface="Times New Roman"/>
                        </a:rPr>
                        <a:t>3</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l-GR" sz="1600" dirty="0">
                          <a:latin typeface="Times New Roman"/>
                          <a:ea typeface="Calibri"/>
                          <a:cs typeface="Times New Roman"/>
                        </a:rPr>
                        <a:t>000, 001,</a:t>
                      </a:r>
                      <a:endParaRPr lang="el-GR" sz="1400" dirty="0">
                        <a:latin typeface="Calibri"/>
                        <a:ea typeface="Calibri"/>
                        <a:cs typeface="Times New Roman"/>
                      </a:endParaRPr>
                    </a:p>
                    <a:p>
                      <a:pPr algn="just">
                        <a:lnSpc>
                          <a:spcPct val="115000"/>
                        </a:lnSpc>
                        <a:spcAft>
                          <a:spcPts val="1000"/>
                        </a:spcAft>
                      </a:pPr>
                      <a:r>
                        <a:rPr lang="el-GR" sz="1600" dirty="0">
                          <a:latin typeface="Times New Roman"/>
                          <a:ea typeface="Calibri"/>
                          <a:cs typeface="Times New Roman"/>
                        </a:rPr>
                        <a:t>010, 011,</a:t>
                      </a:r>
                      <a:endParaRPr lang="el-GR" sz="1400" dirty="0">
                        <a:latin typeface="Calibri"/>
                        <a:ea typeface="Calibri"/>
                        <a:cs typeface="Times New Roman"/>
                      </a:endParaRPr>
                    </a:p>
                    <a:p>
                      <a:pPr algn="just">
                        <a:lnSpc>
                          <a:spcPct val="115000"/>
                        </a:lnSpc>
                        <a:spcAft>
                          <a:spcPts val="1000"/>
                        </a:spcAft>
                      </a:pPr>
                      <a:r>
                        <a:rPr lang="el-GR" sz="1600" dirty="0">
                          <a:latin typeface="Times New Roman"/>
                          <a:ea typeface="Calibri"/>
                          <a:cs typeface="Times New Roman"/>
                        </a:rPr>
                        <a:t>100, 101,</a:t>
                      </a:r>
                      <a:endParaRPr lang="el-GR" sz="1400" dirty="0">
                        <a:latin typeface="Calibri"/>
                        <a:ea typeface="Calibri"/>
                        <a:cs typeface="Times New Roman"/>
                      </a:endParaRPr>
                    </a:p>
                    <a:p>
                      <a:pPr algn="just">
                        <a:lnSpc>
                          <a:spcPct val="115000"/>
                        </a:lnSpc>
                        <a:spcAft>
                          <a:spcPts val="1000"/>
                        </a:spcAft>
                      </a:pPr>
                      <a:r>
                        <a:rPr lang="el-GR" sz="1600" dirty="0">
                          <a:latin typeface="Times New Roman"/>
                          <a:ea typeface="Calibri"/>
                          <a:cs typeface="Times New Roman"/>
                        </a:rPr>
                        <a:t>110, 111 </a:t>
                      </a:r>
                      <a:endParaRPr lang="el-GR" sz="1400" dirty="0">
                        <a:latin typeface="Calibri"/>
                        <a:ea typeface="Calibri"/>
                        <a:cs typeface="Times New Roman"/>
                      </a:endParaRPr>
                    </a:p>
                  </a:txBody>
                  <a:tcPr marL="49741" marR="4974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l-GR" sz="1600" dirty="0">
                          <a:latin typeface="Times New Roman"/>
                          <a:ea typeface="Calibri"/>
                          <a:cs typeface="Times New Roman"/>
                        </a:rPr>
                        <a:t>3</a:t>
                      </a:r>
                      <a:endParaRPr lang="el-GR" sz="1400" dirty="0">
                        <a:latin typeface="Calibri"/>
                        <a:ea typeface="Calibri"/>
                        <a:cs typeface="Times New Roman"/>
                      </a:endParaRPr>
                    </a:p>
                  </a:txBody>
                  <a:tcPr marL="49741" marR="4974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(4/5)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63</a:t>
            </a:fld>
            <a:endParaRPr lang="el-GR"/>
          </a:p>
        </p:txBody>
      </p:sp>
      <p:sp>
        <p:nvSpPr>
          <p:cNvPr id="5" name="4 - Θέση περιεχομένου"/>
          <p:cNvSpPr>
            <a:spLocks noGrp="1"/>
          </p:cNvSpPr>
          <p:nvPr>
            <p:ph sz="quarter" idx="1"/>
          </p:nvPr>
        </p:nvSpPr>
        <p:spPr>
          <a:xfrm>
            <a:off x="301752" y="1527048"/>
            <a:ext cx="6142456" cy="4782272"/>
          </a:xfrm>
        </p:spPr>
        <p:txBody>
          <a:bodyPr>
            <a:noAutofit/>
          </a:bodyPr>
          <a:lstStyle/>
          <a:p>
            <a:r>
              <a:rPr lang="el-GR" sz="2200" dirty="0" smtClean="0"/>
              <a:t>Οι διευθύνσεις μνήμης καθορίζονται με τη χρήση μη προσημασμένων δυαδικών ακεραίων, δηλαδή θετικών αριθμών (δεν υπάρχουν αρνητικές διευθύνσεις)</a:t>
            </a:r>
          </a:p>
          <a:p>
            <a:r>
              <a:rPr lang="el-GR" sz="2200" dirty="0" smtClean="0"/>
              <a:t>Επιστρέφοντας στο παράδειγμά μας και στο σχήμα των 16 </a:t>
            </a:r>
            <a:r>
              <a:rPr lang="en-US" sz="2200" dirty="0" smtClean="0"/>
              <a:t>bit </a:t>
            </a:r>
            <a:r>
              <a:rPr lang="el-GR" sz="2200" dirty="0" smtClean="0"/>
              <a:t>για την αναπαράσταση των διευθύνσεων, είχαμε ότι το εύρος του χώρου διευθύνσεων θα είναι από 0 έως 65,535</a:t>
            </a:r>
          </a:p>
          <a:p>
            <a:r>
              <a:rPr lang="el-GR" sz="2200" dirty="0" smtClean="0"/>
              <a:t> Γενικά, αν ένας υπολογιστής διαθέτει </a:t>
            </a:r>
            <a:r>
              <a:rPr lang="en-US" sz="2200" i="1" dirty="0" smtClean="0"/>
              <a:t>N</a:t>
            </a:r>
            <a:r>
              <a:rPr lang="el-GR" sz="2200" dirty="0" smtClean="0"/>
              <a:t> λέξεις μνήμης (δηλαδή ο χώρος διευθύνσεών του είναι</a:t>
            </a:r>
            <a:r>
              <a:rPr lang="el-GR" sz="2200" i="1" dirty="0" smtClean="0"/>
              <a:t> </a:t>
            </a:r>
            <a:r>
              <a:rPr lang="en-US" sz="2200" i="1" dirty="0" smtClean="0"/>
              <a:t>N</a:t>
            </a:r>
            <a:r>
              <a:rPr lang="el-GR" sz="2200" dirty="0" smtClean="0"/>
              <a:t>), για την αναφορά όλων των θέσεων μνήμης απαιτούνται </a:t>
            </a:r>
            <a:r>
              <a:rPr lang="en-US" sz="2200" dirty="0" smtClean="0"/>
              <a:t>log</a:t>
            </a:r>
            <a:r>
              <a:rPr lang="el-GR" sz="2200" baseline="-25000" dirty="0" smtClean="0"/>
              <a:t>2</a:t>
            </a:r>
            <a:r>
              <a:rPr lang="en-US" sz="2200" i="1" dirty="0" smtClean="0"/>
              <a:t>N</a:t>
            </a:r>
            <a:r>
              <a:rPr lang="en-US" sz="2200" dirty="0" smtClean="0"/>
              <a:t> bits</a:t>
            </a:r>
            <a:endParaRPr lang="el-GR" sz="2200" dirty="0" smtClean="0"/>
          </a:p>
          <a:p>
            <a:endParaRPr lang="el-GR" sz="2200" dirty="0"/>
          </a:p>
        </p:txBody>
      </p:sp>
      <p:pic>
        <p:nvPicPr>
          <p:cNvPr id="6" name="table"/>
          <p:cNvPicPr>
            <a:picLocks noChangeAspect="1"/>
          </p:cNvPicPr>
          <p:nvPr/>
        </p:nvPicPr>
        <p:blipFill>
          <a:blip r:embed="rId2" cstate="print"/>
          <a:stretch>
            <a:fillRect/>
          </a:stretch>
        </p:blipFill>
        <p:spPr>
          <a:xfrm>
            <a:off x="6539818" y="2142401"/>
            <a:ext cx="1219306" cy="3590855"/>
          </a:xfrm>
          <a:prstGeom prst="rect">
            <a:avLst/>
          </a:prstGeom>
        </p:spPr>
      </p:pic>
      <p:pic>
        <p:nvPicPr>
          <p:cNvPr id="7" name="table"/>
          <p:cNvPicPr>
            <a:picLocks noChangeAspect="1"/>
          </p:cNvPicPr>
          <p:nvPr/>
        </p:nvPicPr>
        <p:blipFill>
          <a:blip r:embed="rId3" cstate="print"/>
          <a:stretch>
            <a:fillRect/>
          </a:stretch>
        </p:blipFill>
        <p:spPr>
          <a:xfrm>
            <a:off x="7539950" y="2129999"/>
            <a:ext cx="1292464" cy="3590855"/>
          </a:xfrm>
          <a:prstGeom prst="rect">
            <a:avLst/>
          </a:prstGeom>
        </p:spPr>
      </p:pic>
      <p:sp>
        <p:nvSpPr>
          <p:cNvPr id="8" name="3 - TextBox"/>
          <p:cNvSpPr txBox="1"/>
          <p:nvPr/>
        </p:nvSpPr>
        <p:spPr>
          <a:xfrm>
            <a:off x="6897008" y="1415619"/>
            <a:ext cx="1580882" cy="369332"/>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b="1" dirty="0" smtClean="0">
                <a:latin typeface="Times New Roman" pitchFamily="18" charset="0"/>
                <a:cs typeface="Times New Roman" pitchFamily="18" charset="0"/>
              </a:rPr>
              <a:t>Κύρια Μνήμη</a:t>
            </a:r>
            <a:endParaRPr lang="el-GR" b="1" dirty="0">
              <a:latin typeface="Times New Roman" pitchFamily="18" charset="0"/>
              <a:cs typeface="Times New Roman" pitchFamily="18" charset="0"/>
            </a:endParaRPr>
          </a:p>
        </p:txBody>
      </p:sp>
      <p:sp>
        <p:nvSpPr>
          <p:cNvPr id="9" name="4 - TextBox"/>
          <p:cNvSpPr txBox="1"/>
          <p:nvPr/>
        </p:nvSpPr>
        <p:spPr>
          <a:xfrm>
            <a:off x="6516216" y="1822222"/>
            <a:ext cx="1095172"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Διευθύνσεις</a:t>
            </a:r>
            <a:endParaRPr lang="el-GR" sz="1400" b="1" dirty="0">
              <a:latin typeface="Times New Roman" pitchFamily="18" charset="0"/>
              <a:cs typeface="Times New Roman" pitchFamily="18" charset="0"/>
            </a:endParaRPr>
          </a:p>
        </p:txBody>
      </p:sp>
      <p:sp>
        <p:nvSpPr>
          <p:cNvPr id="10" name="5 - TextBox"/>
          <p:cNvSpPr txBox="1"/>
          <p:nvPr/>
        </p:nvSpPr>
        <p:spPr>
          <a:xfrm>
            <a:off x="7539950" y="1822222"/>
            <a:ext cx="1157305" cy="307777"/>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400" b="1" dirty="0" smtClean="0">
                <a:latin typeface="Times New Roman" pitchFamily="18" charset="0"/>
                <a:cs typeface="Times New Roman" pitchFamily="18" charset="0"/>
              </a:rPr>
              <a:t>Περιεχόμενα</a:t>
            </a:r>
            <a:endParaRPr lang="el-GR" sz="1400" b="1" dirty="0">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(5/5)</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64</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85000" lnSpcReduction="20000"/>
          </a:bodyPr>
          <a:lstStyle/>
          <a:p>
            <a:r>
              <a:rPr lang="el-GR" dirty="0" smtClean="0"/>
              <a:t>Έστω ένας υπολογιστής με μνήμη 32 </a:t>
            </a:r>
            <a:r>
              <a:rPr lang="en-US" dirty="0" smtClean="0"/>
              <a:t>MB</a:t>
            </a:r>
            <a:endParaRPr lang="el-GR" dirty="0" smtClean="0"/>
          </a:p>
          <a:p>
            <a:pPr lvl="1"/>
            <a:r>
              <a:rPr lang="el-GR" dirty="0" smtClean="0"/>
              <a:t>Για να υπολογίσουμε πόσα </a:t>
            </a:r>
            <a:r>
              <a:rPr lang="en-US" dirty="0" smtClean="0"/>
              <a:t>bits </a:t>
            </a:r>
            <a:r>
              <a:rPr lang="el-GR" dirty="0" smtClean="0"/>
              <a:t>απαιτούνται για τη </a:t>
            </a:r>
            <a:r>
              <a:rPr lang="el-GR" dirty="0" err="1" smtClean="0"/>
              <a:t>διευθυνσιοδότηση</a:t>
            </a:r>
            <a:r>
              <a:rPr lang="el-GR" dirty="0" smtClean="0"/>
              <a:t> κάθε </a:t>
            </a:r>
            <a:r>
              <a:rPr lang="en-US" dirty="0" smtClean="0"/>
              <a:t>byte </a:t>
            </a:r>
            <a:r>
              <a:rPr lang="el-GR" dirty="0" smtClean="0"/>
              <a:t>της μνήμης (δηλαδή όταν το μήκος λέξης είναι 1 </a:t>
            </a:r>
            <a:r>
              <a:rPr lang="en-US" dirty="0" smtClean="0"/>
              <a:t>byte</a:t>
            </a:r>
            <a:r>
              <a:rPr lang="el-GR" dirty="0" smtClean="0"/>
              <a:t>), αρκεί να βρούμε το δυαδικό λογάριθμο των θέσεων μνήμης</a:t>
            </a:r>
          </a:p>
          <a:p>
            <a:pPr lvl="1"/>
            <a:r>
              <a:rPr lang="el-GR" dirty="0" smtClean="0"/>
              <a:t>Αρχικά μετατρέπουμε τη μνήμη σε </a:t>
            </a:r>
            <a:r>
              <a:rPr lang="en-US" dirty="0" smtClean="0"/>
              <a:t>bytes</a:t>
            </a:r>
            <a:r>
              <a:rPr lang="el-GR" dirty="0" smtClean="0"/>
              <a:t>: </a:t>
            </a:r>
          </a:p>
          <a:p>
            <a:pPr lvl="2"/>
            <a:r>
              <a:rPr lang="el-GR" dirty="0" smtClean="0"/>
              <a:t>32 </a:t>
            </a:r>
            <a:r>
              <a:rPr lang="en-US" dirty="0" smtClean="0"/>
              <a:t>MB</a:t>
            </a:r>
            <a:r>
              <a:rPr lang="el-GR" dirty="0" smtClean="0"/>
              <a:t> = 2</a:t>
            </a:r>
            <a:r>
              <a:rPr lang="el-GR" baseline="30000" dirty="0" smtClean="0"/>
              <a:t>5</a:t>
            </a:r>
            <a:r>
              <a:rPr lang="el-GR" dirty="0" smtClean="0"/>
              <a:t> </a:t>
            </a:r>
            <a:r>
              <a:rPr lang="en-US" dirty="0" smtClean="0"/>
              <a:t>MB</a:t>
            </a:r>
            <a:r>
              <a:rPr lang="el-GR" dirty="0" smtClean="0"/>
              <a:t> = 2</a:t>
            </a:r>
            <a:r>
              <a:rPr lang="el-GR" baseline="30000" dirty="0" smtClean="0"/>
              <a:t>5</a:t>
            </a:r>
            <a:r>
              <a:rPr lang="el-GR" dirty="0" smtClean="0"/>
              <a:t> * 2</a:t>
            </a:r>
            <a:r>
              <a:rPr lang="el-GR" baseline="30000" dirty="0" smtClean="0"/>
              <a:t>20 </a:t>
            </a:r>
            <a:r>
              <a:rPr lang="en-US" dirty="0" smtClean="0"/>
              <a:t>bytes</a:t>
            </a:r>
            <a:r>
              <a:rPr lang="el-GR" dirty="0" smtClean="0"/>
              <a:t> = 2</a:t>
            </a:r>
            <a:r>
              <a:rPr lang="el-GR" baseline="30000" dirty="0" smtClean="0"/>
              <a:t>25</a:t>
            </a:r>
            <a:r>
              <a:rPr lang="el-GR" dirty="0" smtClean="0"/>
              <a:t> </a:t>
            </a:r>
            <a:r>
              <a:rPr lang="en-US" dirty="0" smtClean="0"/>
              <a:t>bytes</a:t>
            </a:r>
            <a:endParaRPr lang="el-GR" dirty="0" smtClean="0"/>
          </a:p>
          <a:p>
            <a:pPr lvl="1"/>
            <a:r>
              <a:rPr lang="el-GR" dirty="0" smtClean="0"/>
              <a:t>Επομένως έχουμε: </a:t>
            </a:r>
            <a:r>
              <a:rPr lang="en-US" dirty="0" smtClean="0"/>
              <a:t>log</a:t>
            </a:r>
            <a:r>
              <a:rPr lang="el-GR" baseline="-25000" dirty="0" smtClean="0"/>
              <a:t>2</a:t>
            </a:r>
            <a:r>
              <a:rPr lang="el-GR" dirty="0" smtClean="0"/>
              <a:t>2</a:t>
            </a:r>
            <a:r>
              <a:rPr lang="el-GR" baseline="30000" dirty="0" smtClean="0"/>
              <a:t>25</a:t>
            </a:r>
            <a:r>
              <a:rPr lang="el-GR" dirty="0" smtClean="0"/>
              <a:t> = 25</a:t>
            </a:r>
          </a:p>
          <a:p>
            <a:pPr lvl="1"/>
            <a:r>
              <a:rPr lang="el-GR" dirty="0" smtClean="0"/>
              <a:t>Άρα, για κάθε διεύθυνση απαιτούνται 25 </a:t>
            </a:r>
            <a:r>
              <a:rPr lang="en-US" dirty="0" smtClean="0"/>
              <a:t>bits</a:t>
            </a:r>
            <a:endParaRPr lang="el-GR" dirty="0" smtClean="0"/>
          </a:p>
          <a:p>
            <a:r>
              <a:rPr lang="el-GR" dirty="0" smtClean="0"/>
              <a:t>Έστω τώρα ότι ο υπολογιστής μας έχει 128 </a:t>
            </a:r>
            <a:r>
              <a:rPr lang="en-US" dirty="0" smtClean="0"/>
              <a:t>MB</a:t>
            </a:r>
            <a:r>
              <a:rPr lang="el-GR" dirty="0" smtClean="0"/>
              <a:t> μνήμης, με μήκος λέξης 8 </a:t>
            </a:r>
            <a:r>
              <a:rPr lang="en-US" dirty="0" smtClean="0"/>
              <a:t>bytes</a:t>
            </a:r>
            <a:r>
              <a:rPr lang="el-GR" dirty="0" smtClean="0"/>
              <a:t> και θέλουμε ξανά να υπολογίσουμε πόσα </a:t>
            </a:r>
            <a:r>
              <a:rPr lang="en-US" dirty="0" smtClean="0"/>
              <a:t>bits </a:t>
            </a:r>
            <a:r>
              <a:rPr lang="el-GR" dirty="0" smtClean="0"/>
              <a:t>χρειάζονται για τη </a:t>
            </a:r>
            <a:r>
              <a:rPr lang="el-GR" dirty="0" err="1" smtClean="0"/>
              <a:t>διευθυνσιοδότηση</a:t>
            </a:r>
            <a:r>
              <a:rPr lang="el-GR" dirty="0" smtClean="0"/>
              <a:t> κάθε λέξης μνήμης</a:t>
            </a:r>
          </a:p>
          <a:p>
            <a:pPr lvl="1"/>
            <a:r>
              <a:rPr lang="el-GR" dirty="0" smtClean="0"/>
              <a:t>Μετατρέπουμε τη μνήμη σε </a:t>
            </a:r>
            <a:r>
              <a:rPr lang="en-US" dirty="0" smtClean="0"/>
              <a:t>bytes</a:t>
            </a:r>
            <a:r>
              <a:rPr lang="el-GR" dirty="0" smtClean="0"/>
              <a:t>: </a:t>
            </a:r>
          </a:p>
          <a:p>
            <a:pPr lvl="2"/>
            <a:r>
              <a:rPr lang="el-GR" dirty="0" smtClean="0"/>
              <a:t>128 </a:t>
            </a:r>
            <a:r>
              <a:rPr lang="en-US" dirty="0" smtClean="0"/>
              <a:t>MB</a:t>
            </a:r>
            <a:r>
              <a:rPr lang="el-GR" dirty="0" smtClean="0"/>
              <a:t> = 2</a:t>
            </a:r>
            <a:r>
              <a:rPr lang="el-GR" baseline="30000" dirty="0" smtClean="0"/>
              <a:t>7</a:t>
            </a:r>
            <a:r>
              <a:rPr lang="el-GR" dirty="0" smtClean="0"/>
              <a:t> </a:t>
            </a:r>
            <a:r>
              <a:rPr lang="en-US" dirty="0" smtClean="0"/>
              <a:t>MB</a:t>
            </a:r>
            <a:r>
              <a:rPr lang="el-GR" dirty="0" smtClean="0"/>
              <a:t> = 2</a:t>
            </a:r>
            <a:r>
              <a:rPr lang="el-GR" baseline="30000" dirty="0" smtClean="0"/>
              <a:t>7</a:t>
            </a:r>
            <a:r>
              <a:rPr lang="el-GR" dirty="0" smtClean="0"/>
              <a:t> * 2</a:t>
            </a:r>
            <a:r>
              <a:rPr lang="el-GR" baseline="30000" dirty="0" smtClean="0"/>
              <a:t>20 </a:t>
            </a:r>
            <a:r>
              <a:rPr lang="en-US" dirty="0" smtClean="0"/>
              <a:t>bytes</a:t>
            </a:r>
            <a:r>
              <a:rPr lang="el-GR" dirty="0" smtClean="0"/>
              <a:t> = 2</a:t>
            </a:r>
            <a:r>
              <a:rPr lang="el-GR" baseline="30000" dirty="0" smtClean="0"/>
              <a:t>27</a:t>
            </a:r>
            <a:r>
              <a:rPr lang="el-GR" dirty="0" smtClean="0"/>
              <a:t> </a:t>
            </a:r>
            <a:r>
              <a:rPr lang="en-US" dirty="0" smtClean="0"/>
              <a:t>bytes</a:t>
            </a:r>
            <a:endParaRPr lang="el-GR" dirty="0" smtClean="0"/>
          </a:p>
          <a:p>
            <a:pPr lvl="1"/>
            <a:r>
              <a:rPr lang="el-GR" dirty="0" smtClean="0"/>
              <a:t>Όμως, το μήκος κάθε λέξης είναι 8 </a:t>
            </a:r>
            <a:r>
              <a:rPr lang="en-US" dirty="0" smtClean="0"/>
              <a:t>bytes</a:t>
            </a:r>
            <a:r>
              <a:rPr lang="el-GR" dirty="0" smtClean="0"/>
              <a:t>, δηλαδή 8 </a:t>
            </a:r>
            <a:r>
              <a:rPr lang="en-US" dirty="0" smtClean="0"/>
              <a:t>bytes</a:t>
            </a:r>
            <a:r>
              <a:rPr lang="el-GR" dirty="0" smtClean="0"/>
              <a:t> = 2</a:t>
            </a:r>
            <a:r>
              <a:rPr lang="el-GR" baseline="30000" dirty="0" smtClean="0"/>
              <a:t>3</a:t>
            </a:r>
            <a:r>
              <a:rPr lang="el-GR" dirty="0" smtClean="0"/>
              <a:t> </a:t>
            </a:r>
            <a:r>
              <a:rPr lang="en-US" dirty="0" smtClean="0"/>
              <a:t>bytes</a:t>
            </a:r>
            <a:r>
              <a:rPr lang="el-GR" dirty="0" smtClean="0"/>
              <a:t>, άρα ο χώρος διευθύνσεων είναι 2</a:t>
            </a:r>
            <a:r>
              <a:rPr lang="el-GR" baseline="30000" dirty="0" smtClean="0"/>
              <a:t>27</a:t>
            </a:r>
            <a:r>
              <a:rPr lang="el-GR" dirty="0" smtClean="0"/>
              <a:t> : 2</a:t>
            </a:r>
            <a:r>
              <a:rPr lang="el-GR" baseline="30000" dirty="0" smtClean="0"/>
              <a:t>3</a:t>
            </a:r>
            <a:r>
              <a:rPr lang="el-GR" dirty="0" smtClean="0"/>
              <a:t> = 2</a:t>
            </a:r>
            <a:r>
              <a:rPr lang="el-GR" baseline="30000" dirty="0" smtClean="0"/>
              <a:t>27-3</a:t>
            </a:r>
            <a:r>
              <a:rPr lang="el-GR" dirty="0" smtClean="0"/>
              <a:t> = 2</a:t>
            </a:r>
            <a:r>
              <a:rPr lang="el-GR" baseline="30000" dirty="0" smtClean="0"/>
              <a:t>24</a:t>
            </a:r>
            <a:r>
              <a:rPr lang="el-GR" dirty="0" smtClean="0"/>
              <a:t> </a:t>
            </a:r>
          </a:p>
          <a:p>
            <a:pPr lvl="1"/>
            <a:r>
              <a:rPr lang="el-GR" dirty="0" smtClean="0"/>
              <a:t>Επομένως, για κάθε διεύθυνση απαιτούνται  </a:t>
            </a:r>
            <a:r>
              <a:rPr lang="en-US" dirty="0" smtClean="0"/>
              <a:t>log</a:t>
            </a:r>
            <a:r>
              <a:rPr lang="el-GR" baseline="-25000" dirty="0" smtClean="0"/>
              <a:t>2</a:t>
            </a:r>
            <a:r>
              <a:rPr lang="el-GR" dirty="0" smtClean="0"/>
              <a:t>2</a:t>
            </a:r>
            <a:r>
              <a:rPr lang="el-GR" baseline="30000" dirty="0" smtClean="0"/>
              <a:t>24</a:t>
            </a:r>
            <a:r>
              <a:rPr lang="el-GR" dirty="0" smtClean="0"/>
              <a:t> = 24 </a:t>
            </a:r>
            <a:r>
              <a:rPr lang="en-US" dirty="0" smtClean="0"/>
              <a:t>bits</a:t>
            </a:r>
            <a:endParaRPr lang="el-GR" dirty="0" smtClean="0"/>
          </a:p>
          <a:p>
            <a:endParaRPr lang="el-G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Ιεραρχία της μνήμης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65</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Οι διαφορετικές κατηγορίες μονάδων μνήμης οφείλονται στα ιδιαίτερα χαρακτηριστικά που έχει καθεμία, τα οποία καθορίζουν και τη χρήση της </a:t>
            </a:r>
          </a:p>
          <a:p>
            <a:r>
              <a:rPr lang="el-GR" dirty="0" smtClean="0"/>
              <a:t>Τα κυριότερα χαρακτηριστικά μίας μονάδας μνήμης είναι </a:t>
            </a:r>
          </a:p>
          <a:p>
            <a:pPr lvl="1"/>
            <a:r>
              <a:rPr lang="el-GR" dirty="0" smtClean="0"/>
              <a:t>ο </a:t>
            </a:r>
            <a:r>
              <a:rPr lang="el-GR" b="1" dirty="0" smtClean="0"/>
              <a:t>χρόνος προσπέλασης (</a:t>
            </a:r>
            <a:r>
              <a:rPr lang="en-US" b="1" dirty="0" smtClean="0"/>
              <a:t>access time</a:t>
            </a:r>
            <a:r>
              <a:rPr lang="el-GR" b="1" dirty="0" smtClean="0"/>
              <a:t>)</a:t>
            </a:r>
            <a:r>
              <a:rPr lang="el-GR" dirty="0" smtClean="0"/>
              <a:t> </a:t>
            </a:r>
          </a:p>
          <a:p>
            <a:pPr lvl="2"/>
            <a:r>
              <a:rPr lang="el-GR" dirty="0" smtClean="0"/>
              <a:t>δηλαδή ο χρόνος που απαιτείται για να προσπελάσουμε μία λέξη της μνήμης</a:t>
            </a:r>
          </a:p>
          <a:p>
            <a:pPr lvl="1"/>
            <a:r>
              <a:rPr lang="el-GR" dirty="0" smtClean="0"/>
              <a:t>το </a:t>
            </a:r>
            <a:r>
              <a:rPr lang="el-GR" b="1" dirty="0" smtClean="0"/>
              <a:t>κόστος</a:t>
            </a:r>
            <a:r>
              <a:rPr lang="el-GR" dirty="0" smtClean="0"/>
              <a:t> ανά μονάδα αποθηκευμένης πληροφορίας </a:t>
            </a:r>
          </a:p>
          <a:p>
            <a:pPr lvl="2"/>
            <a:r>
              <a:rPr lang="el-GR" dirty="0" smtClean="0"/>
              <a:t>το κόστος αναφέρεται στην κατασκευή της μνήμης</a:t>
            </a:r>
          </a:p>
          <a:p>
            <a:pPr lvl="1"/>
            <a:r>
              <a:rPr lang="el-GR" dirty="0" smtClean="0"/>
              <a:t>το </a:t>
            </a:r>
            <a:r>
              <a:rPr lang="el-GR" b="1" dirty="0" smtClean="0"/>
              <a:t>μήκος λέξης (</a:t>
            </a:r>
            <a:r>
              <a:rPr lang="en-US" b="1" dirty="0" smtClean="0"/>
              <a:t>word length</a:t>
            </a:r>
            <a:r>
              <a:rPr lang="el-GR" b="1" dirty="0" smtClean="0"/>
              <a:t>)</a:t>
            </a:r>
            <a:endParaRPr lang="el-GR" dirty="0" smtClean="0"/>
          </a:p>
          <a:p>
            <a:pPr lvl="1"/>
            <a:r>
              <a:rPr lang="el-GR" dirty="0" smtClean="0"/>
              <a:t>η </a:t>
            </a:r>
            <a:r>
              <a:rPr lang="el-GR" b="1" dirty="0" smtClean="0"/>
              <a:t>χωρητικότητα (</a:t>
            </a:r>
            <a:r>
              <a:rPr lang="en-US" b="1" dirty="0" smtClean="0"/>
              <a:t>capacity</a:t>
            </a:r>
            <a:r>
              <a:rPr lang="el-GR" b="1" dirty="0" smtClean="0"/>
              <a:t>)</a:t>
            </a:r>
            <a:r>
              <a:rPr lang="el-GR" dirty="0" smtClean="0"/>
              <a:t> της </a:t>
            </a:r>
          </a:p>
          <a:p>
            <a:pPr lvl="2"/>
            <a:r>
              <a:rPr lang="el-GR" dirty="0" smtClean="0"/>
              <a:t>δηλαδή η συνολική ποσότητα πληροφοριών που μπορεί να αποθηκεύσει</a:t>
            </a:r>
            <a:endParaRPr lang="el-G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Ιεραρχία της μνήμης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66</a:t>
            </a:fld>
            <a:endParaRPr lang="el-GR"/>
          </a:p>
        </p:txBody>
      </p:sp>
      <p:sp>
        <p:nvSpPr>
          <p:cNvPr id="5" name="4 - Θέση περιεχομένου"/>
          <p:cNvSpPr>
            <a:spLocks noGrp="1"/>
          </p:cNvSpPr>
          <p:nvPr>
            <p:ph sz="quarter" idx="1"/>
          </p:nvPr>
        </p:nvSpPr>
        <p:spPr>
          <a:xfrm>
            <a:off x="301752" y="1527048"/>
            <a:ext cx="3766192" cy="4638256"/>
          </a:xfrm>
        </p:spPr>
        <p:txBody>
          <a:bodyPr>
            <a:normAutofit fontScale="70000" lnSpcReduction="20000"/>
          </a:bodyPr>
          <a:lstStyle/>
          <a:p>
            <a:r>
              <a:rPr lang="el-GR" dirty="0" smtClean="0"/>
              <a:t>Συνήθως, μικρός χρόνος προσπέλασης μιας μνήμης συνοδεύεται από υψηλό κόστος αποθήκευσης και αντιστρόφως</a:t>
            </a:r>
          </a:p>
          <a:p>
            <a:r>
              <a:rPr lang="el-GR" dirty="0" smtClean="0"/>
              <a:t>Επίσης, η χωρητικότητα μίας μνήμης καθορίζεται από το κόστος αυτής, δηλαδή υψηλό κόστος συνεπάγεται μικρή χωρητικότητα και αντιστρόφως </a:t>
            </a:r>
          </a:p>
          <a:p>
            <a:r>
              <a:rPr lang="el-GR" dirty="0" smtClean="0"/>
              <a:t>Η προσπέλαση μιας λέξης ορίζεται από τη στιγμή που επιλέγουμε μία θέση μνήμης μέχρι τη στιγμή που το περιεχόμενο της θέσης αυτής έχει διαβαστεί ή γραφτεί</a:t>
            </a:r>
          </a:p>
          <a:p>
            <a:endParaRPr lang="el-GR" dirty="0"/>
          </a:p>
        </p:txBody>
      </p:sp>
      <p:sp>
        <p:nvSpPr>
          <p:cNvPr id="6" name="1 - Ορθογώνιο"/>
          <p:cNvSpPr/>
          <p:nvPr/>
        </p:nvSpPr>
        <p:spPr>
          <a:xfrm>
            <a:off x="5103986" y="1863799"/>
            <a:ext cx="2500330"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Καταχωρητές</a:t>
            </a:r>
            <a:endParaRPr lang="el-GR" dirty="0">
              <a:solidFill>
                <a:schemeClr val="tx1"/>
              </a:solidFill>
              <a:latin typeface="Times New Roman" pitchFamily="18" charset="0"/>
              <a:cs typeface="Times New Roman" pitchFamily="18" charset="0"/>
            </a:endParaRPr>
          </a:p>
        </p:txBody>
      </p:sp>
      <p:sp>
        <p:nvSpPr>
          <p:cNvPr id="7" name="2 - Ορθογώνιο"/>
          <p:cNvSpPr/>
          <p:nvPr/>
        </p:nvSpPr>
        <p:spPr>
          <a:xfrm>
            <a:off x="5103986" y="2649617"/>
            <a:ext cx="2500330"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Κρυφή Μνήμη</a:t>
            </a:r>
            <a:endParaRPr lang="el-GR" dirty="0">
              <a:solidFill>
                <a:schemeClr val="tx1"/>
              </a:solidFill>
              <a:latin typeface="Times New Roman" pitchFamily="18" charset="0"/>
              <a:cs typeface="Times New Roman" pitchFamily="18" charset="0"/>
            </a:endParaRPr>
          </a:p>
        </p:txBody>
      </p:sp>
      <p:sp>
        <p:nvSpPr>
          <p:cNvPr id="8" name="3 - Ορθογώνιο"/>
          <p:cNvSpPr/>
          <p:nvPr/>
        </p:nvSpPr>
        <p:spPr>
          <a:xfrm>
            <a:off x="5103986" y="3435435"/>
            <a:ext cx="2500330"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Κύρια Μνήμη</a:t>
            </a:r>
            <a:endParaRPr lang="el-GR" dirty="0">
              <a:solidFill>
                <a:schemeClr val="tx1"/>
              </a:solidFill>
              <a:latin typeface="Times New Roman" pitchFamily="18" charset="0"/>
              <a:cs typeface="Times New Roman" pitchFamily="18" charset="0"/>
            </a:endParaRPr>
          </a:p>
        </p:txBody>
      </p:sp>
      <p:sp>
        <p:nvSpPr>
          <p:cNvPr id="9" name="4 - Ορθογώνιο"/>
          <p:cNvSpPr/>
          <p:nvPr/>
        </p:nvSpPr>
        <p:spPr>
          <a:xfrm>
            <a:off x="5103986" y="4221253"/>
            <a:ext cx="2500330"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Μονάδα Δίσκων</a:t>
            </a:r>
            <a:endParaRPr lang="el-GR" dirty="0">
              <a:solidFill>
                <a:schemeClr val="tx1"/>
              </a:solidFill>
              <a:latin typeface="Times New Roman" pitchFamily="18" charset="0"/>
              <a:cs typeface="Times New Roman" pitchFamily="18" charset="0"/>
            </a:endParaRPr>
          </a:p>
        </p:txBody>
      </p:sp>
      <p:sp>
        <p:nvSpPr>
          <p:cNvPr id="10" name="5 - Ορθογώνιο"/>
          <p:cNvSpPr/>
          <p:nvPr/>
        </p:nvSpPr>
        <p:spPr>
          <a:xfrm>
            <a:off x="5103986" y="5007071"/>
            <a:ext cx="2500330" cy="4286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Μονάδα Ταινιών</a:t>
            </a:r>
            <a:endParaRPr lang="el-GR" dirty="0">
              <a:solidFill>
                <a:schemeClr val="tx1"/>
              </a:solidFill>
              <a:latin typeface="Times New Roman" pitchFamily="18" charset="0"/>
              <a:cs typeface="Times New Roman" pitchFamily="18" charset="0"/>
            </a:endParaRPr>
          </a:p>
        </p:txBody>
      </p:sp>
      <p:cxnSp>
        <p:nvCxnSpPr>
          <p:cNvPr id="11" name="9 - Ευθύγραμμο βέλος σύνδεσης"/>
          <p:cNvCxnSpPr>
            <a:stCxn id="6" idx="2"/>
            <a:endCxn id="7" idx="0"/>
          </p:cNvCxnSpPr>
          <p:nvPr/>
        </p:nvCxnSpPr>
        <p:spPr>
          <a:xfrm rot="5400000">
            <a:off x="6175556" y="2471022"/>
            <a:ext cx="357190"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12" name="10 - Ευθύγραμμο βέλος σύνδεσης"/>
          <p:cNvCxnSpPr/>
          <p:nvPr/>
        </p:nvCxnSpPr>
        <p:spPr>
          <a:xfrm rot="5400000">
            <a:off x="6140631" y="3256046"/>
            <a:ext cx="357190"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13" name="11 - Ευθύγραμμο βέλος σύνδεσης"/>
          <p:cNvCxnSpPr/>
          <p:nvPr/>
        </p:nvCxnSpPr>
        <p:spPr>
          <a:xfrm rot="5400000">
            <a:off x="6140631" y="4827682"/>
            <a:ext cx="357190"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14" name="12 - Ευθύγραμμο βέλος σύνδεσης"/>
          <p:cNvCxnSpPr/>
          <p:nvPr/>
        </p:nvCxnSpPr>
        <p:spPr>
          <a:xfrm rot="5400000">
            <a:off x="6140631" y="4041864"/>
            <a:ext cx="357190"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15" name="15 - Βέλος προς τα κάτω"/>
          <p:cNvSpPr/>
          <p:nvPr/>
        </p:nvSpPr>
        <p:spPr>
          <a:xfrm>
            <a:off x="7747192" y="1863799"/>
            <a:ext cx="857256" cy="3571900"/>
          </a:xfrm>
          <a:prstGeom prst="downArrow">
            <a:avLst/>
          </a:prstGeom>
        </p:spPr>
        <p:style>
          <a:lnRef idx="1">
            <a:schemeClr val="accent6"/>
          </a:lnRef>
          <a:fillRef idx="2">
            <a:schemeClr val="accent6"/>
          </a:fillRef>
          <a:effectRef idx="1">
            <a:schemeClr val="accent6"/>
          </a:effectRef>
          <a:fontRef idx="minor">
            <a:schemeClr val="dk1"/>
          </a:fontRef>
        </p:style>
        <p:txBody>
          <a:bodyPr vert="vert270"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Χωρητικότητα</a:t>
            </a:r>
            <a:endParaRPr lang="el-GR" dirty="0">
              <a:solidFill>
                <a:schemeClr val="tx1"/>
              </a:solidFill>
              <a:latin typeface="Times New Roman" pitchFamily="18" charset="0"/>
              <a:cs typeface="Times New Roman" pitchFamily="18" charset="0"/>
            </a:endParaRPr>
          </a:p>
        </p:txBody>
      </p:sp>
      <p:sp>
        <p:nvSpPr>
          <p:cNvPr id="16" name="16 - Βέλος προς τα κάτω"/>
          <p:cNvSpPr/>
          <p:nvPr/>
        </p:nvSpPr>
        <p:spPr>
          <a:xfrm rot="10800000">
            <a:off x="4175292" y="1935237"/>
            <a:ext cx="857256" cy="3509986"/>
          </a:xfrm>
          <a:prstGeom prst="downArrow">
            <a:avLst/>
          </a:prstGeom>
        </p:spPr>
        <p:style>
          <a:lnRef idx="1">
            <a:schemeClr val="accent6"/>
          </a:lnRef>
          <a:fillRef idx="2">
            <a:schemeClr val="accent6"/>
          </a:fillRef>
          <a:effectRef idx="1">
            <a:schemeClr val="accent6"/>
          </a:effectRef>
          <a:fontRef idx="minor">
            <a:schemeClr val="dk1"/>
          </a:fontRef>
        </p:style>
        <p:txBody>
          <a:bodyPr vert="vert"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Ταχύτητα - Κόστος</a:t>
            </a:r>
            <a:endParaRPr lang="el-GR" dirty="0">
              <a:solidFill>
                <a:schemeClr val="tx1"/>
              </a:solidFill>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Εσωτερική Διασύνδεση (1/6)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67</a:t>
            </a:fld>
            <a:endParaRPr lang="el-GR"/>
          </a:p>
        </p:txBody>
      </p:sp>
      <p:sp>
        <p:nvSpPr>
          <p:cNvPr id="5" name="4 - Θέση περιεχομένου"/>
          <p:cNvSpPr>
            <a:spLocks noGrp="1"/>
          </p:cNvSpPr>
          <p:nvPr>
            <p:ph sz="quarter" idx="1"/>
          </p:nvPr>
        </p:nvSpPr>
        <p:spPr/>
        <p:txBody>
          <a:bodyPr>
            <a:normAutofit fontScale="92500" lnSpcReduction="10000"/>
          </a:bodyPr>
          <a:lstStyle/>
          <a:p>
            <a:r>
              <a:rPr lang="el-GR" dirty="0" smtClean="0"/>
              <a:t>Οι μονάδες συνδέονται μεταξύ τους μέσω μιας συλλογής καλωδίων που ονομάζεται </a:t>
            </a:r>
            <a:r>
              <a:rPr lang="el-GR" b="1" dirty="0" smtClean="0"/>
              <a:t>δίαυλος (</a:t>
            </a:r>
            <a:r>
              <a:rPr lang="en-US" b="1" dirty="0" smtClean="0"/>
              <a:t>bus</a:t>
            </a:r>
            <a:r>
              <a:rPr lang="el-GR" b="1" dirty="0" smtClean="0"/>
              <a:t>)</a:t>
            </a:r>
            <a:endParaRPr lang="el-GR" dirty="0" smtClean="0"/>
          </a:p>
          <a:p>
            <a:r>
              <a:rPr lang="el-GR" dirty="0" smtClean="0"/>
              <a:t>Ο δίαυλος δίνει τη δυνατότητα της ροής των δεδομένων μεταξύ των μονάδων, σύμφωνα με προκαθορισμένους κανόνες μεταφοράς</a:t>
            </a:r>
          </a:p>
          <a:p>
            <a:r>
              <a:rPr lang="el-GR" dirty="0" smtClean="0"/>
              <a:t>Σε κάθε χρονική στιγμή μόνο δύο μονάδες μπορούν να χρησιμοποιούν το δίαυλο, καθώς ο τελευταίος μπορεί να εκτελεί μία μόνο μεταφορά τη φορά</a:t>
            </a:r>
          </a:p>
          <a:p>
            <a:r>
              <a:rPr lang="el-GR" dirty="0" smtClean="0"/>
              <a:t>Αποτελείται από έναν αριθμό καλωδίων που επιτρέπουν τη διαχείριση πολλαπλών αιτημάτων χρήσης του διαύλου</a:t>
            </a:r>
          </a:p>
          <a:p>
            <a:r>
              <a:rPr lang="el-GR" dirty="0" smtClean="0"/>
              <a:t>Κάθε καλώδιο μπορεί να μεταφέρει 1 </a:t>
            </a:r>
            <a:r>
              <a:rPr lang="en-US" dirty="0" smtClean="0"/>
              <a:t>bit </a:t>
            </a:r>
            <a:r>
              <a:rPr lang="el-GR" dirty="0" smtClean="0"/>
              <a:t>τη φορά (0 ή 1)</a:t>
            </a:r>
          </a:p>
          <a:p>
            <a:endParaRPr lang="el-G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Εσωτερική Διασύνδεση (2/6)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68</a:t>
            </a:fld>
            <a:endParaRPr lang="el-GR"/>
          </a:p>
        </p:txBody>
      </p:sp>
      <p:sp>
        <p:nvSpPr>
          <p:cNvPr id="5" name="4 - Θέση περιεχομένου"/>
          <p:cNvSpPr>
            <a:spLocks noGrp="1"/>
          </p:cNvSpPr>
          <p:nvPr>
            <p:ph sz="quarter" idx="1"/>
          </p:nvPr>
        </p:nvSpPr>
        <p:spPr>
          <a:xfrm>
            <a:off x="301752" y="1527048"/>
            <a:ext cx="8503920" cy="2189984"/>
          </a:xfrm>
        </p:spPr>
        <p:txBody>
          <a:bodyPr>
            <a:normAutofit fontScale="85000" lnSpcReduction="20000"/>
          </a:bodyPr>
          <a:lstStyle/>
          <a:p>
            <a:r>
              <a:rPr lang="el-GR" dirty="0" smtClean="0"/>
              <a:t>Όσον αφορά την επικοινωνία μεταξύ της ΚΜΕ και της (κύριας) μνήμης, αυτή επιτυγχάνεται με τη χρήση τριών διαφορετικών ομάδων καλωδίων, καθεμία από τις οποίες εξυπηρετεί και ένα διαφορετικό σκοπό: </a:t>
            </a:r>
          </a:p>
          <a:p>
            <a:pPr lvl="1"/>
            <a:r>
              <a:rPr lang="el-GR" dirty="0" smtClean="0"/>
              <a:t>το δίαυλο δεδομένων</a:t>
            </a:r>
          </a:p>
          <a:p>
            <a:pPr lvl="1"/>
            <a:r>
              <a:rPr lang="el-GR" dirty="0" smtClean="0"/>
              <a:t>το δίαυλο διευθύνσεων </a:t>
            </a:r>
          </a:p>
          <a:p>
            <a:pPr lvl="1"/>
            <a:r>
              <a:rPr lang="el-GR" dirty="0" smtClean="0"/>
              <a:t>το δίαυλο ελέγχου</a:t>
            </a:r>
            <a:endParaRPr lang="el-GR" dirty="0"/>
          </a:p>
        </p:txBody>
      </p:sp>
      <p:sp>
        <p:nvSpPr>
          <p:cNvPr id="6" name="8 - Ορθογώνιο"/>
          <p:cNvSpPr/>
          <p:nvPr/>
        </p:nvSpPr>
        <p:spPr>
          <a:xfrm>
            <a:off x="2000232" y="4291264"/>
            <a:ext cx="5072098" cy="4286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Δίαυλος</a:t>
            </a:r>
            <a:endParaRPr lang="el-GR" b="1" dirty="0">
              <a:solidFill>
                <a:schemeClr val="tx1"/>
              </a:solidFill>
              <a:latin typeface="Times New Roman" pitchFamily="18" charset="0"/>
              <a:cs typeface="Times New Roman" pitchFamily="18" charset="0"/>
            </a:endParaRPr>
          </a:p>
        </p:txBody>
      </p:sp>
      <p:sp>
        <p:nvSpPr>
          <p:cNvPr id="7" name="9 - Ορθογώνιο"/>
          <p:cNvSpPr/>
          <p:nvPr/>
        </p:nvSpPr>
        <p:spPr>
          <a:xfrm>
            <a:off x="1142976" y="3862636"/>
            <a:ext cx="1143008" cy="1214446"/>
          </a:xfrm>
          <a:prstGeom prst="rect">
            <a:avLst/>
          </a:prstGeom>
          <a:solidFill>
            <a:schemeClr val="tx2">
              <a:lumMod val="20000"/>
              <a:lumOff val="8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ΚΜΕ</a:t>
            </a:r>
            <a:endParaRPr lang="el-GR" b="1" dirty="0">
              <a:solidFill>
                <a:schemeClr val="tx1"/>
              </a:solidFill>
              <a:latin typeface="Times New Roman" pitchFamily="18" charset="0"/>
              <a:cs typeface="Times New Roman" pitchFamily="18" charset="0"/>
            </a:endParaRPr>
          </a:p>
        </p:txBody>
      </p:sp>
      <p:sp>
        <p:nvSpPr>
          <p:cNvPr id="8" name="10 - Ορθογώνιο"/>
          <p:cNvSpPr/>
          <p:nvPr/>
        </p:nvSpPr>
        <p:spPr>
          <a:xfrm>
            <a:off x="6858016" y="3862636"/>
            <a:ext cx="1143008" cy="1214446"/>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Μνήμη</a:t>
            </a:r>
            <a:endParaRPr lang="el-GR" b="1" dirty="0">
              <a:solidFill>
                <a:schemeClr val="tx1"/>
              </a:solidFill>
              <a:latin typeface="Times New Roman" pitchFamily="18" charset="0"/>
              <a:cs typeface="Times New Roman" pitchFamily="18" charset="0"/>
            </a:endParaRPr>
          </a:p>
        </p:txBody>
      </p:sp>
      <p:sp>
        <p:nvSpPr>
          <p:cNvPr id="9" name="11 - Ορθογώνιο"/>
          <p:cNvSpPr/>
          <p:nvPr/>
        </p:nvSpPr>
        <p:spPr>
          <a:xfrm>
            <a:off x="3143240" y="5219958"/>
            <a:ext cx="1143008" cy="1071570"/>
          </a:xfrm>
          <a:prstGeom prst="rect">
            <a:avLst/>
          </a:prstGeom>
          <a:solidFill>
            <a:schemeClr val="accent6">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Συσκευές</a:t>
            </a:r>
          </a:p>
          <a:p>
            <a:pPr algn="ctr"/>
            <a:r>
              <a:rPr lang="el-GR" b="1" dirty="0" smtClean="0">
                <a:solidFill>
                  <a:schemeClr val="tx1"/>
                </a:solidFill>
                <a:latin typeface="Times New Roman" pitchFamily="18" charset="0"/>
                <a:cs typeface="Times New Roman" pitchFamily="18" charset="0"/>
              </a:rPr>
              <a:t>Εισόδου</a:t>
            </a:r>
            <a:endParaRPr lang="el-GR" b="1" dirty="0">
              <a:solidFill>
                <a:schemeClr val="tx1"/>
              </a:solidFill>
              <a:latin typeface="Times New Roman" pitchFamily="18" charset="0"/>
              <a:cs typeface="Times New Roman" pitchFamily="18" charset="0"/>
            </a:endParaRPr>
          </a:p>
        </p:txBody>
      </p:sp>
      <p:sp>
        <p:nvSpPr>
          <p:cNvPr id="10" name="12 - Ορθογώνιο"/>
          <p:cNvSpPr/>
          <p:nvPr/>
        </p:nvSpPr>
        <p:spPr>
          <a:xfrm>
            <a:off x="4714876" y="5219958"/>
            <a:ext cx="1143008" cy="1071570"/>
          </a:xfrm>
          <a:prstGeom prst="rect">
            <a:avLst/>
          </a:prstGeom>
          <a:solidFill>
            <a:schemeClr val="accent6">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Συσκευές</a:t>
            </a:r>
          </a:p>
          <a:p>
            <a:pPr algn="ctr"/>
            <a:r>
              <a:rPr lang="el-GR" b="1" dirty="0" smtClean="0">
                <a:solidFill>
                  <a:schemeClr val="tx1"/>
                </a:solidFill>
                <a:latin typeface="Times New Roman" pitchFamily="18" charset="0"/>
                <a:cs typeface="Times New Roman" pitchFamily="18" charset="0"/>
              </a:rPr>
              <a:t>Εξόδου</a:t>
            </a:r>
            <a:endParaRPr lang="el-GR" b="1" dirty="0">
              <a:solidFill>
                <a:schemeClr val="tx1"/>
              </a:solidFill>
              <a:latin typeface="Times New Roman" pitchFamily="18" charset="0"/>
              <a:cs typeface="Times New Roman" pitchFamily="18" charset="0"/>
            </a:endParaRPr>
          </a:p>
        </p:txBody>
      </p:sp>
      <p:cxnSp>
        <p:nvCxnSpPr>
          <p:cNvPr id="11" name="14 - Ευθύγραμμο βέλος σύνδεσης"/>
          <p:cNvCxnSpPr>
            <a:stCxn id="9" idx="0"/>
          </p:cNvCxnSpPr>
          <p:nvPr/>
        </p:nvCxnSpPr>
        <p:spPr>
          <a:xfrm rot="5400000" flipH="1" flipV="1">
            <a:off x="3464711" y="4969925"/>
            <a:ext cx="500066"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2" name="15 - Ευθύγραμμο βέλος σύνδεσης"/>
          <p:cNvCxnSpPr/>
          <p:nvPr/>
        </p:nvCxnSpPr>
        <p:spPr>
          <a:xfrm rot="16200000" flipH="1">
            <a:off x="5037141" y="4969131"/>
            <a:ext cx="500066"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3" name="16 - Ευθύγραμμο βέλος σύνδεσης"/>
          <p:cNvCxnSpPr/>
          <p:nvPr/>
        </p:nvCxnSpPr>
        <p:spPr>
          <a:xfrm>
            <a:off x="2428860" y="3861048"/>
            <a:ext cx="428628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4" name="20 - Ευθύγραμμο βέλος σύνδεσης"/>
          <p:cNvCxnSpPr/>
          <p:nvPr/>
        </p:nvCxnSpPr>
        <p:spPr>
          <a:xfrm flipH="1">
            <a:off x="2428860" y="4076950"/>
            <a:ext cx="428628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Εσωτερική Διασύνδεση (3/6)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69</a:t>
            </a:fld>
            <a:endParaRPr lang="el-GR"/>
          </a:p>
        </p:txBody>
      </p:sp>
      <p:sp>
        <p:nvSpPr>
          <p:cNvPr id="5" name="4 - Θέση περιεχομένου"/>
          <p:cNvSpPr>
            <a:spLocks noGrp="1"/>
          </p:cNvSpPr>
          <p:nvPr>
            <p:ph sz="quarter" idx="1"/>
          </p:nvPr>
        </p:nvSpPr>
        <p:spPr/>
        <p:txBody>
          <a:bodyPr>
            <a:normAutofit fontScale="92500" lnSpcReduction="20000"/>
          </a:bodyPr>
          <a:lstStyle/>
          <a:p>
            <a:r>
              <a:rPr lang="el-GR" dirty="0" smtClean="0"/>
              <a:t>Ο </a:t>
            </a:r>
            <a:r>
              <a:rPr lang="el-GR" b="1" dirty="0" smtClean="0"/>
              <a:t>δίαυλος δεδομένων (</a:t>
            </a:r>
            <a:r>
              <a:rPr lang="en-US" b="1" dirty="0" smtClean="0"/>
              <a:t>data bus</a:t>
            </a:r>
            <a:r>
              <a:rPr lang="el-GR" b="1" dirty="0" smtClean="0"/>
              <a:t>)</a:t>
            </a:r>
            <a:r>
              <a:rPr lang="el-GR" dirty="0" smtClean="0"/>
              <a:t> είναι υπεύθυνος για τη μεταφορά μιας λέξης κάθε φορά</a:t>
            </a:r>
          </a:p>
          <a:p>
            <a:pPr lvl="1"/>
            <a:r>
              <a:rPr lang="el-GR" dirty="0" smtClean="0"/>
              <a:t>Αποτελείται από πολλά καλώδια, το πλήθος των οποίων εξαρτάται από το μήκος της λέξης (συγκεκριμένα ισούται με τα </a:t>
            </a:r>
            <a:r>
              <a:rPr lang="en-US" dirty="0" smtClean="0"/>
              <a:t>bits </a:t>
            </a:r>
            <a:r>
              <a:rPr lang="el-GR" dirty="0" smtClean="0"/>
              <a:t>κάθε λέξης) </a:t>
            </a:r>
          </a:p>
          <a:p>
            <a:pPr lvl="1"/>
            <a:r>
              <a:rPr lang="el-GR" dirty="0" smtClean="0"/>
              <a:t>Π.χ. αν η λέξη είναι 32 </a:t>
            </a:r>
            <a:r>
              <a:rPr lang="en-US" dirty="0" smtClean="0"/>
              <a:t>bits</a:t>
            </a:r>
            <a:r>
              <a:rPr lang="el-GR" dirty="0" smtClean="0"/>
              <a:t> (4 </a:t>
            </a:r>
            <a:r>
              <a:rPr lang="en-US" dirty="0" smtClean="0"/>
              <a:t>bytes</a:t>
            </a:r>
            <a:r>
              <a:rPr lang="el-GR" dirty="0" smtClean="0"/>
              <a:t>), τότε ο δίαυλος δεδομένων θα αποτελείται από 32 καλώδια, έτσι ώστε να μπορεί να μεταφέρει ταυτόχρονα τα 32 </a:t>
            </a:r>
            <a:r>
              <a:rPr lang="en-US" dirty="0" smtClean="0"/>
              <a:t>bits</a:t>
            </a:r>
            <a:r>
              <a:rPr lang="el-GR" dirty="0" smtClean="0"/>
              <a:t> της λέξης</a:t>
            </a:r>
          </a:p>
          <a:p>
            <a:r>
              <a:rPr lang="el-GR" dirty="0" smtClean="0"/>
              <a:t> Ο </a:t>
            </a:r>
            <a:r>
              <a:rPr lang="el-GR" b="1" dirty="0" smtClean="0"/>
              <a:t>δίαυλος διευθύνσεων (</a:t>
            </a:r>
            <a:r>
              <a:rPr lang="en-US" b="1" dirty="0" smtClean="0"/>
              <a:t>address bus</a:t>
            </a:r>
            <a:r>
              <a:rPr lang="el-GR" b="1" dirty="0" smtClean="0"/>
              <a:t>)</a:t>
            </a:r>
            <a:r>
              <a:rPr lang="el-GR" dirty="0" smtClean="0"/>
              <a:t> επιτρέπει την προσπέλαση μιας συγκεκριμένης λέξης στη μνήμη, μεταφέροντας τη διεύθυνσή της </a:t>
            </a:r>
          </a:p>
          <a:p>
            <a:pPr lvl="1"/>
            <a:r>
              <a:rPr lang="el-GR" dirty="0" smtClean="0"/>
              <a:t>Ο αριθμός των καλωδίων του διαύλου αυτού εξαρτάται από το χώρο διευθύνσεων της μνήμης (συγκεκριμένα ισούται με τα </a:t>
            </a:r>
            <a:r>
              <a:rPr lang="en-US" dirty="0" smtClean="0"/>
              <a:t>bits</a:t>
            </a:r>
            <a:r>
              <a:rPr lang="el-GR" dirty="0" smtClean="0"/>
              <a:t> κάθε διεύθυνσης)</a:t>
            </a:r>
          </a:p>
          <a:p>
            <a:pPr lvl="1"/>
            <a:r>
              <a:rPr lang="el-GR" dirty="0" smtClean="0"/>
              <a:t>Π.χ. αν κάθε διεύθυνση έχει 32 </a:t>
            </a:r>
            <a:r>
              <a:rPr lang="en-US" dirty="0" smtClean="0"/>
              <a:t>bits</a:t>
            </a:r>
            <a:r>
              <a:rPr lang="el-GR" dirty="0" smtClean="0"/>
              <a:t>, τότε ο δίαυλος διευθύνσεων θα αποτελείται από 32 καλώδια</a:t>
            </a:r>
          </a:p>
          <a:p>
            <a:endParaRPr lang="el-G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latin typeface="Times New Roman" pitchFamily="18" charset="0"/>
                <a:cs typeface="Times New Roman" pitchFamily="18" charset="0"/>
              </a:rPr>
              <a:t>Η αρχιτεκτονική </a:t>
            </a:r>
            <a:r>
              <a:rPr lang="en-US" b="1" dirty="0" smtClean="0">
                <a:latin typeface="Times New Roman" pitchFamily="18" charset="0"/>
                <a:cs typeface="Times New Roman" pitchFamily="18" charset="0"/>
              </a:rPr>
              <a:t>von Neumann</a:t>
            </a:r>
            <a:r>
              <a:rPr lang="el-GR" b="1" dirty="0" smtClean="0">
                <a:latin typeface="Times New Roman" pitchFamily="18" charset="0"/>
                <a:cs typeface="Times New Roman" pitchFamily="18" charset="0"/>
              </a:rPr>
              <a:t> (2/3)</a:t>
            </a:r>
            <a:endParaRPr lang="el-GR" dirty="0">
              <a:latin typeface="Times New Roman" pitchFamily="18" charset="0"/>
              <a:cs typeface="Times New Roman" pitchFamily="18" charset="0"/>
            </a:endParaRP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a:t>
            </a:fld>
            <a:endParaRPr lang="el-GR"/>
          </a:p>
        </p:txBody>
      </p:sp>
      <p:sp>
        <p:nvSpPr>
          <p:cNvPr id="3" name="2 - Θέση περιεχομένου"/>
          <p:cNvSpPr>
            <a:spLocks noGrp="1"/>
          </p:cNvSpPr>
          <p:nvPr>
            <p:ph sz="quarter" idx="1"/>
          </p:nvPr>
        </p:nvSpPr>
        <p:spPr>
          <a:xfrm>
            <a:off x="457200" y="1600200"/>
            <a:ext cx="8435280" cy="5069160"/>
          </a:xfrm>
        </p:spPr>
        <p:txBody>
          <a:bodyPr>
            <a:normAutofit fontScale="92500" lnSpcReduction="20000"/>
          </a:bodyPr>
          <a:lstStyle/>
          <a:p>
            <a:r>
              <a:rPr lang="el-GR" dirty="0" smtClean="0">
                <a:latin typeface="Times New Roman" pitchFamily="18" charset="0"/>
                <a:cs typeface="Times New Roman" pitchFamily="18" charset="0"/>
              </a:rPr>
              <a:t>Πρόκειται για μία αφαιρετική αρχιτεκτονική δόμησης υπολογιστικών συστημάτων, σύμφωνα με την οποία ένα σύστημα μπορεί να διαχωριστεί στα παρακάτω βασικά τμήματα:</a:t>
            </a:r>
          </a:p>
          <a:p>
            <a:pPr lvl="1"/>
            <a:r>
              <a:rPr lang="el-GR" b="1" dirty="0" smtClean="0">
                <a:latin typeface="Times New Roman" pitchFamily="18" charset="0"/>
                <a:cs typeface="Times New Roman" pitchFamily="18" charset="0"/>
              </a:rPr>
              <a:t>Κεντρική Μονάδα Επεξεργασίας: Αποτελείται από δύο επιμέρους μονάδες:</a:t>
            </a:r>
          </a:p>
          <a:p>
            <a:pPr lvl="2"/>
            <a:r>
              <a:rPr lang="el-GR" sz="1900" b="1" dirty="0" smtClean="0">
                <a:latin typeface="Times New Roman" pitchFamily="18" charset="0"/>
                <a:cs typeface="Times New Roman" pitchFamily="18" charset="0"/>
              </a:rPr>
              <a:t>Μονάδα Ελέγχου: Λειτουργεί ως διαχειριστής των υπόλοιπων </a:t>
            </a:r>
            <a:r>
              <a:rPr lang="el-GR" sz="1900" dirty="0" smtClean="0">
                <a:latin typeface="Times New Roman" pitchFamily="18" charset="0"/>
                <a:cs typeface="Times New Roman" pitchFamily="18" charset="0"/>
              </a:rPr>
              <a:t>μονάδων για να εξασφαλίσει ότι όλα τα μέρη λειτουργούν ορθά</a:t>
            </a:r>
          </a:p>
          <a:p>
            <a:pPr lvl="2"/>
            <a:r>
              <a:rPr lang="el-GR" sz="1900" b="1" dirty="0" smtClean="0">
                <a:latin typeface="Times New Roman" pitchFamily="18" charset="0"/>
                <a:cs typeface="Times New Roman" pitchFamily="18" charset="0"/>
              </a:rPr>
              <a:t>Αριθμητική/Λογική Μονάδα: Είναι ικανή να εκτελεί αριθμητικές και </a:t>
            </a:r>
            <a:r>
              <a:rPr lang="el-GR" sz="1900" dirty="0" smtClean="0">
                <a:latin typeface="Times New Roman" pitchFamily="18" charset="0"/>
                <a:cs typeface="Times New Roman" pitchFamily="18" charset="0"/>
              </a:rPr>
              <a:t>λογικές πράξεις στα δεδομένα με βάση τις αποθηκευμένες εντολές</a:t>
            </a:r>
          </a:p>
          <a:p>
            <a:pPr lvl="1"/>
            <a:r>
              <a:rPr lang="el-GR" b="1" dirty="0" smtClean="0">
                <a:latin typeface="Times New Roman" pitchFamily="18" charset="0"/>
                <a:cs typeface="Times New Roman" pitchFamily="18" charset="0"/>
              </a:rPr>
              <a:t>Μονάδα Μνήμης: Περιέχει τα δεδομένα αλλά και τις οδηγίες-εντολές για την </a:t>
            </a:r>
            <a:r>
              <a:rPr lang="el-GR" dirty="0" smtClean="0">
                <a:latin typeface="Times New Roman" pitchFamily="18" charset="0"/>
                <a:cs typeface="Times New Roman" pitchFamily="18" charset="0"/>
              </a:rPr>
              <a:t>επεξεργασία τους</a:t>
            </a:r>
          </a:p>
          <a:p>
            <a:pPr lvl="1"/>
            <a:r>
              <a:rPr lang="el-GR" b="1" dirty="0" smtClean="0">
                <a:latin typeface="Times New Roman" pitchFamily="18" charset="0"/>
                <a:cs typeface="Times New Roman" pitchFamily="18" charset="0"/>
              </a:rPr>
              <a:t>Συσκευές Εισόδου: Μεταφέρουν («εισάγουν») τα δεδομένα στο εσωτερικό </a:t>
            </a:r>
            <a:r>
              <a:rPr lang="el-GR" dirty="0" smtClean="0">
                <a:latin typeface="Times New Roman" pitchFamily="18" charset="0"/>
                <a:cs typeface="Times New Roman" pitchFamily="18" charset="0"/>
              </a:rPr>
              <a:t>του υπολογιστικού συστήματος</a:t>
            </a:r>
          </a:p>
          <a:p>
            <a:pPr lvl="1"/>
            <a:r>
              <a:rPr lang="el-GR" b="1" dirty="0" smtClean="0">
                <a:latin typeface="Times New Roman" pitchFamily="18" charset="0"/>
                <a:cs typeface="Times New Roman" pitchFamily="18" charset="0"/>
              </a:rPr>
              <a:t>Συσκευές Εξόδου: Μεταφέρουν τα αποτελέσματα της επεξεργασίας των </a:t>
            </a:r>
            <a:r>
              <a:rPr lang="el-GR" dirty="0" smtClean="0">
                <a:latin typeface="Times New Roman" pitchFamily="18" charset="0"/>
                <a:cs typeface="Times New Roman" pitchFamily="18" charset="0"/>
              </a:rPr>
              <a:t>δεδομένων από το εσωτερικό του υπολογιστικού συστήματος στον «έξω» κόσμο</a:t>
            </a:r>
            <a:endParaRPr lang="el-GR"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Εσωτερική Διασύνδεση (4/6)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70</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85000" lnSpcReduction="20000"/>
          </a:bodyPr>
          <a:lstStyle/>
          <a:p>
            <a:r>
              <a:rPr lang="el-GR" dirty="0" smtClean="0"/>
              <a:t>Ο </a:t>
            </a:r>
            <a:r>
              <a:rPr lang="el-GR" b="1" dirty="0" smtClean="0"/>
              <a:t>δίαυλος ελέγχου (</a:t>
            </a:r>
            <a:r>
              <a:rPr lang="en-US" b="1" dirty="0" smtClean="0"/>
              <a:t>control bus</a:t>
            </a:r>
            <a:r>
              <a:rPr lang="el-GR" b="1" dirty="0" smtClean="0"/>
              <a:t>)</a:t>
            </a:r>
            <a:r>
              <a:rPr lang="el-GR" dirty="0" smtClean="0"/>
              <a:t> μεταφέρει τον κωδικό της πράξης που θα εκτελεστεί</a:t>
            </a:r>
          </a:p>
          <a:p>
            <a:pPr lvl="1"/>
            <a:r>
              <a:rPr lang="el-GR" dirty="0" smtClean="0"/>
              <a:t>Αν σε έναν υπολογιστή επιτρέπεται μόνο η λειτουργία ανάγνωσης και εγγραφής, τότε ένα </a:t>
            </a:r>
            <a:r>
              <a:rPr lang="en-US" dirty="0" smtClean="0"/>
              <a:t>bit </a:t>
            </a:r>
            <a:r>
              <a:rPr lang="el-GR" dirty="0" smtClean="0"/>
              <a:t>αρκεί (0 για ανάγνωση και 1 για εγγραφή)</a:t>
            </a:r>
          </a:p>
          <a:p>
            <a:pPr lvl="1"/>
            <a:r>
              <a:rPr lang="el-GR" dirty="0" smtClean="0"/>
              <a:t>Στη γενική περίπτωση, όπου το πλήθος των επιτρεπόμενων εντολών ελέγχου είναι </a:t>
            </a:r>
            <a:r>
              <a:rPr lang="el-GR" i="1" dirty="0" smtClean="0"/>
              <a:t>Μ</a:t>
            </a:r>
            <a:r>
              <a:rPr lang="el-GR" dirty="0" smtClean="0"/>
              <a:t>, τότε χρειάζονται </a:t>
            </a:r>
            <a:r>
              <a:rPr lang="en-US" dirty="0" smtClean="0"/>
              <a:t>log</a:t>
            </a:r>
            <a:r>
              <a:rPr lang="el-GR" baseline="-25000" dirty="0" smtClean="0"/>
              <a:t>2</a:t>
            </a:r>
            <a:r>
              <a:rPr lang="en-US" i="1" dirty="0" smtClean="0"/>
              <a:t>M</a:t>
            </a:r>
            <a:r>
              <a:rPr lang="en-US" dirty="0" smtClean="0"/>
              <a:t> </a:t>
            </a:r>
            <a:r>
              <a:rPr lang="el-GR" dirty="0" smtClean="0"/>
              <a:t>καλώδια</a:t>
            </a:r>
          </a:p>
          <a:p>
            <a:r>
              <a:rPr lang="el-GR" dirty="0" smtClean="0"/>
              <a:t>Όσον αφορά την επικοινωνία με τις συσκευές εισόδου/εξόδου, καθώς η φύση αυτών των συσκευών είναι διαφορετική από τη φύση της ΚΜΕ και της μνήμης, δεν είναι δυνατή η άμεση σύνδεσή τους στους διαύλους που συνδέουν τον επεξεργαστή με τη μνήμη</a:t>
            </a:r>
          </a:p>
          <a:p>
            <a:pPr lvl="1"/>
            <a:r>
              <a:rPr lang="el-GR" dirty="0" smtClean="0"/>
              <a:t>Η μονάδα μνήμης και ο επεξεργαστής είναι ηλεκτρονικές συσκευές, γεγονός που τις καθιστά τα πιο γρήγορα μέρη του υπολογιστή</a:t>
            </a:r>
          </a:p>
          <a:p>
            <a:pPr lvl="1"/>
            <a:r>
              <a:rPr lang="el-GR" dirty="0" smtClean="0"/>
              <a:t>Από την άλλη πλευρά, οι περιφερειακές μονάδες είναι είτε ηλεκτρομηχανικές (πολύ αργές), είτε μαγνητικές ή οπτικές (πιο γρήγορες)</a:t>
            </a:r>
          </a:p>
          <a:p>
            <a:pPr>
              <a:buNone/>
            </a:pPr>
            <a:endParaRPr lang="el-G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Εσωτερική Διασύνδεση (5/6)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71</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77500" lnSpcReduction="20000"/>
          </a:bodyPr>
          <a:lstStyle/>
          <a:p>
            <a:r>
              <a:rPr lang="el-GR" dirty="0" smtClean="0"/>
              <a:t>Οι συσκευές εισόδου/εξόδου συνδέονται με τους διαύλους μέσω μιας συσκευής που ονομάζεται </a:t>
            </a:r>
            <a:r>
              <a:rPr lang="el-GR" b="1" dirty="0" smtClean="0"/>
              <a:t>ελεγκτής εισόδου/εξόδου </a:t>
            </a:r>
            <a:r>
              <a:rPr lang="el-GR" dirty="0" smtClean="0"/>
              <a:t>ή </a:t>
            </a:r>
            <a:r>
              <a:rPr lang="el-GR" b="1" dirty="0" smtClean="0"/>
              <a:t>διασύνδεση (</a:t>
            </a:r>
            <a:r>
              <a:rPr lang="en-US" b="1" dirty="0" smtClean="0"/>
              <a:t>interface</a:t>
            </a:r>
            <a:r>
              <a:rPr lang="el-GR" b="1" dirty="0" smtClean="0"/>
              <a:t>)</a:t>
            </a:r>
            <a:endParaRPr lang="el-GR" dirty="0" smtClean="0"/>
          </a:p>
          <a:p>
            <a:pPr lvl="1"/>
            <a:r>
              <a:rPr lang="el-GR" dirty="0" smtClean="0"/>
              <a:t>η οποία εξομαλύνει τις διαφορές μεταξύ των αργών περιφερειακών συσκευών και της γρήγορης μνήμης και επεξεργαστή </a:t>
            </a:r>
          </a:p>
          <a:p>
            <a:r>
              <a:rPr lang="el-GR" dirty="0" smtClean="0"/>
              <a:t>Οι ελεγκτές διακρίνονται σε </a:t>
            </a:r>
          </a:p>
          <a:p>
            <a:pPr lvl="1"/>
            <a:r>
              <a:rPr lang="el-GR" b="1" dirty="0" smtClean="0"/>
              <a:t>σειριακοί ελεγκτές</a:t>
            </a:r>
            <a:r>
              <a:rPr lang="el-GR" dirty="0" smtClean="0"/>
              <a:t> </a:t>
            </a:r>
          </a:p>
          <a:p>
            <a:pPr lvl="2"/>
            <a:r>
              <a:rPr lang="el-GR" dirty="0" smtClean="0"/>
              <a:t>διαθέτουν μόνο μία σύνδεση καλωδίου (όπως η </a:t>
            </a:r>
            <a:r>
              <a:rPr lang="en-US" dirty="0" smtClean="0"/>
              <a:t>USB</a:t>
            </a:r>
            <a:r>
              <a:rPr lang="el-GR" dirty="0" smtClean="0"/>
              <a:t>) με τη συσκευή (π.χ. πληκτρολόγιο, ποντίκι)</a:t>
            </a:r>
          </a:p>
          <a:p>
            <a:pPr lvl="1"/>
            <a:r>
              <a:rPr lang="el-GR" b="1" dirty="0" smtClean="0"/>
              <a:t>παράλληλοι ελεγκτές</a:t>
            </a:r>
            <a:r>
              <a:rPr lang="el-GR" dirty="0" smtClean="0"/>
              <a:t> </a:t>
            </a:r>
          </a:p>
          <a:p>
            <a:pPr lvl="2"/>
            <a:r>
              <a:rPr lang="el-GR" dirty="0" smtClean="0"/>
              <a:t>διαθέτουν πολλές συνδέσεις με τη συσκευή, ώστε να μπορούν να μεταφέρουν πολλά </a:t>
            </a:r>
            <a:r>
              <a:rPr lang="en-US" dirty="0" smtClean="0"/>
              <a:t>bits </a:t>
            </a:r>
            <a:r>
              <a:rPr lang="el-GR" dirty="0" smtClean="0"/>
              <a:t>ταυτόχρονα</a:t>
            </a:r>
          </a:p>
          <a:p>
            <a:r>
              <a:rPr lang="el-GR" dirty="0" smtClean="0"/>
              <a:t>Π.χ. ο δίσκος ή σαρωτής μπορούν να έχουν παράλληλη σύνδεση με 8, 16 ή 32 καλώδια</a:t>
            </a:r>
          </a:p>
          <a:p>
            <a:r>
              <a:rPr lang="el-GR" dirty="0" smtClean="0"/>
              <a:t>Οι σειριακοί ελεγκτές χρησιμοποιούνται για τη σύνδεση πιο αργών συσκευών, ενώ οι παράλληλοι για τη σύνδεση συσκευών με σχετικά πιο γρήγορες ταχύτητες</a:t>
            </a:r>
          </a:p>
          <a:p>
            <a:endParaRPr lang="el-G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smtClean="0"/>
              <a:t>Εσωτερική Διασύνδεση (6/6)</a:t>
            </a:r>
            <a:endParaRPr lang="el-GR"/>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72</a:t>
            </a:fld>
            <a:endParaRPr lang="el-GR"/>
          </a:p>
        </p:txBody>
      </p:sp>
      <p:sp>
        <p:nvSpPr>
          <p:cNvPr id="6" name="9 - Ορθογώνιο"/>
          <p:cNvSpPr/>
          <p:nvPr/>
        </p:nvSpPr>
        <p:spPr>
          <a:xfrm>
            <a:off x="1064707" y="2419550"/>
            <a:ext cx="1143008" cy="1214446"/>
          </a:xfrm>
          <a:prstGeom prst="rect">
            <a:avLst/>
          </a:prstGeom>
          <a:solidFill>
            <a:schemeClr val="tx2">
              <a:lumMod val="20000"/>
              <a:lumOff val="8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ΚΜΕ</a:t>
            </a:r>
            <a:endParaRPr lang="el-GR" b="1" dirty="0">
              <a:solidFill>
                <a:schemeClr val="tx1"/>
              </a:solidFill>
              <a:latin typeface="Times New Roman" pitchFamily="18" charset="0"/>
              <a:cs typeface="Times New Roman" pitchFamily="18" charset="0"/>
            </a:endParaRPr>
          </a:p>
        </p:txBody>
      </p:sp>
      <p:sp>
        <p:nvSpPr>
          <p:cNvPr id="7" name="10 - Ορθογώνιο"/>
          <p:cNvSpPr/>
          <p:nvPr/>
        </p:nvSpPr>
        <p:spPr>
          <a:xfrm>
            <a:off x="6779747" y="2419550"/>
            <a:ext cx="1143008" cy="1214446"/>
          </a:xfrm>
          <a:prstGeom prst="rect">
            <a:avLst/>
          </a:prstGeom>
          <a:solidFill>
            <a:schemeClr val="accent4">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b="1" dirty="0" smtClean="0">
                <a:solidFill>
                  <a:schemeClr val="tx1"/>
                </a:solidFill>
                <a:latin typeface="Times New Roman" pitchFamily="18" charset="0"/>
                <a:cs typeface="Times New Roman" pitchFamily="18" charset="0"/>
              </a:rPr>
              <a:t>Μνήμη</a:t>
            </a:r>
            <a:endParaRPr lang="el-GR" b="1" dirty="0">
              <a:solidFill>
                <a:schemeClr val="tx1"/>
              </a:solidFill>
              <a:latin typeface="Times New Roman" pitchFamily="18" charset="0"/>
              <a:cs typeface="Times New Roman" pitchFamily="18" charset="0"/>
            </a:endParaRPr>
          </a:p>
        </p:txBody>
      </p:sp>
      <p:sp>
        <p:nvSpPr>
          <p:cNvPr id="8" name="11 - Ορθογώνιο"/>
          <p:cNvSpPr/>
          <p:nvPr/>
        </p:nvSpPr>
        <p:spPr>
          <a:xfrm>
            <a:off x="2350591" y="3776872"/>
            <a:ext cx="1143008" cy="1071570"/>
          </a:xfrm>
          <a:prstGeom prst="rect">
            <a:avLst/>
          </a:prstGeom>
          <a:solidFill>
            <a:schemeClr val="accent6">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600" b="1" dirty="0" smtClean="0">
                <a:solidFill>
                  <a:schemeClr val="tx1"/>
                </a:solidFill>
                <a:latin typeface="Times New Roman" pitchFamily="18" charset="0"/>
                <a:cs typeface="Times New Roman" pitchFamily="18" charset="0"/>
              </a:rPr>
              <a:t>Ελεγκτής Οθόνης</a:t>
            </a:r>
            <a:endParaRPr lang="el-GR" sz="1600" b="1" dirty="0">
              <a:solidFill>
                <a:schemeClr val="tx1"/>
              </a:solidFill>
              <a:latin typeface="Times New Roman" pitchFamily="18" charset="0"/>
              <a:cs typeface="Times New Roman" pitchFamily="18" charset="0"/>
            </a:endParaRPr>
          </a:p>
        </p:txBody>
      </p:sp>
      <p:sp>
        <p:nvSpPr>
          <p:cNvPr id="9" name="12 - Ορθογώνιο"/>
          <p:cNvSpPr/>
          <p:nvPr/>
        </p:nvSpPr>
        <p:spPr>
          <a:xfrm>
            <a:off x="3850789" y="3776872"/>
            <a:ext cx="1143008" cy="1071570"/>
          </a:xfrm>
          <a:prstGeom prst="rect">
            <a:avLst/>
          </a:prstGeom>
          <a:solidFill>
            <a:schemeClr val="accent6">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600" b="1" dirty="0" smtClean="0">
                <a:solidFill>
                  <a:schemeClr val="tx1"/>
                </a:solidFill>
                <a:latin typeface="Times New Roman" pitchFamily="18" charset="0"/>
                <a:cs typeface="Times New Roman" pitchFamily="18" charset="0"/>
              </a:rPr>
              <a:t>Ελεγκτής Εκτυπωτή</a:t>
            </a:r>
            <a:endParaRPr lang="el-GR" sz="1600" b="1" dirty="0">
              <a:solidFill>
                <a:schemeClr val="tx1"/>
              </a:solidFill>
              <a:latin typeface="Times New Roman" pitchFamily="18" charset="0"/>
              <a:cs typeface="Times New Roman" pitchFamily="18" charset="0"/>
            </a:endParaRPr>
          </a:p>
        </p:txBody>
      </p:sp>
      <p:sp>
        <p:nvSpPr>
          <p:cNvPr id="10" name="18 - Ορθογώνιο"/>
          <p:cNvSpPr/>
          <p:nvPr/>
        </p:nvSpPr>
        <p:spPr>
          <a:xfrm>
            <a:off x="5208111" y="3776872"/>
            <a:ext cx="1143008" cy="1071570"/>
          </a:xfrm>
          <a:prstGeom prst="rect">
            <a:avLst/>
          </a:prstGeom>
          <a:solidFill>
            <a:schemeClr val="accent6">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sz="1600" b="1" dirty="0" smtClean="0">
                <a:solidFill>
                  <a:schemeClr val="tx1"/>
                </a:solidFill>
                <a:latin typeface="Times New Roman" pitchFamily="18" charset="0"/>
                <a:cs typeface="Times New Roman" pitchFamily="18" charset="0"/>
              </a:rPr>
              <a:t>Ελεγκτής Δίσκου</a:t>
            </a:r>
            <a:endParaRPr lang="el-GR" sz="1600" b="1" dirty="0">
              <a:solidFill>
                <a:schemeClr val="tx1"/>
              </a:solidFill>
              <a:latin typeface="Times New Roman" pitchFamily="18" charset="0"/>
              <a:cs typeface="Times New Roman" pitchFamily="18" charset="0"/>
            </a:endParaRPr>
          </a:p>
        </p:txBody>
      </p:sp>
      <p:cxnSp>
        <p:nvCxnSpPr>
          <p:cNvPr id="11" name="21 - Ευθεία γραμμή σύνδεσης"/>
          <p:cNvCxnSpPr/>
          <p:nvPr/>
        </p:nvCxnSpPr>
        <p:spPr>
          <a:xfrm rot="10800000">
            <a:off x="2207715" y="2633864"/>
            <a:ext cx="457203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23 - Ευθεία γραμμή σύνδεσης"/>
          <p:cNvCxnSpPr/>
          <p:nvPr/>
        </p:nvCxnSpPr>
        <p:spPr>
          <a:xfrm rot="5400000" flipH="1" flipV="1">
            <a:off x="1921963" y="3205368"/>
            <a:ext cx="114300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26 - Ευθεία γραμμή σύνδεσης"/>
          <p:cNvCxnSpPr/>
          <p:nvPr/>
        </p:nvCxnSpPr>
        <p:spPr>
          <a:xfrm rot="5400000" flipH="1" flipV="1">
            <a:off x="3493599" y="3205368"/>
            <a:ext cx="114300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27 - Ευθεία γραμμή σύνδεσης"/>
          <p:cNvCxnSpPr/>
          <p:nvPr/>
        </p:nvCxnSpPr>
        <p:spPr>
          <a:xfrm rot="5400000" flipH="1" flipV="1">
            <a:off x="4850921" y="3205368"/>
            <a:ext cx="1143008"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30 - Ορθογώνιο"/>
          <p:cNvSpPr/>
          <p:nvPr/>
        </p:nvSpPr>
        <p:spPr>
          <a:xfrm>
            <a:off x="2207715" y="2919616"/>
            <a:ext cx="4572032" cy="71438"/>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6" name="31 - Ορθογώνιο"/>
          <p:cNvSpPr/>
          <p:nvPr/>
        </p:nvSpPr>
        <p:spPr>
          <a:xfrm rot="16200000">
            <a:off x="2355591" y="3343243"/>
            <a:ext cx="750099" cy="45719"/>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7" name="32 - Ορθογώνιο"/>
          <p:cNvSpPr/>
          <p:nvPr/>
        </p:nvSpPr>
        <p:spPr>
          <a:xfrm rot="16200000">
            <a:off x="3927227" y="3343245"/>
            <a:ext cx="750099" cy="45719"/>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8" name="33 - Ορθογώνιο"/>
          <p:cNvSpPr/>
          <p:nvPr/>
        </p:nvSpPr>
        <p:spPr>
          <a:xfrm rot="16200000">
            <a:off x="5238830" y="3343244"/>
            <a:ext cx="750099" cy="45719"/>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cxnSp>
        <p:nvCxnSpPr>
          <p:cNvPr id="19" name="37 - Ευθεία γραμμή σύνδεσης"/>
          <p:cNvCxnSpPr/>
          <p:nvPr/>
        </p:nvCxnSpPr>
        <p:spPr>
          <a:xfrm rot="10800000">
            <a:off x="2207715" y="3276806"/>
            <a:ext cx="457203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38 - Ευθεία γραμμή σύνδεσης"/>
          <p:cNvCxnSpPr/>
          <p:nvPr/>
        </p:nvCxnSpPr>
        <p:spPr>
          <a:xfrm rot="5400000" flipH="1" flipV="1">
            <a:off x="2814938" y="3526839"/>
            <a:ext cx="5000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 name="41 - Ευθεία γραμμή σύνδεσης"/>
          <p:cNvCxnSpPr/>
          <p:nvPr/>
        </p:nvCxnSpPr>
        <p:spPr>
          <a:xfrm rot="5400000" flipH="1" flipV="1">
            <a:off x="4386574" y="3526839"/>
            <a:ext cx="5000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42 - Ευθεία γραμμή σύνδεσης"/>
          <p:cNvCxnSpPr/>
          <p:nvPr/>
        </p:nvCxnSpPr>
        <p:spPr>
          <a:xfrm rot="5400000" flipH="1" flipV="1">
            <a:off x="5672458" y="3526839"/>
            <a:ext cx="500066" cy="0"/>
          </a:xfrm>
          <a:prstGeom prst="line">
            <a:avLst/>
          </a:prstGeom>
        </p:spPr>
        <p:style>
          <a:lnRef idx="2">
            <a:schemeClr val="accent6"/>
          </a:lnRef>
          <a:fillRef idx="0">
            <a:schemeClr val="accent6"/>
          </a:fillRef>
          <a:effectRef idx="1">
            <a:schemeClr val="accent6"/>
          </a:effectRef>
          <a:fontRef idx="minor">
            <a:schemeClr val="tx1"/>
          </a:fontRef>
        </p:style>
      </p:cxnSp>
      <p:sp>
        <p:nvSpPr>
          <p:cNvPr id="23" name="43 - TextBox"/>
          <p:cNvSpPr txBox="1"/>
          <p:nvPr/>
        </p:nvSpPr>
        <p:spPr>
          <a:xfrm>
            <a:off x="2422029" y="2009558"/>
            <a:ext cx="1890133" cy="338554"/>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600" b="1" dirty="0" smtClean="0">
                <a:latin typeface="Times New Roman" pitchFamily="18" charset="0"/>
                <a:cs typeface="Times New Roman" pitchFamily="18" charset="0"/>
              </a:rPr>
              <a:t>Δίαυλος Δεδομένων</a:t>
            </a:r>
            <a:endParaRPr lang="el-GR" sz="1600" b="1" dirty="0">
              <a:latin typeface="Times New Roman" pitchFamily="18" charset="0"/>
              <a:cs typeface="Times New Roman" pitchFamily="18" charset="0"/>
            </a:endParaRPr>
          </a:p>
        </p:txBody>
      </p:sp>
      <p:sp>
        <p:nvSpPr>
          <p:cNvPr id="24" name="44 - TextBox"/>
          <p:cNvSpPr txBox="1"/>
          <p:nvPr/>
        </p:nvSpPr>
        <p:spPr>
          <a:xfrm>
            <a:off x="4603862" y="2009558"/>
            <a:ext cx="2060051" cy="338554"/>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600" b="1" dirty="0" smtClean="0">
                <a:latin typeface="Times New Roman" pitchFamily="18" charset="0"/>
                <a:cs typeface="Times New Roman" pitchFamily="18" charset="0"/>
              </a:rPr>
              <a:t>Δίαυλος Διευθύνσεων</a:t>
            </a:r>
            <a:endParaRPr lang="el-GR" sz="1600" b="1" dirty="0">
              <a:latin typeface="Times New Roman" pitchFamily="18" charset="0"/>
              <a:cs typeface="Times New Roman" pitchFamily="18" charset="0"/>
            </a:endParaRPr>
          </a:p>
        </p:txBody>
      </p:sp>
      <p:sp>
        <p:nvSpPr>
          <p:cNvPr id="25" name="45 - TextBox"/>
          <p:cNvSpPr txBox="1"/>
          <p:nvPr/>
        </p:nvSpPr>
        <p:spPr>
          <a:xfrm>
            <a:off x="6422557" y="3848310"/>
            <a:ext cx="1656736" cy="338554"/>
          </a:xfrm>
          <a:prstGeom prst="rect">
            <a:avLst/>
          </a:prstGeom>
          <a:noFill/>
        </p:spPr>
        <p:txBody>
          <a:bodyPr wrap="non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l-GR" sz="1600" b="1" dirty="0" smtClean="0">
                <a:latin typeface="Times New Roman" pitchFamily="18" charset="0"/>
                <a:cs typeface="Times New Roman" pitchFamily="18" charset="0"/>
              </a:rPr>
              <a:t>Δίαυλος Ελέγχου</a:t>
            </a:r>
            <a:endParaRPr lang="el-GR" sz="1600" b="1" dirty="0">
              <a:latin typeface="Times New Roman" pitchFamily="18" charset="0"/>
              <a:cs typeface="Times New Roman" pitchFamily="18" charset="0"/>
            </a:endParaRPr>
          </a:p>
        </p:txBody>
      </p:sp>
      <p:cxnSp>
        <p:nvCxnSpPr>
          <p:cNvPr id="26" name="47 - Ευθύγραμμο βέλος σύνδεσης"/>
          <p:cNvCxnSpPr/>
          <p:nvPr/>
        </p:nvCxnSpPr>
        <p:spPr>
          <a:xfrm rot="16200000" flipH="1">
            <a:off x="3430347" y="2213423"/>
            <a:ext cx="285752" cy="412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49 - Ευθύγραμμο βέλος σύνδεσης"/>
          <p:cNvCxnSpPr/>
          <p:nvPr/>
        </p:nvCxnSpPr>
        <p:spPr>
          <a:xfrm rot="16200000" flipH="1">
            <a:off x="5529582" y="2526707"/>
            <a:ext cx="428628" cy="214314"/>
          </a:xfrm>
          <a:prstGeom prst="straightConnector1">
            <a:avLst/>
          </a:prstGeom>
          <a:ln>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51 - Ευθύγραμμο βέλος σύνδεσης"/>
          <p:cNvCxnSpPr/>
          <p:nvPr/>
        </p:nvCxnSpPr>
        <p:spPr>
          <a:xfrm rot="16200000" flipV="1">
            <a:off x="6172524" y="3455401"/>
            <a:ext cx="571504" cy="35719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p:txBody>
          <a:bodyPr/>
          <a:lstStyle/>
          <a:p>
            <a:r>
              <a:rPr lang="el-GR" dirty="0" smtClean="0"/>
              <a:t>Εισαγωγή στην Πληροφορική</a:t>
            </a:r>
          </a:p>
          <a:p>
            <a:r>
              <a:rPr lang="el-GR" dirty="0" err="1" smtClean="0"/>
              <a:t>Νίκοσ</a:t>
            </a:r>
            <a:r>
              <a:rPr lang="el-GR" dirty="0" smtClean="0"/>
              <a:t> </a:t>
            </a:r>
            <a:r>
              <a:rPr lang="el-GR" dirty="0" err="1" smtClean="0"/>
              <a:t>Παπαδάκησ</a:t>
            </a:r>
            <a:endParaRPr lang="el-GR" dirty="0"/>
          </a:p>
        </p:txBody>
      </p:sp>
      <p:sp>
        <p:nvSpPr>
          <p:cNvPr id="2" name="1 - Τίτλος"/>
          <p:cNvSpPr>
            <a:spLocks noGrp="1"/>
          </p:cNvSpPr>
          <p:nvPr>
            <p:ph type="ctrTitle"/>
          </p:nvPr>
        </p:nvSpPr>
        <p:spPr>
          <a:xfrm>
            <a:off x="2286000" y="3645024"/>
            <a:ext cx="6172200" cy="1728192"/>
          </a:xfrm>
        </p:spPr>
        <p:txBody>
          <a:bodyPr>
            <a:normAutofit fontScale="90000"/>
          </a:bodyPr>
          <a:lstStyle/>
          <a:p>
            <a:r>
              <a:rPr lang="el-GR" sz="4400" dirty="0" smtClean="0"/>
              <a:t>ΛΟΓΙΣΜΙΚΟ ΤΟΥ ΗΛΕΚΤΡΟΝΙΚΟΥ ΥΠΟΛΟΓΙΣΤΗ</a:t>
            </a:r>
            <a:endParaRPr lang="el-GR" sz="4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Κατηγορίες Λογισμικού</a:t>
            </a:r>
            <a:endParaRPr lang="el-GR" b="1" dirty="0"/>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74</a:t>
            </a:fld>
            <a:endParaRPr lang="el-GR"/>
          </a:p>
        </p:txBody>
      </p:sp>
      <p:sp>
        <p:nvSpPr>
          <p:cNvPr id="3" name="2 - Θέση περιεχομένου"/>
          <p:cNvSpPr>
            <a:spLocks noGrp="1"/>
          </p:cNvSpPr>
          <p:nvPr>
            <p:ph sz="quarter" idx="1"/>
          </p:nvPr>
        </p:nvSpPr>
        <p:spPr>
          <a:xfrm>
            <a:off x="301752" y="1527048"/>
            <a:ext cx="8503920" cy="3990184"/>
          </a:xfrm>
        </p:spPr>
        <p:txBody>
          <a:bodyPr>
            <a:normAutofit fontScale="85000" lnSpcReduction="20000"/>
          </a:bodyPr>
          <a:lstStyle/>
          <a:p>
            <a:r>
              <a:rPr lang="el-GR" dirty="0" smtClean="0"/>
              <a:t>Με τον όρο </a:t>
            </a:r>
            <a:r>
              <a:rPr lang="el-GR" b="1" dirty="0" smtClean="0"/>
              <a:t>λογισμικό (</a:t>
            </a:r>
            <a:r>
              <a:rPr lang="en-US" b="1" dirty="0" smtClean="0"/>
              <a:t>software</a:t>
            </a:r>
            <a:r>
              <a:rPr lang="el-GR" b="1" dirty="0" smtClean="0"/>
              <a:t>)</a:t>
            </a:r>
            <a:r>
              <a:rPr lang="el-GR" dirty="0" smtClean="0"/>
              <a:t> </a:t>
            </a:r>
            <a:r>
              <a:rPr lang="el-GR" smtClean="0"/>
              <a:t>αναφερόμαστε  </a:t>
            </a:r>
            <a:endParaRPr lang="el-GR" dirty="0" smtClean="0"/>
          </a:p>
          <a:p>
            <a:pPr lvl="1"/>
            <a:r>
              <a:rPr lang="el-GR" dirty="0" smtClean="0"/>
              <a:t>τόσο στα προγράμματα και τα δεδομένα που συντονίζουν τη λειτουργία του υλικού</a:t>
            </a:r>
          </a:p>
          <a:p>
            <a:pPr lvl="1"/>
            <a:r>
              <a:rPr lang="el-GR" dirty="0" smtClean="0"/>
              <a:t>όσο και σε αυτά που είναι υπεύθυνα για την εκτέλεση συγκεκριμένων εργασιών (που υποδεικνύει ο χρήστης). </a:t>
            </a:r>
          </a:p>
          <a:p>
            <a:r>
              <a:rPr lang="el-GR" dirty="0" smtClean="0"/>
              <a:t>Το λογισμικό είναι υπεύθυνο για την επικοινωνία του χρήστη με τον υπολογιστή, καθώς επίσης και για την αυτοματοποιημένη διαχείριση της κεντρικής μονάδας επεξεργασίας, της μνήμης και των περιφερειακών συσκευών</a:t>
            </a:r>
          </a:p>
          <a:p>
            <a:r>
              <a:rPr lang="el-GR" dirty="0" smtClean="0"/>
              <a:t>Δύο είναι οι βασικές κατηγορίες στις οποίες μπορούμε να το διακρίνουμε: </a:t>
            </a:r>
          </a:p>
          <a:p>
            <a:pPr lvl="1"/>
            <a:r>
              <a:rPr lang="el-GR" dirty="0" smtClean="0"/>
              <a:t>στο λογισμικό συστήματος </a:t>
            </a:r>
          </a:p>
          <a:p>
            <a:pPr lvl="1"/>
            <a:r>
              <a:rPr lang="el-GR" dirty="0" smtClean="0"/>
              <a:t>στο λογισμικό εφαρμογών</a:t>
            </a:r>
            <a:endParaRPr lang="el-GR" dirty="0"/>
          </a:p>
        </p:txBody>
      </p:sp>
      <p:sp>
        <p:nvSpPr>
          <p:cNvPr id="6" name="12 - Ορθογώνιο"/>
          <p:cNvSpPr/>
          <p:nvPr/>
        </p:nvSpPr>
        <p:spPr>
          <a:xfrm>
            <a:off x="5967346" y="5665238"/>
            <a:ext cx="1357322"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Υλικό</a:t>
            </a:r>
            <a:endParaRPr lang="el-GR" dirty="0">
              <a:solidFill>
                <a:schemeClr val="tx1"/>
              </a:solidFill>
              <a:latin typeface="Times New Roman" pitchFamily="18" charset="0"/>
              <a:cs typeface="Times New Roman" pitchFamily="18" charset="0"/>
            </a:endParaRPr>
          </a:p>
        </p:txBody>
      </p:sp>
      <p:sp>
        <p:nvSpPr>
          <p:cNvPr id="7" name="15 - Ορθογώνιο"/>
          <p:cNvSpPr/>
          <p:nvPr/>
        </p:nvSpPr>
        <p:spPr>
          <a:xfrm>
            <a:off x="5467280" y="5165172"/>
            <a:ext cx="241936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Λογισμικό Συστήματος</a:t>
            </a:r>
            <a:endParaRPr lang="el-GR" dirty="0">
              <a:solidFill>
                <a:schemeClr val="tx1"/>
              </a:solidFill>
              <a:latin typeface="Times New Roman" pitchFamily="18" charset="0"/>
              <a:cs typeface="Times New Roman" pitchFamily="18" charset="0"/>
            </a:endParaRPr>
          </a:p>
        </p:txBody>
      </p:sp>
      <p:sp>
        <p:nvSpPr>
          <p:cNvPr id="8" name="16 - Ορθογώνιο"/>
          <p:cNvSpPr/>
          <p:nvPr/>
        </p:nvSpPr>
        <p:spPr>
          <a:xfrm>
            <a:off x="5038652" y="4665106"/>
            <a:ext cx="313374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Λογισμικό Εφαρμογών</a:t>
            </a:r>
            <a:endParaRPr lang="el-GR" dirty="0">
              <a:solidFill>
                <a:schemeClr val="tx1"/>
              </a:solidFill>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Λογισμικό συστήματος (</a:t>
            </a:r>
            <a:r>
              <a:rPr lang="en-US" b="1" dirty="0" smtClean="0"/>
              <a:t>system software</a:t>
            </a:r>
            <a:r>
              <a:rPr lang="el-GR" b="1" dirty="0" smtClean="0"/>
              <a:t>) (1/2)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75</a:t>
            </a:fld>
            <a:endParaRPr lang="el-GR"/>
          </a:p>
        </p:txBody>
      </p:sp>
      <p:sp>
        <p:nvSpPr>
          <p:cNvPr id="5" name="4 - Θέση περιεχομένου"/>
          <p:cNvSpPr>
            <a:spLocks noGrp="1"/>
          </p:cNvSpPr>
          <p:nvPr>
            <p:ph sz="quarter" idx="1"/>
          </p:nvPr>
        </p:nvSpPr>
        <p:spPr>
          <a:xfrm>
            <a:off x="301752" y="1527048"/>
            <a:ext cx="8503920" cy="4926288"/>
          </a:xfrm>
        </p:spPr>
        <p:txBody>
          <a:bodyPr>
            <a:normAutofit fontScale="77500" lnSpcReduction="20000"/>
          </a:bodyPr>
          <a:lstStyle/>
          <a:p>
            <a:r>
              <a:rPr lang="el-GR" dirty="0" smtClean="0"/>
              <a:t>Το </a:t>
            </a:r>
            <a:r>
              <a:rPr lang="el-GR" b="1" dirty="0" smtClean="0"/>
              <a:t>λογισμικό συστήματος </a:t>
            </a:r>
            <a:r>
              <a:rPr lang="el-GR" dirty="0" smtClean="0"/>
              <a:t>περιλαμβάνει όλα τα απαραίτητα προγράμματα που είναι υπεύθυνα για τον έλεγχο και τη διαχείριση των πόρων του υπολογιστή</a:t>
            </a:r>
          </a:p>
          <a:p>
            <a:r>
              <a:rPr lang="el-GR" dirty="0" smtClean="0"/>
              <a:t>Παρέχει στους χρήστες τα εργαλεία για να εκμεταλλευτούν τους πόρους αυτούς, παρόλο που η λειτουργία του δεν είναι άμεσα αντιληπτή από τους χρήστες</a:t>
            </a:r>
          </a:p>
          <a:p>
            <a:r>
              <a:rPr lang="el-GR" dirty="0" smtClean="0"/>
              <a:t>Στην ουσία το λογισμικό συστήματος αποτελείται από γενικευμένα προγράμματα που συντονίζουν της λειτουργίες του συστήματος και διαχειρίζονται τις μονάδες του, όπως τον επεξεργαστή, τη μνήμη και τις περιφερειακές συσκευές</a:t>
            </a:r>
          </a:p>
          <a:p>
            <a:r>
              <a:rPr lang="el-GR" dirty="0" smtClean="0"/>
              <a:t>Λειτουργεί ως ενδιάμεσος μεταξύ του υλικού και του λογισμικού εφαρμογών</a:t>
            </a:r>
          </a:p>
          <a:p>
            <a:pPr lvl="1"/>
            <a:r>
              <a:rPr lang="el-GR" dirty="0" smtClean="0"/>
              <a:t>καθώς ελέγχει τις λειτουργίες του υλικού, ενώ παράλληλα υποστηρίζει τις εφαρμογές του χρήστη (παρέχοντάς τους τις απαραίτητες υπηρεσίες)</a:t>
            </a:r>
          </a:p>
          <a:p>
            <a:pPr lvl="2"/>
            <a:r>
              <a:rPr lang="el-GR" dirty="0" smtClean="0"/>
              <a:t>διευθύνει τον υπολογιστή σε χαμηλό/βασικό επίπεδο, αφού έχει την ικανότητα να αλληλεπιδρά απευθείας με το υλικό</a:t>
            </a:r>
          </a:p>
          <a:p>
            <a:pPr lvl="2"/>
            <a:r>
              <a:rPr lang="el-GR" dirty="0" smtClean="0"/>
              <a:t>παρόλο που είναι ανεξάρτητο από συγκεκριμένες εφαρμογές, είναι αυτό που παρέχει τα εργαλεία και το περιβάλλον ανάπτυξης και εκτέλεσης των λογισμικών εφαρμογών</a:t>
            </a:r>
          </a:p>
          <a:p>
            <a:endParaRPr lang="el-GR" dirty="0" smtClean="0"/>
          </a:p>
          <a:p>
            <a:endParaRPr lang="el-G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Λογισμικό συστήματος (</a:t>
            </a:r>
            <a:r>
              <a:rPr lang="en-US" b="1" dirty="0" smtClean="0"/>
              <a:t>system software</a:t>
            </a:r>
            <a:r>
              <a:rPr lang="el-GR" b="1" dirty="0" smtClean="0"/>
              <a:t>) (2/2)</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76</a:t>
            </a:fld>
            <a:endParaRPr lang="el-GR"/>
          </a:p>
        </p:txBody>
      </p:sp>
      <p:sp>
        <p:nvSpPr>
          <p:cNvPr id="5" name="4 - Θέση περιεχομένου"/>
          <p:cNvSpPr>
            <a:spLocks noGrp="1"/>
          </p:cNvSpPr>
          <p:nvPr>
            <p:ph sz="quarter" idx="1"/>
          </p:nvPr>
        </p:nvSpPr>
        <p:spPr>
          <a:xfrm>
            <a:off x="301752" y="1527048"/>
            <a:ext cx="8503920" cy="4926288"/>
          </a:xfrm>
        </p:spPr>
        <p:txBody>
          <a:bodyPr>
            <a:normAutofit fontScale="77500" lnSpcReduction="20000"/>
          </a:bodyPr>
          <a:lstStyle/>
          <a:p>
            <a:r>
              <a:rPr lang="el-GR" sz="3100" dirty="0" smtClean="0"/>
              <a:t>Όλα τα τμήματα του λογισμικού συστήματος παραδίδονται </a:t>
            </a:r>
            <a:r>
              <a:rPr lang="el-GR" sz="3100" dirty="0" err="1" smtClean="0"/>
              <a:t>προεγκατεστημένα</a:t>
            </a:r>
            <a:r>
              <a:rPr lang="el-GR" sz="3100" dirty="0" smtClean="0"/>
              <a:t> σε ένα νέο υπολογιστή, και περιλαμβάνουν:</a:t>
            </a:r>
          </a:p>
          <a:p>
            <a:pPr lvl="1"/>
            <a:r>
              <a:rPr lang="el-GR" sz="2300" dirty="0" smtClean="0"/>
              <a:t>Το </a:t>
            </a:r>
            <a:r>
              <a:rPr lang="el-GR" sz="2300" b="1" dirty="0" smtClean="0"/>
              <a:t>λειτουργικό σύστημα (</a:t>
            </a:r>
            <a:r>
              <a:rPr lang="en-US" sz="2300" b="1" dirty="0" smtClean="0"/>
              <a:t>operating system</a:t>
            </a:r>
            <a:r>
              <a:rPr lang="el-GR" sz="2300" b="1" dirty="0" smtClean="0"/>
              <a:t>)</a:t>
            </a:r>
            <a:endParaRPr lang="el-GR" sz="2300" dirty="0" smtClean="0"/>
          </a:p>
          <a:p>
            <a:pPr lvl="2"/>
            <a:r>
              <a:rPr lang="el-GR" sz="2300" dirty="0" smtClean="0"/>
              <a:t>Π.χ. </a:t>
            </a:r>
            <a:r>
              <a:rPr lang="en-US" sz="2300" dirty="0" smtClean="0"/>
              <a:t>Windows</a:t>
            </a:r>
            <a:r>
              <a:rPr lang="el-GR" sz="2300" dirty="0" smtClean="0"/>
              <a:t>, </a:t>
            </a:r>
            <a:r>
              <a:rPr lang="en-US" sz="2300" dirty="0" smtClean="0"/>
              <a:t>Unix</a:t>
            </a:r>
            <a:r>
              <a:rPr lang="el-GR" sz="2300" dirty="0" smtClean="0"/>
              <a:t>, </a:t>
            </a:r>
            <a:r>
              <a:rPr lang="en-US" sz="2300" dirty="0" smtClean="0"/>
              <a:t>Linux</a:t>
            </a:r>
            <a:r>
              <a:rPr lang="el-GR" sz="2300" dirty="0" smtClean="0"/>
              <a:t>, </a:t>
            </a:r>
            <a:r>
              <a:rPr lang="en-US" sz="2300" dirty="0" err="1" smtClean="0"/>
              <a:t>MacOS</a:t>
            </a:r>
            <a:r>
              <a:rPr lang="el-GR" sz="2300" dirty="0" smtClean="0"/>
              <a:t>, </a:t>
            </a:r>
            <a:r>
              <a:rPr lang="en-US" sz="2300" dirty="0" smtClean="0"/>
              <a:t>DOS</a:t>
            </a:r>
            <a:r>
              <a:rPr lang="el-GR" sz="2300" dirty="0" smtClean="0"/>
              <a:t>, </a:t>
            </a:r>
            <a:r>
              <a:rPr lang="en-US" sz="2300" dirty="0" smtClean="0"/>
              <a:t>OS</a:t>
            </a:r>
            <a:r>
              <a:rPr lang="el-GR" sz="2300" dirty="0" smtClean="0"/>
              <a:t>/2</a:t>
            </a:r>
          </a:p>
          <a:p>
            <a:pPr lvl="1"/>
            <a:r>
              <a:rPr lang="el-GR" sz="2300" dirty="0" smtClean="0"/>
              <a:t>Τους </a:t>
            </a:r>
            <a:r>
              <a:rPr lang="el-GR" sz="2300" b="1" dirty="0" smtClean="0"/>
              <a:t>οδηγούς υλικού (</a:t>
            </a:r>
            <a:r>
              <a:rPr lang="en-US" sz="2300" b="1" dirty="0" smtClean="0"/>
              <a:t>device drivers</a:t>
            </a:r>
            <a:r>
              <a:rPr lang="el-GR" sz="2300" b="1" dirty="0" smtClean="0"/>
              <a:t>)</a:t>
            </a:r>
            <a:endParaRPr lang="el-GR" sz="2300" dirty="0" smtClean="0"/>
          </a:p>
          <a:p>
            <a:pPr lvl="2"/>
            <a:r>
              <a:rPr lang="el-GR" sz="2300" dirty="0" smtClean="0"/>
              <a:t>δηλαδή τις οδηγίες (εντολές) για το χειρισμό των συσκευών υλικού </a:t>
            </a:r>
          </a:p>
          <a:p>
            <a:pPr lvl="2"/>
            <a:r>
              <a:rPr lang="el-GR" sz="2300" dirty="0" smtClean="0"/>
              <a:t>πρόκειται για μικρά προγράμματα που περιέχουν τις οδηγίες για το πώς μία συγκεκριμένη συσκευή αποστέλλει και παραλαμβάνει δεδομένα</a:t>
            </a:r>
          </a:p>
          <a:p>
            <a:pPr lvl="1"/>
            <a:r>
              <a:rPr lang="el-GR" sz="2300" dirty="0" smtClean="0"/>
              <a:t>Τους </a:t>
            </a:r>
            <a:r>
              <a:rPr lang="el-GR" sz="2300" b="1" dirty="0" smtClean="0"/>
              <a:t>μεταγλωττιστές (</a:t>
            </a:r>
            <a:r>
              <a:rPr lang="en-US" sz="2300" b="1" dirty="0" smtClean="0"/>
              <a:t>compilers</a:t>
            </a:r>
            <a:r>
              <a:rPr lang="el-GR" sz="2300" b="1" dirty="0" smtClean="0"/>
              <a:t>)</a:t>
            </a:r>
            <a:r>
              <a:rPr lang="el-GR" sz="2300" dirty="0" smtClean="0"/>
              <a:t> και </a:t>
            </a:r>
            <a:r>
              <a:rPr lang="el-GR" sz="2300" b="1" dirty="0" smtClean="0"/>
              <a:t>μεταφραστές (</a:t>
            </a:r>
            <a:r>
              <a:rPr lang="en-US" sz="2300" b="1" dirty="0" smtClean="0"/>
              <a:t>interpreters</a:t>
            </a:r>
            <a:r>
              <a:rPr lang="el-GR" sz="2300" b="1" dirty="0" smtClean="0"/>
              <a:t>)</a:t>
            </a:r>
            <a:endParaRPr lang="el-GR" sz="2300" dirty="0" smtClean="0"/>
          </a:p>
          <a:p>
            <a:pPr lvl="2"/>
            <a:r>
              <a:rPr lang="el-GR" sz="2300" dirty="0" smtClean="0"/>
              <a:t>μαζί με κάποια ακόμα προγράμματα, που όλα μαζί αναφέρονται συνήθως ως </a:t>
            </a:r>
            <a:r>
              <a:rPr lang="el-GR" sz="2300" b="1" dirty="0" smtClean="0"/>
              <a:t>λογισμικό μετάφρασης γλωσσών προγραμματισμού</a:t>
            </a:r>
            <a:endParaRPr lang="el-GR" sz="2300" dirty="0" smtClean="0"/>
          </a:p>
          <a:p>
            <a:pPr lvl="2"/>
            <a:r>
              <a:rPr lang="el-GR" sz="2300" dirty="0" smtClean="0"/>
              <a:t>Αυτά τα προγράμματα παρέχουν στους προγραμματιστές τα απαραίτητα «εργαλεία» για την ανάπτυξη και δημιουργία νέων προγραμμάτων</a:t>
            </a:r>
          </a:p>
          <a:p>
            <a:pPr lvl="1"/>
            <a:r>
              <a:rPr lang="el-GR" sz="2300" dirty="0" smtClean="0"/>
              <a:t>Τα</a:t>
            </a:r>
            <a:r>
              <a:rPr lang="el-GR" sz="2300" b="1" dirty="0" smtClean="0"/>
              <a:t> προγράμματα υπηρεσιών </a:t>
            </a:r>
            <a:r>
              <a:rPr lang="el-GR" sz="2300" dirty="0" smtClean="0"/>
              <a:t>ή</a:t>
            </a:r>
            <a:r>
              <a:rPr lang="el-GR" sz="2300" b="1" dirty="0" smtClean="0"/>
              <a:t> βοηθητικά προγράμματα (</a:t>
            </a:r>
            <a:r>
              <a:rPr lang="el-GR" sz="2300" b="1" dirty="0" err="1" smtClean="0"/>
              <a:t>utilities</a:t>
            </a:r>
            <a:r>
              <a:rPr lang="el-GR" sz="2300" b="1" dirty="0" smtClean="0"/>
              <a:t>)</a:t>
            </a:r>
            <a:endParaRPr lang="el-GR" sz="2300" dirty="0" smtClean="0"/>
          </a:p>
          <a:p>
            <a:pPr lvl="2"/>
            <a:r>
              <a:rPr lang="el-GR" sz="2300" dirty="0" smtClean="0"/>
              <a:t>τα οποία είναι υπεύθυνα για την εκτέλεση συνηθισμένων και επαναλαμβανόμενων εργασιών (όπως είναι η δημιουργία ενός φακέλου)</a:t>
            </a:r>
          </a:p>
          <a:p>
            <a:pPr lvl="1"/>
            <a:endParaRPr lang="el-G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Λογισμικό εφαρμογών </a:t>
            </a:r>
            <a:br>
              <a:rPr lang="el-GR" b="1" dirty="0" smtClean="0"/>
            </a:br>
            <a:r>
              <a:rPr lang="el-GR" b="1" dirty="0" smtClean="0"/>
              <a:t>(</a:t>
            </a:r>
            <a:r>
              <a:rPr lang="en-US" b="1" dirty="0" smtClean="0"/>
              <a:t>application software</a:t>
            </a:r>
            <a:r>
              <a:rPr lang="el-GR" b="1" dirty="0" smtClean="0"/>
              <a:t>)</a:t>
            </a:r>
            <a:r>
              <a:rPr lang="el-GR" dirty="0" smtClean="0"/>
              <a:t>  </a:t>
            </a:r>
            <a:r>
              <a:rPr lang="el-GR" b="1" dirty="0" smtClean="0"/>
              <a:t>(1/3)</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77</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Το </a:t>
            </a:r>
            <a:r>
              <a:rPr lang="el-GR" b="1" dirty="0" smtClean="0"/>
              <a:t>λογισμικό εφαρμογών </a:t>
            </a:r>
            <a:r>
              <a:rPr lang="el-GR" dirty="0" smtClean="0"/>
              <a:t>περιλαμβάνει ολοκληρωμένα προγράμματα που επιτελούν μία συγκεκριμένη εργασία</a:t>
            </a:r>
          </a:p>
          <a:p>
            <a:r>
              <a:rPr lang="el-GR" dirty="0" smtClean="0"/>
              <a:t>Τα προγράμματα αυτά έχουν κατασκευαστεί από εξειδικευμένους προγραμματιστές, προκειμένου να καλύψουν και να επιλύσουν συγκεκριμένες ανάγκες και απαιτήσεις των χρηστών</a:t>
            </a:r>
          </a:p>
          <a:p>
            <a:r>
              <a:rPr lang="el-GR" dirty="0" smtClean="0"/>
              <a:t>Κάποια χαρακτηριστικά παραδείγματα λογισμικού εφαρμογών είναι τα εξής: </a:t>
            </a:r>
          </a:p>
          <a:p>
            <a:pPr lvl="1"/>
            <a:r>
              <a:rPr lang="el-GR" dirty="0" smtClean="0"/>
              <a:t>προγράμματα επεξεργασίας κειμένου </a:t>
            </a:r>
          </a:p>
          <a:p>
            <a:pPr lvl="1"/>
            <a:r>
              <a:rPr lang="el-GR" dirty="0" smtClean="0"/>
              <a:t>επεξεργασίας εικόνων</a:t>
            </a:r>
          </a:p>
          <a:p>
            <a:pPr lvl="1"/>
            <a:r>
              <a:rPr lang="el-GR" dirty="0" smtClean="0"/>
              <a:t>σχεδίασης γραφικών</a:t>
            </a:r>
          </a:p>
          <a:p>
            <a:pPr lvl="1"/>
            <a:r>
              <a:rPr lang="el-GR" dirty="0" smtClean="0"/>
              <a:t>διαχείρισης βάσεων δεδομένων</a:t>
            </a:r>
          </a:p>
          <a:p>
            <a:pPr lvl="1"/>
            <a:r>
              <a:rPr lang="el-GR" dirty="0" smtClean="0"/>
              <a:t>παιχνίδια</a:t>
            </a:r>
          </a:p>
          <a:p>
            <a:pPr lvl="1"/>
            <a:r>
              <a:rPr lang="el-GR" dirty="0" smtClean="0"/>
              <a:t>λογιστικά φύλλα </a:t>
            </a:r>
          </a:p>
          <a:p>
            <a:pPr lvl="1"/>
            <a:r>
              <a:rPr lang="el-GR" dirty="0" smtClean="0"/>
              <a:t>εφαρμογές δημιουργίας πολυμέσων</a:t>
            </a:r>
          </a:p>
          <a:p>
            <a:endParaRPr lang="el-G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Λογισμικό εφαρμογών </a:t>
            </a:r>
            <a:br>
              <a:rPr lang="el-GR" b="1" dirty="0" smtClean="0"/>
            </a:br>
            <a:r>
              <a:rPr lang="el-GR" b="1" dirty="0" smtClean="0"/>
              <a:t>(</a:t>
            </a:r>
            <a:r>
              <a:rPr lang="en-US" b="1" dirty="0" smtClean="0"/>
              <a:t>application software</a:t>
            </a:r>
            <a:r>
              <a:rPr lang="el-GR" b="1" dirty="0" smtClean="0"/>
              <a:t>)</a:t>
            </a:r>
            <a:r>
              <a:rPr lang="el-GR" dirty="0" smtClean="0"/>
              <a:t>  </a:t>
            </a:r>
            <a:r>
              <a:rPr lang="el-GR" b="1" dirty="0" smtClean="0"/>
              <a:t>(2/3)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78</a:t>
            </a:fld>
            <a:endParaRPr lang="el-GR"/>
          </a:p>
        </p:txBody>
      </p:sp>
      <p:sp>
        <p:nvSpPr>
          <p:cNvPr id="5" name="4 - Θέση περιεχομένου"/>
          <p:cNvSpPr>
            <a:spLocks noGrp="1"/>
          </p:cNvSpPr>
          <p:nvPr>
            <p:ph sz="quarter" idx="1"/>
          </p:nvPr>
        </p:nvSpPr>
        <p:spPr>
          <a:xfrm>
            <a:off x="301752" y="1455040"/>
            <a:ext cx="8503920" cy="4854280"/>
          </a:xfrm>
        </p:spPr>
        <p:txBody>
          <a:bodyPr>
            <a:noAutofit/>
          </a:bodyPr>
          <a:lstStyle/>
          <a:p>
            <a:r>
              <a:rPr lang="el-GR" sz="2400" dirty="0" smtClean="0"/>
              <a:t>Το λογισμικό εφαρμογών αποτελείται από προγράμματα σχεδιασμένα να βοηθήσουν τους χρήστες στην ολοκλήρωση των εργασιών τους, με τρόπο εύκολο, γρήγορο και αποδοτικό</a:t>
            </a:r>
          </a:p>
          <a:p>
            <a:r>
              <a:rPr lang="el-GR" sz="2400" dirty="0" smtClean="0"/>
              <a:t>Συχνά υπάρχει μεγάλη ποικιλία προγραμμάτων, από διαφορετικούς κατασκευαστές, που καλύπτουν την ίδια ανάγκη</a:t>
            </a:r>
          </a:p>
          <a:p>
            <a:pPr lvl="1"/>
            <a:r>
              <a:rPr lang="el-GR" sz="2000" dirty="0" smtClean="0"/>
              <a:t>Η επιλογή εξαρτάται από το χρήστη</a:t>
            </a:r>
          </a:p>
          <a:p>
            <a:pPr lvl="2"/>
            <a:r>
              <a:rPr lang="el-GR" sz="1800" dirty="0" smtClean="0"/>
              <a:t>ο οποίος εξετάζει συνήθως το κόστος και τη λειτουργικότητα της εφαρμογής, τη συμβατότητα του λογισμικού και την αξιοπιστία του κατασκευαστή</a:t>
            </a:r>
          </a:p>
          <a:p>
            <a:pPr lvl="2"/>
            <a:endParaRPr lang="el-GR" sz="1800" dirty="0" smtClean="0"/>
          </a:p>
          <a:p>
            <a:endParaRPr lang="el-GR"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Λογισμικό εφαρμογών </a:t>
            </a:r>
            <a:br>
              <a:rPr lang="el-GR" b="1" dirty="0" smtClean="0"/>
            </a:br>
            <a:r>
              <a:rPr lang="el-GR" b="1" dirty="0" smtClean="0"/>
              <a:t>(</a:t>
            </a:r>
            <a:r>
              <a:rPr lang="en-US" b="1" dirty="0" smtClean="0"/>
              <a:t>application software</a:t>
            </a:r>
            <a:r>
              <a:rPr lang="el-GR" b="1" dirty="0" smtClean="0"/>
              <a:t>)</a:t>
            </a:r>
            <a:r>
              <a:rPr lang="el-GR" dirty="0" smtClean="0"/>
              <a:t>  </a:t>
            </a:r>
            <a:r>
              <a:rPr lang="el-GR" b="1" dirty="0" smtClean="0"/>
              <a:t>(3/3)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79</a:t>
            </a:fld>
            <a:endParaRPr lang="el-GR"/>
          </a:p>
        </p:txBody>
      </p:sp>
      <p:sp>
        <p:nvSpPr>
          <p:cNvPr id="5" name="4 - Θέση περιεχομένου"/>
          <p:cNvSpPr>
            <a:spLocks noGrp="1"/>
          </p:cNvSpPr>
          <p:nvPr>
            <p:ph sz="quarter" idx="1"/>
          </p:nvPr>
        </p:nvSpPr>
        <p:spPr/>
        <p:txBody>
          <a:bodyPr>
            <a:normAutofit/>
          </a:bodyPr>
          <a:lstStyle/>
          <a:p>
            <a:r>
              <a:rPr lang="el-GR" sz="2800" dirty="0" smtClean="0"/>
              <a:t> </a:t>
            </a:r>
            <a:r>
              <a:rPr lang="el-GR" sz="2400" dirty="0" smtClean="0"/>
              <a:t>Μπορούμε να διακρίνουμε τρεις κατηγορίες για το λογισμικό εφαρμογών: </a:t>
            </a:r>
          </a:p>
          <a:p>
            <a:pPr lvl="1"/>
            <a:r>
              <a:rPr lang="el-GR" sz="2000" dirty="0" smtClean="0"/>
              <a:t>το </a:t>
            </a:r>
            <a:r>
              <a:rPr lang="el-GR" sz="2000" b="1" dirty="0" smtClean="0"/>
              <a:t>γενικευμένο λογισμικό εφαρμογών</a:t>
            </a:r>
            <a:r>
              <a:rPr lang="el-GR" sz="2000" dirty="0" smtClean="0"/>
              <a:t> </a:t>
            </a:r>
          </a:p>
          <a:p>
            <a:pPr lvl="2"/>
            <a:r>
              <a:rPr lang="el-GR" dirty="0" smtClean="0"/>
              <a:t>αφορά ανάγκες που καλύπτουν πολλούς διαφορετικούς χρήστες, όπως είναι ο </a:t>
            </a:r>
            <a:r>
              <a:rPr lang="en-US" dirty="0" smtClean="0"/>
              <a:t>Internet Explorer </a:t>
            </a:r>
            <a:r>
              <a:rPr lang="el-GR" dirty="0" smtClean="0"/>
              <a:t>και το </a:t>
            </a:r>
            <a:r>
              <a:rPr lang="en-US" dirty="0" smtClean="0"/>
              <a:t>Outlook</a:t>
            </a:r>
            <a:endParaRPr lang="el-GR" dirty="0" smtClean="0"/>
          </a:p>
          <a:p>
            <a:pPr lvl="1"/>
            <a:r>
              <a:rPr lang="el-GR" sz="2000" dirty="0" smtClean="0"/>
              <a:t>το </a:t>
            </a:r>
            <a:r>
              <a:rPr lang="el-GR" sz="2000" b="1" dirty="0" smtClean="0"/>
              <a:t>εξειδικευμένο λογισμικό εφαρμογών</a:t>
            </a:r>
            <a:r>
              <a:rPr lang="el-GR" sz="2000" dirty="0" smtClean="0"/>
              <a:t> </a:t>
            </a:r>
          </a:p>
          <a:p>
            <a:pPr lvl="2"/>
            <a:r>
              <a:rPr lang="el-GR" dirty="0" smtClean="0"/>
              <a:t>αναπτύσσεται για εξειδικευμένες ανάγκες, όπως είναι μία εφαρμογή μισθοδοσίας για μια επιχείρηση</a:t>
            </a:r>
          </a:p>
          <a:p>
            <a:pPr lvl="1"/>
            <a:r>
              <a:rPr lang="el-GR" sz="2000" dirty="0" smtClean="0"/>
              <a:t>το </a:t>
            </a:r>
            <a:r>
              <a:rPr lang="el-GR" sz="2000" b="1" dirty="0" smtClean="0"/>
              <a:t>ολοκληρωμένο λογισμικό</a:t>
            </a:r>
            <a:r>
              <a:rPr lang="el-GR" sz="2000" dirty="0" smtClean="0"/>
              <a:t> </a:t>
            </a:r>
          </a:p>
          <a:p>
            <a:pPr lvl="2"/>
            <a:r>
              <a:rPr lang="el-GR" dirty="0" smtClean="0"/>
              <a:t>που παρέχει ένα ολοκληρωμένο πακέτο υπηρεσιών, όπως το </a:t>
            </a:r>
            <a:r>
              <a:rPr lang="en-US" dirty="0" smtClean="0"/>
              <a:t>Microsoft Office </a:t>
            </a:r>
            <a:r>
              <a:rPr lang="el-GR" dirty="0" smtClean="0"/>
              <a:t>ή το </a:t>
            </a:r>
            <a:r>
              <a:rPr lang="en-US" dirty="0" smtClean="0"/>
              <a:t>Lotus Notes</a:t>
            </a:r>
            <a:endParaRPr lang="el-GR" dirty="0" smtClean="0"/>
          </a:p>
          <a:p>
            <a:endParaRPr lang="el-G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latin typeface="Times New Roman" pitchFamily="18" charset="0"/>
                <a:cs typeface="Times New Roman" pitchFamily="18" charset="0"/>
              </a:rPr>
              <a:t>Η αρχιτεκτονική </a:t>
            </a:r>
            <a:r>
              <a:rPr lang="en-US" b="1" dirty="0" smtClean="0">
                <a:latin typeface="Times New Roman" pitchFamily="18" charset="0"/>
                <a:cs typeface="Times New Roman" pitchFamily="18" charset="0"/>
              </a:rPr>
              <a:t>von Neumann</a:t>
            </a:r>
            <a:r>
              <a:rPr lang="el-GR" b="1" dirty="0" smtClean="0">
                <a:latin typeface="Times New Roman" pitchFamily="18" charset="0"/>
                <a:cs typeface="Times New Roman" pitchFamily="18" charset="0"/>
              </a:rPr>
              <a:t> (3/3)</a:t>
            </a:r>
            <a:endParaRPr lang="el-GR" dirty="0">
              <a:latin typeface="Times New Roman" pitchFamily="18" charset="0"/>
              <a:cs typeface="Times New Roman" pitchFamily="18" charset="0"/>
            </a:endParaRPr>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a:xfrm>
            <a:off x="4330824" y="980728"/>
            <a:ext cx="457200" cy="441325"/>
          </a:xfrm>
        </p:spPr>
        <p:txBody>
          <a:bodyPr/>
          <a:lstStyle/>
          <a:p>
            <a:fld id="{D3F1D1C4-C2D9-4231-9FB2-B2D9D97AA41D}" type="slidenum">
              <a:rPr lang="el-GR" smtClean="0"/>
              <a:pPr/>
              <a:t>8</a:t>
            </a:fld>
            <a:endParaRPr lang="el-GR" dirty="0"/>
          </a:p>
        </p:txBody>
      </p:sp>
      <p:sp>
        <p:nvSpPr>
          <p:cNvPr id="7" name="6 - Ορθογώνιο"/>
          <p:cNvSpPr/>
          <p:nvPr/>
        </p:nvSpPr>
        <p:spPr>
          <a:xfrm>
            <a:off x="3666106" y="1877884"/>
            <a:ext cx="3786214" cy="414340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7 - Ορθογώνιο"/>
          <p:cNvSpPr/>
          <p:nvPr/>
        </p:nvSpPr>
        <p:spPr>
          <a:xfrm>
            <a:off x="3951858" y="2163636"/>
            <a:ext cx="3143272" cy="22860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l-GR" b="1" dirty="0" smtClean="0">
                <a:solidFill>
                  <a:schemeClr val="tx1"/>
                </a:solidFill>
                <a:latin typeface="Times New Roman" pitchFamily="18" charset="0"/>
                <a:cs typeface="Times New Roman" pitchFamily="18" charset="0"/>
              </a:rPr>
              <a:t>Κεντρική Μονάδα Επεξεργασίας</a:t>
            </a:r>
            <a:endParaRPr lang="el-GR" b="1" dirty="0">
              <a:solidFill>
                <a:schemeClr val="tx1"/>
              </a:solidFill>
              <a:latin typeface="Times New Roman" pitchFamily="18" charset="0"/>
              <a:cs typeface="Times New Roman" pitchFamily="18" charset="0"/>
            </a:endParaRPr>
          </a:p>
        </p:txBody>
      </p:sp>
      <p:sp>
        <p:nvSpPr>
          <p:cNvPr id="9" name="8 - Ορθογώνιο"/>
          <p:cNvSpPr/>
          <p:nvPr/>
        </p:nvSpPr>
        <p:spPr>
          <a:xfrm>
            <a:off x="4166172" y="2806578"/>
            <a:ext cx="1285884" cy="114300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smtClean="0">
                <a:solidFill>
                  <a:schemeClr val="tx1"/>
                </a:solidFill>
                <a:latin typeface="Times New Roman" pitchFamily="18" charset="0"/>
                <a:cs typeface="Times New Roman" pitchFamily="18" charset="0"/>
              </a:rPr>
              <a:t>Μονάδα Ελέγχου</a:t>
            </a:r>
            <a:endParaRPr lang="el-GR" dirty="0">
              <a:solidFill>
                <a:schemeClr val="tx1"/>
              </a:solidFill>
              <a:latin typeface="Times New Roman" pitchFamily="18" charset="0"/>
              <a:cs typeface="Times New Roman" pitchFamily="18" charset="0"/>
            </a:endParaRPr>
          </a:p>
        </p:txBody>
      </p:sp>
      <p:sp>
        <p:nvSpPr>
          <p:cNvPr id="10" name="9 - Ορθογώνιο"/>
          <p:cNvSpPr/>
          <p:nvPr/>
        </p:nvSpPr>
        <p:spPr>
          <a:xfrm>
            <a:off x="5594932" y="2806578"/>
            <a:ext cx="1357322" cy="114300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smtClean="0">
                <a:solidFill>
                  <a:schemeClr val="tx1"/>
                </a:solidFill>
                <a:latin typeface="Times New Roman" pitchFamily="18" charset="0"/>
                <a:cs typeface="Times New Roman" pitchFamily="18" charset="0"/>
              </a:rPr>
              <a:t>Αριθμητική/Λογική Μονάδα</a:t>
            </a:r>
            <a:endParaRPr lang="el-GR" dirty="0">
              <a:solidFill>
                <a:schemeClr val="tx1"/>
              </a:solidFill>
              <a:latin typeface="Times New Roman" pitchFamily="18" charset="0"/>
              <a:cs typeface="Times New Roman" pitchFamily="18" charset="0"/>
            </a:endParaRPr>
          </a:p>
        </p:txBody>
      </p:sp>
      <p:sp>
        <p:nvSpPr>
          <p:cNvPr id="11" name="10 - Ορθογώνιο"/>
          <p:cNvSpPr/>
          <p:nvPr/>
        </p:nvSpPr>
        <p:spPr>
          <a:xfrm>
            <a:off x="4309048" y="5021156"/>
            <a:ext cx="2428892" cy="64294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tx1"/>
                </a:solidFill>
                <a:latin typeface="Times New Roman" pitchFamily="18" charset="0"/>
                <a:cs typeface="Times New Roman" pitchFamily="18" charset="0"/>
              </a:rPr>
              <a:t>Μονάδα Μνήμης</a:t>
            </a:r>
            <a:endParaRPr lang="el-GR" b="1" dirty="0">
              <a:solidFill>
                <a:schemeClr val="tx1"/>
              </a:solidFill>
              <a:latin typeface="Times New Roman" pitchFamily="18" charset="0"/>
              <a:cs typeface="Times New Roman" pitchFamily="18" charset="0"/>
            </a:endParaRPr>
          </a:p>
        </p:txBody>
      </p:sp>
      <p:sp>
        <p:nvSpPr>
          <p:cNvPr id="12" name="11 - Στρογγυλεμένο ορθογώνιο"/>
          <p:cNvSpPr/>
          <p:nvPr/>
        </p:nvSpPr>
        <p:spPr>
          <a:xfrm>
            <a:off x="1522966" y="1877884"/>
            <a:ext cx="1285884" cy="10715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tx1"/>
                </a:solidFill>
                <a:latin typeface="Times New Roman" pitchFamily="18" charset="0"/>
                <a:cs typeface="Times New Roman" pitchFamily="18" charset="0"/>
              </a:rPr>
              <a:t>Συσκευές Εισόδου</a:t>
            </a:r>
            <a:endParaRPr lang="el-GR" b="1" dirty="0">
              <a:solidFill>
                <a:schemeClr val="tx1"/>
              </a:solidFill>
              <a:latin typeface="Times New Roman" pitchFamily="18" charset="0"/>
              <a:cs typeface="Times New Roman" pitchFamily="18" charset="0"/>
            </a:endParaRPr>
          </a:p>
        </p:txBody>
      </p:sp>
      <p:sp>
        <p:nvSpPr>
          <p:cNvPr id="13" name="12 - Στρογγυλεμένο ορθογώνιο"/>
          <p:cNvSpPr/>
          <p:nvPr/>
        </p:nvSpPr>
        <p:spPr>
          <a:xfrm>
            <a:off x="1522966" y="3449520"/>
            <a:ext cx="1285884" cy="10715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tx1"/>
                </a:solidFill>
                <a:latin typeface="Times New Roman" pitchFamily="18" charset="0"/>
                <a:cs typeface="Times New Roman" pitchFamily="18" charset="0"/>
              </a:rPr>
              <a:t>Συσκευές Εξόδου</a:t>
            </a:r>
            <a:endParaRPr lang="el-GR" b="1" dirty="0">
              <a:solidFill>
                <a:schemeClr val="tx1"/>
              </a:solidFill>
              <a:latin typeface="Times New Roman" pitchFamily="18" charset="0"/>
              <a:cs typeface="Times New Roman" pitchFamily="18" charset="0"/>
            </a:endParaRPr>
          </a:p>
        </p:txBody>
      </p:sp>
      <p:sp>
        <p:nvSpPr>
          <p:cNvPr id="14" name="13 - Στρογγυλεμένο ορθογώνιο"/>
          <p:cNvSpPr/>
          <p:nvPr/>
        </p:nvSpPr>
        <p:spPr>
          <a:xfrm>
            <a:off x="1451528" y="4949718"/>
            <a:ext cx="1643074" cy="107157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tx1"/>
                </a:solidFill>
                <a:latin typeface="Times New Roman" pitchFamily="18" charset="0"/>
                <a:cs typeface="Times New Roman" pitchFamily="18" charset="0"/>
              </a:rPr>
              <a:t>Βοηθητικές Συσκευές Αποθήκευσης</a:t>
            </a:r>
            <a:endParaRPr lang="el-GR" b="1" dirty="0">
              <a:solidFill>
                <a:schemeClr val="tx1"/>
              </a:solidFill>
              <a:latin typeface="Times New Roman" pitchFamily="18" charset="0"/>
              <a:cs typeface="Times New Roman" pitchFamily="18" charset="0"/>
            </a:endParaRPr>
          </a:p>
        </p:txBody>
      </p:sp>
      <p:cxnSp>
        <p:nvCxnSpPr>
          <p:cNvPr id="15" name="14 - Ευθύγραμμο βέλος σύνδεσης"/>
          <p:cNvCxnSpPr/>
          <p:nvPr/>
        </p:nvCxnSpPr>
        <p:spPr>
          <a:xfrm rot="5400000" flipH="1" flipV="1">
            <a:off x="4737676" y="4735404"/>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15 - Ευθύγραμμο βέλος σύνδεσης"/>
          <p:cNvCxnSpPr/>
          <p:nvPr/>
        </p:nvCxnSpPr>
        <p:spPr>
          <a:xfrm rot="5400000">
            <a:off x="5594932" y="4735404"/>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16 - Ευθύγραμμο βέλος σύνδεσης"/>
          <p:cNvCxnSpPr/>
          <p:nvPr/>
        </p:nvCxnSpPr>
        <p:spPr>
          <a:xfrm>
            <a:off x="3094602" y="5235470"/>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17 - Ευθύγραμμο βέλος σύνδεσης"/>
          <p:cNvCxnSpPr/>
          <p:nvPr/>
        </p:nvCxnSpPr>
        <p:spPr>
          <a:xfrm rot="10800000">
            <a:off x="3094602" y="5735536"/>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18 - Ευθύγραμμο βέλος σύνδεσης"/>
          <p:cNvCxnSpPr/>
          <p:nvPr/>
        </p:nvCxnSpPr>
        <p:spPr>
          <a:xfrm>
            <a:off x="2808850" y="2377950"/>
            <a:ext cx="857256"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19 - Ευθύγραμμο βέλος σύνδεσης"/>
          <p:cNvCxnSpPr>
            <a:stCxn id="7" idx="1"/>
          </p:cNvCxnSpPr>
          <p:nvPr/>
        </p:nvCxnSpPr>
        <p:spPr>
          <a:xfrm rot="10800000">
            <a:off x="2808850" y="3949586"/>
            <a:ext cx="85725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32656"/>
            <a:ext cx="8534400" cy="758952"/>
          </a:xfrm>
        </p:spPr>
        <p:txBody>
          <a:bodyPr>
            <a:normAutofit fontScale="90000"/>
          </a:bodyPr>
          <a:lstStyle/>
          <a:p>
            <a:r>
              <a:rPr lang="el-GR" b="1" dirty="0" smtClean="0"/>
              <a:t>Λειτουργικό σύστημα</a:t>
            </a:r>
            <a:br>
              <a:rPr lang="el-GR" b="1" dirty="0" smtClean="0"/>
            </a:br>
            <a:r>
              <a:rPr lang="el-GR" b="1" dirty="0" smtClean="0"/>
              <a:t> (</a:t>
            </a:r>
            <a:r>
              <a:rPr lang="en-US" b="1" dirty="0" smtClean="0"/>
              <a:t>operating system</a:t>
            </a:r>
            <a:r>
              <a:rPr lang="el-GR" b="1" dirty="0" smtClean="0"/>
              <a:t>, </a:t>
            </a:r>
            <a:r>
              <a:rPr lang="en-US" b="1" dirty="0" smtClean="0"/>
              <a:t>OS</a:t>
            </a:r>
            <a:r>
              <a:rPr lang="el-GR" b="1" dirty="0" smtClean="0"/>
              <a:t>) (1/4)</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80</a:t>
            </a:fld>
            <a:endParaRPr lang="el-GR"/>
          </a:p>
        </p:txBody>
      </p:sp>
      <p:sp>
        <p:nvSpPr>
          <p:cNvPr id="5" name="4 - Θέση περιεχομένου"/>
          <p:cNvSpPr>
            <a:spLocks noGrp="1"/>
          </p:cNvSpPr>
          <p:nvPr>
            <p:ph sz="quarter" idx="1"/>
          </p:nvPr>
        </p:nvSpPr>
        <p:spPr/>
        <p:txBody>
          <a:bodyPr>
            <a:normAutofit fontScale="85000" lnSpcReduction="10000"/>
          </a:bodyPr>
          <a:lstStyle/>
          <a:p>
            <a:r>
              <a:rPr lang="el-GR" dirty="0" smtClean="0"/>
              <a:t>Το </a:t>
            </a:r>
            <a:r>
              <a:rPr lang="el-GR" b="1" dirty="0" smtClean="0"/>
              <a:t>λειτουργικό σύστημα (</a:t>
            </a:r>
            <a:r>
              <a:rPr lang="en-US" b="1" dirty="0" smtClean="0"/>
              <a:t>operating system</a:t>
            </a:r>
            <a:r>
              <a:rPr lang="el-GR" b="1" dirty="0" smtClean="0"/>
              <a:t>, </a:t>
            </a:r>
            <a:r>
              <a:rPr lang="en-US" b="1" dirty="0" smtClean="0"/>
              <a:t>OS</a:t>
            </a:r>
            <a:r>
              <a:rPr lang="el-GR" b="1" dirty="0" smtClean="0"/>
              <a:t>)</a:t>
            </a:r>
            <a:r>
              <a:rPr lang="el-GR" dirty="0" smtClean="0"/>
              <a:t> είναι ένα σύνολο προγραμμάτων που αποτελούν τον πυρήνα του λογισμικού συστήματος</a:t>
            </a:r>
          </a:p>
          <a:p>
            <a:r>
              <a:rPr lang="el-GR" dirty="0" smtClean="0"/>
              <a:t>Είναι υπεύθυνο για τον έλεγχο και την επίβλεψη των λειτουργιών του υλικού, καθώς επίσης και για το συντονισμό και επικοινωνία με τις εργασίες των εφαρμογών</a:t>
            </a:r>
          </a:p>
          <a:p>
            <a:r>
              <a:rPr lang="el-GR" dirty="0" smtClean="0"/>
              <a:t>Συγκεκριμένα, διαχειρίζεται και διευθύνει τους πόρους του συστήματος (όπως είναι η ΚΜΕ, η μνήμη και οι περιφερειακές συσκευές), παρέχοντάς τους διάφορες υπηρεσίες</a:t>
            </a:r>
          </a:p>
          <a:p>
            <a:r>
              <a:rPr lang="el-GR" dirty="0" smtClean="0"/>
              <a:t>Επίσης, δίνει στο χρήστη τη δυνατότητα άμεσης επικοινωνίας, μέσα από το περιβάλλον (</a:t>
            </a:r>
            <a:r>
              <a:rPr lang="el-GR" dirty="0" err="1" smtClean="0"/>
              <a:t>διεπαφή</a:t>
            </a:r>
            <a:r>
              <a:rPr lang="el-GR" dirty="0" smtClean="0"/>
              <a:t>) που του παρέχει</a:t>
            </a:r>
            <a:endParaRPr lang="el-G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32656"/>
            <a:ext cx="8534400" cy="758952"/>
          </a:xfrm>
        </p:spPr>
        <p:txBody>
          <a:bodyPr>
            <a:normAutofit fontScale="90000"/>
          </a:bodyPr>
          <a:lstStyle/>
          <a:p>
            <a:r>
              <a:rPr lang="el-GR" b="1" dirty="0" smtClean="0"/>
              <a:t>Λειτουργικό σύστημα</a:t>
            </a:r>
            <a:br>
              <a:rPr lang="el-GR" b="1" dirty="0" smtClean="0"/>
            </a:br>
            <a:r>
              <a:rPr lang="el-GR" b="1" dirty="0" smtClean="0"/>
              <a:t> (</a:t>
            </a:r>
            <a:r>
              <a:rPr lang="en-US" b="1" dirty="0" smtClean="0"/>
              <a:t>operating system</a:t>
            </a:r>
            <a:r>
              <a:rPr lang="el-GR" b="1" dirty="0" smtClean="0"/>
              <a:t>, </a:t>
            </a:r>
            <a:r>
              <a:rPr lang="en-US" b="1" dirty="0" smtClean="0"/>
              <a:t>OS</a:t>
            </a:r>
            <a:r>
              <a:rPr lang="el-GR" b="1" dirty="0" smtClean="0"/>
              <a:t>) (2/4)</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81</a:t>
            </a:fld>
            <a:endParaRPr lang="el-GR"/>
          </a:p>
        </p:txBody>
      </p:sp>
      <p:sp>
        <p:nvSpPr>
          <p:cNvPr id="5" name="4 - Θέση περιεχομένου"/>
          <p:cNvSpPr>
            <a:spLocks noGrp="1"/>
          </p:cNvSpPr>
          <p:nvPr>
            <p:ph sz="quarter" idx="1"/>
          </p:nvPr>
        </p:nvSpPr>
        <p:spPr>
          <a:xfrm>
            <a:off x="301752" y="1527048"/>
            <a:ext cx="5062336" cy="4782272"/>
          </a:xfrm>
        </p:spPr>
        <p:txBody>
          <a:bodyPr>
            <a:normAutofit fontScale="77500" lnSpcReduction="20000"/>
          </a:bodyPr>
          <a:lstStyle/>
          <a:p>
            <a:r>
              <a:rPr lang="el-GR" dirty="0" smtClean="0"/>
              <a:t>Εκτός από το υλικό, αλληλεπιδρά και με τις εφαρμογές, στις οποίες επιτρέπει να έχουν πρόσβαση στους πόρους του συστήματος, είτε άμεσα είτε μέσω άλλων προγραμμάτων του λογισμικού συστήματος</a:t>
            </a:r>
          </a:p>
          <a:p>
            <a:r>
              <a:rPr lang="el-GR" dirty="0" smtClean="0"/>
              <a:t>Αυτά τα «άλλα προγράμματα» του λογισμικού συστήματος είναι συνήθως υπεύθυνα για μια συγκεκριμένη εργασία</a:t>
            </a:r>
          </a:p>
          <a:p>
            <a:pPr lvl="1"/>
            <a:r>
              <a:rPr lang="el-GR" dirty="0" smtClean="0"/>
              <a:t>όπως είναι η βιβλιοθήκη γραφικών που δίνει εικόνα στην οθόνη ή οι οδηγοί συσκευών </a:t>
            </a:r>
          </a:p>
          <a:p>
            <a:r>
              <a:rPr lang="el-GR" dirty="0" smtClean="0"/>
              <a:t>Το λειτουργικό σύστημα μεσολαβεί μεταξύ αυτών των προγραμμάτων και των εφαρμογών, όταν απαιτείται επικοινωνία μεταξύ τους, για την επίτευξη αυτής</a:t>
            </a:r>
            <a:endParaRPr lang="el-GR" dirty="0"/>
          </a:p>
        </p:txBody>
      </p:sp>
      <p:sp>
        <p:nvSpPr>
          <p:cNvPr id="6" name="2 - Ορθογώνιο"/>
          <p:cNvSpPr/>
          <p:nvPr/>
        </p:nvSpPr>
        <p:spPr>
          <a:xfrm>
            <a:off x="5258666" y="4557188"/>
            <a:ext cx="2643206"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Άλλα Προγράμματα Λογισμικού Συστήματος</a:t>
            </a:r>
            <a:endParaRPr lang="el-GR" dirty="0">
              <a:solidFill>
                <a:schemeClr val="tx1"/>
              </a:solidFill>
              <a:latin typeface="Times New Roman" pitchFamily="18" charset="0"/>
              <a:cs typeface="Times New Roman" pitchFamily="18" charset="0"/>
            </a:endParaRPr>
          </a:p>
        </p:txBody>
      </p:sp>
      <p:sp>
        <p:nvSpPr>
          <p:cNvPr id="7" name="3 - Ορθογώνιο"/>
          <p:cNvSpPr/>
          <p:nvPr/>
        </p:nvSpPr>
        <p:spPr>
          <a:xfrm>
            <a:off x="6411198" y="5557320"/>
            <a:ext cx="241936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Υλικό</a:t>
            </a:r>
            <a:endParaRPr lang="el-GR" dirty="0">
              <a:solidFill>
                <a:schemeClr val="tx1"/>
              </a:solidFill>
              <a:latin typeface="Times New Roman" pitchFamily="18" charset="0"/>
              <a:cs typeface="Times New Roman" pitchFamily="18" charset="0"/>
            </a:endParaRPr>
          </a:p>
        </p:txBody>
      </p:sp>
      <p:sp>
        <p:nvSpPr>
          <p:cNvPr id="8" name="4 - Ορθογώνιο"/>
          <p:cNvSpPr/>
          <p:nvPr/>
        </p:nvSpPr>
        <p:spPr>
          <a:xfrm>
            <a:off x="6473112" y="3557056"/>
            <a:ext cx="241936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Λειτουργικό Σύστημα</a:t>
            </a:r>
            <a:endParaRPr lang="el-GR" dirty="0">
              <a:solidFill>
                <a:schemeClr val="tx1"/>
              </a:solidFill>
              <a:latin typeface="Times New Roman" pitchFamily="18" charset="0"/>
              <a:cs typeface="Times New Roman" pitchFamily="18" charset="0"/>
            </a:endParaRPr>
          </a:p>
        </p:txBody>
      </p:sp>
      <p:sp>
        <p:nvSpPr>
          <p:cNvPr id="9" name="5 - Ορθογώνιο"/>
          <p:cNvSpPr/>
          <p:nvPr/>
        </p:nvSpPr>
        <p:spPr>
          <a:xfrm>
            <a:off x="6401674" y="2556924"/>
            <a:ext cx="241936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Εφαρμογές</a:t>
            </a:r>
            <a:endParaRPr lang="el-GR" dirty="0">
              <a:solidFill>
                <a:schemeClr val="tx1"/>
              </a:solidFill>
              <a:latin typeface="Times New Roman" pitchFamily="18" charset="0"/>
              <a:cs typeface="Times New Roman" pitchFamily="18" charset="0"/>
            </a:endParaRPr>
          </a:p>
        </p:txBody>
      </p:sp>
      <p:sp>
        <p:nvSpPr>
          <p:cNvPr id="10" name="6 - Ορθογώνιο"/>
          <p:cNvSpPr/>
          <p:nvPr/>
        </p:nvSpPr>
        <p:spPr>
          <a:xfrm>
            <a:off x="6401674" y="1556792"/>
            <a:ext cx="2419368" cy="5000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Χρήστες</a:t>
            </a:r>
            <a:endParaRPr lang="el-GR" dirty="0">
              <a:solidFill>
                <a:schemeClr val="tx1"/>
              </a:solidFill>
              <a:latin typeface="Times New Roman" pitchFamily="18" charset="0"/>
              <a:cs typeface="Times New Roman" pitchFamily="18" charset="0"/>
            </a:endParaRPr>
          </a:p>
        </p:txBody>
      </p:sp>
      <p:sp>
        <p:nvSpPr>
          <p:cNvPr id="11" name="7 - Αριστερό-δεξιό βέλος"/>
          <p:cNvSpPr/>
          <p:nvPr/>
        </p:nvSpPr>
        <p:spPr>
          <a:xfrm rot="5400000">
            <a:off x="7401806" y="2199734"/>
            <a:ext cx="500066" cy="214314"/>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2" name="8 - Αριστερό-δεξιό βέλος"/>
          <p:cNvSpPr/>
          <p:nvPr/>
        </p:nvSpPr>
        <p:spPr>
          <a:xfrm rot="5400000">
            <a:off x="7401806" y="3199866"/>
            <a:ext cx="500066" cy="214314"/>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3" name="9 - Αριστερό-δεξιό βέλος"/>
          <p:cNvSpPr/>
          <p:nvPr/>
        </p:nvSpPr>
        <p:spPr>
          <a:xfrm rot="5400000">
            <a:off x="6758864" y="4199998"/>
            <a:ext cx="500066" cy="214314"/>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4" name="10 - Αριστερό-δεξιό βέλος"/>
          <p:cNvSpPr/>
          <p:nvPr/>
        </p:nvSpPr>
        <p:spPr>
          <a:xfrm rot="5400000">
            <a:off x="6758864" y="5200130"/>
            <a:ext cx="500066" cy="214314"/>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
        <p:nvSpPr>
          <p:cNvPr id="15" name="11 - Αριστερό-δεξιό βέλος"/>
          <p:cNvSpPr/>
          <p:nvPr/>
        </p:nvSpPr>
        <p:spPr>
          <a:xfrm rot="5400000">
            <a:off x="7473244" y="4700064"/>
            <a:ext cx="1500198" cy="214314"/>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l-G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Λειτουργικό σύστημα</a:t>
            </a:r>
            <a:br>
              <a:rPr lang="el-GR" b="1" dirty="0" smtClean="0"/>
            </a:br>
            <a:r>
              <a:rPr lang="el-GR" b="1" dirty="0" smtClean="0"/>
              <a:t> (</a:t>
            </a:r>
            <a:r>
              <a:rPr lang="en-US" b="1" dirty="0" smtClean="0"/>
              <a:t>operating system</a:t>
            </a:r>
            <a:r>
              <a:rPr lang="el-GR" b="1" dirty="0" smtClean="0"/>
              <a:t>, </a:t>
            </a:r>
            <a:r>
              <a:rPr lang="en-US" b="1" dirty="0" smtClean="0"/>
              <a:t>OS</a:t>
            </a:r>
            <a:r>
              <a:rPr lang="el-GR" b="1" dirty="0" smtClean="0"/>
              <a:t>) (3/4)</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82</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dirty="0" smtClean="0"/>
              <a:t>Το λειτουργικό σύστημα είναι απαραίτητο στοιχείο κάθε υπολογιστικού συστήματος, και μάλιστα, από το ξεκίνημα του υπολογιστή, καθώς ενεργοποιείται και αποκτά τον έλεγχο της διαχείρισης κατά τη διαδικασία εκκίνησης</a:t>
            </a:r>
          </a:p>
          <a:p>
            <a:r>
              <a:rPr lang="el-GR" dirty="0" smtClean="0"/>
              <a:t>Πιο αναλυτικά, όταν ανοίγουμε τον υπολογιστή μας, το υλικό φορτώνει ένα μικρό σύνολο εντολών του συστήματος από τη μνήμη </a:t>
            </a:r>
            <a:r>
              <a:rPr lang="en-US" dirty="0" smtClean="0"/>
              <a:t>ROM</a:t>
            </a:r>
            <a:endParaRPr lang="el-GR" dirty="0" smtClean="0"/>
          </a:p>
          <a:p>
            <a:r>
              <a:rPr lang="el-GR" dirty="0" smtClean="0"/>
              <a:t>Στη συνέχεια, αυτές οι εντολές φορτώνουν ένα μεγαλύτερο τμήμα του λογισμικού συστήματος από τη δευτερεύουσα μνήμη</a:t>
            </a:r>
          </a:p>
          <a:p>
            <a:r>
              <a:rPr lang="el-GR" dirty="0" smtClean="0"/>
              <a:t>Με την ολοκλήρωση όλων αυτών των απαραίτητων στοιχείων του λειτουργικού συστήματος, εκτελούνται τα προγράμματα εκκίνησης, και μόλις η </a:t>
            </a:r>
            <a:r>
              <a:rPr lang="el-GR" dirty="0" err="1" smtClean="0"/>
              <a:t>διεπαφή</a:t>
            </a:r>
            <a:r>
              <a:rPr lang="el-GR" dirty="0" smtClean="0"/>
              <a:t> για το χρήστη ετοιμαστεί, το σύστημα είναι έτοιμο για χρήση</a:t>
            </a:r>
          </a:p>
          <a:p>
            <a:endParaRPr lang="el-G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fontScale="90000"/>
          </a:bodyPr>
          <a:lstStyle/>
          <a:p>
            <a:r>
              <a:rPr lang="el-GR" b="1" dirty="0" smtClean="0"/>
              <a:t>Λειτουργικό σύστημα</a:t>
            </a:r>
            <a:br>
              <a:rPr lang="el-GR" b="1" dirty="0" smtClean="0"/>
            </a:br>
            <a:r>
              <a:rPr lang="el-GR" b="1" dirty="0" smtClean="0"/>
              <a:t> (</a:t>
            </a:r>
            <a:r>
              <a:rPr lang="en-US" b="1" dirty="0" smtClean="0"/>
              <a:t>operating system</a:t>
            </a:r>
            <a:r>
              <a:rPr lang="el-GR" b="1" dirty="0" smtClean="0"/>
              <a:t>, </a:t>
            </a:r>
            <a:r>
              <a:rPr lang="en-US" b="1" dirty="0" smtClean="0"/>
              <a:t>OS</a:t>
            </a:r>
            <a:r>
              <a:rPr lang="el-GR" b="1" dirty="0" smtClean="0"/>
              <a:t>) (4/4)</a:t>
            </a:r>
            <a:r>
              <a:rPr lang="el-GR" dirty="0" smtClean="0"/>
              <a:t> </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83</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Η βασική λειτουργία του λειτουργικού συστήματος είναι ο έλεγχος και η διαχείριση των μονάδων του υπολογιστικού συστήματος, για τη διεκπεραίωση και ολοκλήρωση των εργασιών των διαφόρων εφαρμογών</a:t>
            </a:r>
          </a:p>
          <a:p>
            <a:r>
              <a:rPr lang="el-GR" dirty="0" smtClean="0"/>
              <a:t>Ο τρόπος με τον οποίο λειτουργεί το λειτουργικό σύστημα για το διαμοιρασμό των πόρων στις διάφορες εφαρμογές βασίζεται στο «</a:t>
            </a:r>
            <a:r>
              <a:rPr lang="el-GR" i="1" dirty="0" smtClean="0"/>
              <a:t>δίκαιο καταμερισμό</a:t>
            </a:r>
            <a:r>
              <a:rPr lang="el-GR" dirty="0" smtClean="0"/>
              <a:t>»</a:t>
            </a:r>
          </a:p>
          <a:p>
            <a:pPr lvl="1"/>
            <a:r>
              <a:rPr lang="el-GR" dirty="0" smtClean="0"/>
              <a:t>Δηλαδή, όλοι οι πόροι του συστήματος πρέπει να μοιράζονται δίκαια στα προγράμματα που είναι απαραίτητοι, και το λειτουργικό σύστημα θα φροντίσει γι’ αυτή τη δίκαιη διανομή</a:t>
            </a:r>
          </a:p>
          <a:p>
            <a:pPr lvl="1"/>
            <a:r>
              <a:rPr lang="el-GR" dirty="0" smtClean="0"/>
              <a:t>Από τη στιγμή που περισσότερα από ένα προγράμματα μπορούν να εκτελούνται ταυτόχρονα και να χρησιμοποιούν από κοινού τόσο τη μνήμη όσο και τις υπόλοιπες μονάδες, δημιουργείται η ανάγκη του ελέγχου για τη σωστή διανομή των πόρων αυτών</a:t>
            </a:r>
          </a:p>
          <a:p>
            <a:pPr lvl="1"/>
            <a:r>
              <a:rPr lang="el-GR" dirty="0" smtClean="0"/>
              <a:t>Έτσι, για κάθε εφαρμογή που εκτελείται και συναγωνίζεται με τις υπόλοιπες για τη χρήση του επεξεργαστή και των συσκευών εισόδου/εξόδου, το λειτουργικό σύστημα έχει το ρόλο του ελεγκτή</a:t>
            </a:r>
          </a:p>
          <a:p>
            <a:pPr lvl="2"/>
            <a:r>
              <a:rPr lang="el-GR" dirty="0" smtClean="0"/>
              <a:t>για να διασφαλίσει ότι όλα τα μέρη συνεργάζονται και έχουν την ευκαιρία να χρησιμοποιήσουν τους πόρους αυτούς</a:t>
            </a:r>
          </a:p>
          <a:p>
            <a:endParaRPr lang="el-G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Κατηγορίες Λειτουργικού Συστήματος (1/3)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84</a:t>
            </a:fld>
            <a:endParaRPr lang="el-GR"/>
          </a:p>
        </p:txBody>
      </p:sp>
      <p:sp>
        <p:nvSpPr>
          <p:cNvPr id="5" name="4 - Θέση περιεχομένου"/>
          <p:cNvSpPr>
            <a:spLocks noGrp="1"/>
          </p:cNvSpPr>
          <p:nvPr>
            <p:ph sz="quarter" idx="1"/>
          </p:nvPr>
        </p:nvSpPr>
        <p:spPr>
          <a:xfrm>
            <a:off x="301752" y="1527048"/>
            <a:ext cx="8503920" cy="4710264"/>
          </a:xfrm>
        </p:spPr>
        <p:txBody>
          <a:bodyPr>
            <a:normAutofit fontScale="85000" lnSpcReduction="20000"/>
          </a:bodyPr>
          <a:lstStyle/>
          <a:p>
            <a:r>
              <a:rPr lang="el-GR" dirty="0" smtClean="0"/>
              <a:t>Υπάρχει μία μεγάλη ποικιλία λειτουργικών συστημάτων, τα οποία μπορούν να κατηγοριοποιούν ανάλογα με διάφορα κριτήρια, όπως </a:t>
            </a:r>
          </a:p>
          <a:p>
            <a:pPr lvl="1"/>
            <a:r>
              <a:rPr lang="el-GR" dirty="0" smtClean="0"/>
              <a:t>Ο </a:t>
            </a:r>
            <a:r>
              <a:rPr lang="el-GR" b="1" dirty="0" smtClean="0"/>
              <a:t>αριθμός των χρηστών</a:t>
            </a:r>
            <a:r>
              <a:rPr lang="el-GR" dirty="0" smtClean="0"/>
              <a:t> </a:t>
            </a:r>
          </a:p>
          <a:p>
            <a:pPr lvl="1"/>
            <a:r>
              <a:rPr lang="el-GR" dirty="0" smtClean="0"/>
              <a:t>Ο</a:t>
            </a:r>
            <a:r>
              <a:rPr lang="el-GR" i="1" dirty="0" smtClean="0"/>
              <a:t> </a:t>
            </a:r>
            <a:r>
              <a:rPr lang="el-GR" b="1" dirty="0" smtClean="0"/>
              <a:t>αριθμός των εργασιών</a:t>
            </a:r>
            <a:r>
              <a:rPr lang="el-GR" dirty="0" smtClean="0"/>
              <a:t> που μπορούν να υποστηρίξουν</a:t>
            </a:r>
          </a:p>
          <a:p>
            <a:r>
              <a:rPr lang="el-GR" dirty="0" smtClean="0"/>
              <a:t> Όσον αφορά τον </a:t>
            </a:r>
            <a:r>
              <a:rPr lang="el-GR" b="1" dirty="0" smtClean="0"/>
              <a:t>αριθμό των χρηστών</a:t>
            </a:r>
            <a:r>
              <a:rPr lang="el-GR" dirty="0" smtClean="0"/>
              <a:t> τα λειτουργικά συστήματα διακρίνονται</a:t>
            </a:r>
          </a:p>
          <a:p>
            <a:pPr lvl="1"/>
            <a:r>
              <a:rPr lang="el-GR" b="1" dirty="0" smtClean="0"/>
              <a:t>Ενός χρήστη σύστημα (</a:t>
            </a:r>
            <a:r>
              <a:rPr lang="en-US" b="1" dirty="0" smtClean="0"/>
              <a:t>single user</a:t>
            </a:r>
            <a:r>
              <a:rPr lang="el-GR" b="1" dirty="0" smtClean="0"/>
              <a:t>)</a:t>
            </a:r>
            <a:r>
              <a:rPr lang="el-GR" dirty="0" smtClean="0"/>
              <a:t> </a:t>
            </a:r>
          </a:p>
          <a:p>
            <a:pPr lvl="2"/>
            <a:r>
              <a:rPr lang="el-GR" dirty="0" smtClean="0"/>
              <a:t>είναι αυτό όπου μόνο ένας χρήστης μπορεί να χρησιμοποιεί τον υπολογιστή σε μια δεδομένη χρονική στιγμή</a:t>
            </a:r>
          </a:p>
          <a:p>
            <a:pPr lvl="2"/>
            <a:r>
              <a:rPr lang="el-GR" dirty="0" smtClean="0"/>
              <a:t>χρησιμοποιείται ευρέως σε φορητές συσκευές</a:t>
            </a:r>
          </a:p>
          <a:p>
            <a:pPr lvl="2"/>
            <a:r>
              <a:rPr lang="el-GR" dirty="0" smtClean="0"/>
              <a:t>χαρακτηριστικό παράδειγμα αποτελεί το </a:t>
            </a:r>
            <a:r>
              <a:rPr lang="en-US" dirty="0" err="1" smtClean="0"/>
              <a:t>PalmOS</a:t>
            </a:r>
            <a:r>
              <a:rPr lang="el-GR" dirty="0" smtClean="0"/>
              <a:t> για τον προσωπικό ψηφιακό βοηθό (</a:t>
            </a:r>
            <a:r>
              <a:rPr lang="en-US" dirty="0" smtClean="0"/>
              <a:t>personal digital assistant</a:t>
            </a:r>
            <a:r>
              <a:rPr lang="el-GR" dirty="0" smtClean="0"/>
              <a:t>, </a:t>
            </a:r>
            <a:r>
              <a:rPr lang="en-US" dirty="0" smtClean="0"/>
              <a:t>PDA</a:t>
            </a:r>
            <a:r>
              <a:rPr lang="el-GR" dirty="0" smtClean="0"/>
              <a:t>) και το </a:t>
            </a:r>
            <a:r>
              <a:rPr lang="en-US" dirty="0" err="1" smtClean="0"/>
              <a:t>Symbian</a:t>
            </a:r>
            <a:r>
              <a:rPr lang="el-GR" dirty="0" smtClean="0"/>
              <a:t> για κινητά τηλέφωνα</a:t>
            </a:r>
          </a:p>
          <a:p>
            <a:pPr lvl="1"/>
            <a:r>
              <a:rPr lang="el-GR" b="1" dirty="0" smtClean="0"/>
              <a:t>Πολλών χρηστών (</a:t>
            </a:r>
            <a:r>
              <a:rPr lang="en-US" b="1" dirty="0" smtClean="0"/>
              <a:t>multi</a:t>
            </a:r>
            <a:r>
              <a:rPr lang="el-GR" b="1" dirty="0" smtClean="0"/>
              <a:t>-</a:t>
            </a:r>
            <a:r>
              <a:rPr lang="en-US" b="1" dirty="0" smtClean="0"/>
              <a:t>user</a:t>
            </a:r>
            <a:r>
              <a:rPr lang="el-GR" b="1" dirty="0" smtClean="0"/>
              <a:t>)</a:t>
            </a:r>
            <a:r>
              <a:rPr lang="el-GR" dirty="0" smtClean="0"/>
              <a:t> </a:t>
            </a:r>
          </a:p>
          <a:p>
            <a:pPr lvl="2"/>
            <a:r>
              <a:rPr lang="el-GR" dirty="0" smtClean="0"/>
              <a:t>επιτρέπουν την ταυτόχρονη χρήση του υπολογιστή από πολλούς χρήστες</a:t>
            </a:r>
          </a:p>
          <a:p>
            <a:pPr lvl="2"/>
            <a:r>
              <a:rPr lang="el-GR" dirty="0" smtClean="0"/>
              <a:t>τέτοια συστήματα απαντώνται στους προσωπικούς υπολογιστές</a:t>
            </a:r>
          </a:p>
          <a:p>
            <a:pPr lvl="2"/>
            <a:r>
              <a:rPr lang="el-GR" dirty="0" smtClean="0"/>
              <a:t>χαρακτηριστικά παραδείγματα είναι τα </a:t>
            </a:r>
            <a:r>
              <a:rPr lang="en-US" dirty="0" smtClean="0"/>
              <a:t>Unix</a:t>
            </a:r>
            <a:r>
              <a:rPr lang="el-GR" dirty="0" smtClean="0"/>
              <a:t>, </a:t>
            </a:r>
            <a:r>
              <a:rPr lang="en-US" dirty="0" smtClean="0"/>
              <a:t>Linux</a:t>
            </a:r>
            <a:r>
              <a:rPr lang="el-GR" dirty="0" smtClean="0"/>
              <a:t>, </a:t>
            </a:r>
            <a:r>
              <a:rPr lang="en-US" dirty="0" smtClean="0"/>
              <a:t>Windows</a:t>
            </a:r>
            <a:r>
              <a:rPr lang="el-GR" dirty="0" smtClean="0"/>
              <a:t>, </a:t>
            </a:r>
            <a:r>
              <a:rPr lang="en-US" dirty="0" err="1" smtClean="0"/>
              <a:t>MacOS</a:t>
            </a:r>
            <a:endParaRPr lang="el-GR" dirty="0" smtClean="0"/>
          </a:p>
          <a:p>
            <a:endParaRPr lang="el-G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Κατηγορίες Λειτουργικού Συστήματος (2/3)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85</a:t>
            </a:fld>
            <a:endParaRPr lang="el-GR"/>
          </a:p>
        </p:txBody>
      </p:sp>
      <p:sp>
        <p:nvSpPr>
          <p:cNvPr id="5" name="4 - Θέση περιεχομένου"/>
          <p:cNvSpPr>
            <a:spLocks noGrp="1"/>
          </p:cNvSpPr>
          <p:nvPr>
            <p:ph sz="quarter" idx="1"/>
          </p:nvPr>
        </p:nvSpPr>
        <p:spPr/>
        <p:txBody>
          <a:bodyPr/>
          <a:lstStyle/>
          <a:p>
            <a:r>
              <a:rPr lang="el-GR" dirty="0" smtClean="0"/>
              <a:t>Όσον αφορά τον </a:t>
            </a:r>
            <a:r>
              <a:rPr lang="el-GR" b="1" dirty="0" smtClean="0"/>
              <a:t>αριθμό των εργασιών</a:t>
            </a:r>
            <a:r>
              <a:rPr lang="el-GR" dirty="0" smtClean="0"/>
              <a:t> τα λειτουργικά συστήματα διαχωρίζονται σε </a:t>
            </a:r>
          </a:p>
          <a:p>
            <a:pPr lvl="1"/>
            <a:r>
              <a:rPr lang="el-GR" b="1" dirty="0" smtClean="0"/>
              <a:t>συστήματα</a:t>
            </a:r>
            <a:r>
              <a:rPr lang="el-GR" dirty="0" smtClean="0"/>
              <a:t> </a:t>
            </a:r>
            <a:r>
              <a:rPr lang="el-GR" b="1" dirty="0" smtClean="0"/>
              <a:t>μίας εργασίας (</a:t>
            </a:r>
            <a:r>
              <a:rPr lang="en-US" b="1" dirty="0" smtClean="0"/>
              <a:t>single tasking</a:t>
            </a:r>
            <a:r>
              <a:rPr lang="el-GR" b="1" dirty="0" smtClean="0"/>
              <a:t>) </a:t>
            </a:r>
          </a:p>
          <a:p>
            <a:pPr lvl="2"/>
            <a:r>
              <a:rPr lang="el-GR" dirty="0" smtClean="0"/>
              <a:t>είναι αυτά που μπορούν να διεκπεραιώνουν μία εργασία τη φορά, όπως το </a:t>
            </a:r>
            <a:r>
              <a:rPr lang="en-US" dirty="0" err="1" smtClean="0"/>
              <a:t>PalmOS</a:t>
            </a:r>
            <a:endParaRPr lang="el-GR" dirty="0" smtClean="0"/>
          </a:p>
          <a:p>
            <a:pPr lvl="1"/>
            <a:r>
              <a:rPr lang="el-GR" b="1" dirty="0" smtClean="0"/>
              <a:t>συστήματα πολλών εργασιών (</a:t>
            </a:r>
            <a:r>
              <a:rPr lang="en-US" b="1" dirty="0" smtClean="0"/>
              <a:t>multi</a:t>
            </a:r>
            <a:r>
              <a:rPr lang="el-GR" b="1" dirty="0" smtClean="0"/>
              <a:t>-</a:t>
            </a:r>
            <a:r>
              <a:rPr lang="en-US" b="1" dirty="0" smtClean="0"/>
              <a:t>tasking</a:t>
            </a:r>
            <a:r>
              <a:rPr lang="el-GR" b="1" dirty="0" smtClean="0"/>
              <a:t>) </a:t>
            </a:r>
          </a:p>
          <a:p>
            <a:pPr lvl="2"/>
            <a:r>
              <a:rPr lang="el-GR" dirty="0" smtClean="0"/>
              <a:t>έχουν τη δυνατότητα να εκτελούν πολλές εφαρμογές ταυτόχρονα, όπως τα </a:t>
            </a:r>
            <a:r>
              <a:rPr lang="en-US" dirty="0" smtClean="0"/>
              <a:t>Unix</a:t>
            </a:r>
            <a:r>
              <a:rPr lang="el-GR" dirty="0" smtClean="0"/>
              <a:t>, </a:t>
            </a:r>
            <a:r>
              <a:rPr lang="en-US" dirty="0" smtClean="0"/>
              <a:t>Linux</a:t>
            </a:r>
            <a:r>
              <a:rPr lang="el-GR" dirty="0" smtClean="0"/>
              <a:t>, </a:t>
            </a:r>
            <a:r>
              <a:rPr lang="en-US" dirty="0" smtClean="0"/>
              <a:t>Windows</a:t>
            </a:r>
            <a:r>
              <a:rPr lang="el-GR" dirty="0" smtClean="0"/>
              <a:t>, </a:t>
            </a:r>
            <a:r>
              <a:rPr lang="en-US" dirty="0" err="1" smtClean="0"/>
              <a:t>MacOS</a:t>
            </a:r>
            <a:endParaRPr lang="el-GR" dirty="0" smtClean="0"/>
          </a:p>
          <a:p>
            <a:endParaRPr lang="el-G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01752" y="365792"/>
            <a:ext cx="8534400" cy="758952"/>
          </a:xfrm>
        </p:spPr>
        <p:txBody>
          <a:bodyPr>
            <a:normAutofit fontScale="90000"/>
          </a:bodyPr>
          <a:lstStyle/>
          <a:p>
            <a:r>
              <a:rPr lang="el-GR" b="1" dirty="0" smtClean="0"/>
              <a:t>Κατηγορίες Λειτουργικού Συστήματος (3/3)</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86</a:t>
            </a:fld>
            <a:endParaRPr lang="el-GR"/>
          </a:p>
        </p:txBody>
      </p:sp>
      <p:pic>
        <p:nvPicPr>
          <p:cNvPr id="6" name="5 - Εικόνα" descr="C:\Documents and Settings\User\Τα έγγραφά μου\ma8hmata\TEI\Εισαγωγή στην Πληροφορική - ΒΙΒΛΙΟ\images\OS\Win7XP1_01.png"/>
          <p:cNvPicPr/>
          <p:nvPr/>
        </p:nvPicPr>
        <p:blipFill>
          <a:blip r:embed="rId2" cstate="print"/>
          <a:srcRect/>
          <a:stretch>
            <a:fillRect/>
          </a:stretch>
        </p:blipFill>
        <p:spPr bwMode="auto">
          <a:xfrm>
            <a:off x="251520" y="1916832"/>
            <a:ext cx="4248471" cy="3051051"/>
          </a:xfrm>
          <a:prstGeom prst="rect">
            <a:avLst/>
          </a:prstGeom>
          <a:noFill/>
          <a:ln w="9525">
            <a:noFill/>
            <a:miter lim="800000"/>
            <a:headEnd/>
            <a:tailEnd/>
          </a:ln>
        </p:spPr>
      </p:pic>
      <p:pic>
        <p:nvPicPr>
          <p:cNvPr id="7" name="6 - Εικόνα" descr="C:\Documents and Settings\User\Τα έγγραφά μου\ma8hmata\TEI\Εισαγωγή στην Πληροφορική - ΒΙΒΛΙΟ\images\OS\linuxt.png"/>
          <p:cNvPicPr/>
          <p:nvPr/>
        </p:nvPicPr>
        <p:blipFill>
          <a:blip r:embed="rId3" cstate="print"/>
          <a:srcRect/>
          <a:stretch>
            <a:fillRect/>
          </a:stretch>
        </p:blipFill>
        <p:spPr bwMode="auto">
          <a:xfrm>
            <a:off x="4644008" y="1700808"/>
            <a:ext cx="4248472"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(1/10)</a:t>
            </a:r>
            <a:endParaRPr lang="el-GR" b="1"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87</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Στα πρώτα χρόνια των υπολογιστών, όπου μόνο ένα πρόγραμμα είχε τη δυνατότητα να βρίσκεται στην κύρια μνήμη και να εκτελείται, η διαχείριση της μνήμης ήταν απλή διαδικασία: </a:t>
            </a:r>
          </a:p>
          <a:p>
            <a:pPr lvl="1"/>
            <a:r>
              <a:rPr lang="el-GR" dirty="0" smtClean="0"/>
              <a:t>ακολουθούνταν ο κύκλος φέρε-εκτέλεσε, όπου κάθε μία εντολή του προγράμματος προσκομιζόταν και εκτελούνταν</a:t>
            </a:r>
          </a:p>
          <a:p>
            <a:r>
              <a:rPr lang="el-GR" dirty="0" smtClean="0"/>
              <a:t>Με ποιο τρόπο όμως μπορούν να υποστηριχθούν και να εκτελεστούν παραπάνω από ένα προγράμματα ταυτόχρονα; </a:t>
            </a:r>
          </a:p>
          <a:p>
            <a:r>
              <a:rPr lang="el-GR" dirty="0" smtClean="0"/>
              <a:t>Στην πραγματικότητα, τα προγράμματα που </a:t>
            </a:r>
            <a:r>
              <a:rPr lang="el-GR" i="1" dirty="0" smtClean="0"/>
              <a:t>φαινομενικά</a:t>
            </a:r>
            <a:r>
              <a:rPr lang="el-GR" dirty="0" smtClean="0"/>
              <a:t> εκτελούνται ταυτόχρονα, εκτελούνται </a:t>
            </a:r>
            <a:r>
              <a:rPr lang="el-GR" i="1" dirty="0" smtClean="0"/>
              <a:t>διαδοχικά</a:t>
            </a:r>
            <a:endParaRPr lang="el-GR" dirty="0" smtClean="0"/>
          </a:p>
          <a:p>
            <a:r>
              <a:rPr lang="el-GR" dirty="0" smtClean="0"/>
              <a:t>Οι εργασίες των προγραμμάτων εναλλάσσονται μεταξύ τους, διαμοιραζόμενες τους πόρους του συστήματος, με τρόπο ώστε να δίνουν την αίσθηση της παράλληλης εκτέλεσης</a:t>
            </a:r>
          </a:p>
          <a:p>
            <a:r>
              <a:rPr lang="el-GR" dirty="0" smtClean="0"/>
              <a:t>Ένα πρόγραμμα κάθε φορά είναι αυτό που «τρέχει» (δηλαδή οι εντολές του μεταφέρονται στον επεξεργαστή και εκτελούνται)</a:t>
            </a:r>
          </a:p>
          <a:p>
            <a:endParaRPr lang="el-GR"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(2/10)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88</a:t>
            </a:fld>
            <a:endParaRPr lang="el-GR"/>
          </a:p>
        </p:txBody>
      </p:sp>
      <p:sp>
        <p:nvSpPr>
          <p:cNvPr id="5" name="4 - Θέση περιεχομένου"/>
          <p:cNvSpPr>
            <a:spLocks noGrp="1"/>
          </p:cNvSpPr>
          <p:nvPr>
            <p:ph sz="quarter" idx="1"/>
          </p:nvPr>
        </p:nvSpPr>
        <p:spPr/>
        <p:txBody>
          <a:bodyPr>
            <a:normAutofit fontScale="85000" lnSpcReduction="20000"/>
          </a:bodyPr>
          <a:lstStyle/>
          <a:p>
            <a:r>
              <a:rPr lang="el-GR" b="1" dirty="0" err="1" smtClean="0"/>
              <a:t>Πολυπρογραμματισμός</a:t>
            </a:r>
            <a:r>
              <a:rPr lang="el-GR" b="1" dirty="0" smtClean="0"/>
              <a:t> (</a:t>
            </a:r>
            <a:r>
              <a:rPr lang="en-US" b="1" dirty="0" smtClean="0"/>
              <a:t>multiprogramming</a:t>
            </a:r>
            <a:r>
              <a:rPr lang="el-GR" b="1" dirty="0" smtClean="0"/>
              <a:t>)</a:t>
            </a:r>
            <a:r>
              <a:rPr lang="el-GR" dirty="0" smtClean="0"/>
              <a:t> ονομάζεται η ταυτόχρονη συνύπαρξη των προγραμμάτων προκειμένου να αποκτήσουν πρόσβαση στην κεντρική μονάδα επεξεργασίας και να εκτελεστούν</a:t>
            </a:r>
          </a:p>
          <a:p>
            <a:r>
              <a:rPr lang="el-GR" dirty="0" smtClean="0"/>
              <a:t>Τα προγράμματα αυτά εναλλάσσονται ταχύτατα, δημιουργώντας την αίσθηση ότι εκτελούνται παράλληλα</a:t>
            </a:r>
          </a:p>
          <a:p>
            <a:r>
              <a:rPr lang="el-GR" dirty="0" smtClean="0"/>
              <a:t>Η τεχνική αυτή επιτυγχάνει ολοκλήρωση των εργασιών σε μικρότερο χρόνο (συνολικά) και αποδοτικότερη χρήση του υλικού</a:t>
            </a:r>
          </a:p>
          <a:p>
            <a:pPr lvl="1"/>
            <a:r>
              <a:rPr lang="el-GR" dirty="0" smtClean="0"/>
              <a:t>αλλά αυξάνει την πολυπλοκότητα του συστήματος</a:t>
            </a:r>
          </a:p>
          <a:p>
            <a:r>
              <a:rPr lang="el-GR" dirty="0" smtClean="0"/>
              <a:t> Ο </a:t>
            </a:r>
            <a:r>
              <a:rPr lang="el-GR" dirty="0" err="1" smtClean="0"/>
              <a:t>πολυπρογραμματισμός</a:t>
            </a:r>
            <a:r>
              <a:rPr lang="el-GR" dirty="0" smtClean="0"/>
              <a:t> δημιουργεί την ανάγκη για </a:t>
            </a:r>
            <a:r>
              <a:rPr lang="el-GR" b="1" dirty="0" smtClean="0"/>
              <a:t>διαχείριση μνήμης</a:t>
            </a:r>
            <a:endParaRPr lang="el-GR" dirty="0" smtClean="0"/>
          </a:p>
          <a:p>
            <a:pPr lvl="1"/>
            <a:r>
              <a:rPr lang="el-GR" dirty="0" smtClean="0"/>
              <a:t>δηλαδή για παρακολούθηση των προγραμμάτων που βρίσκονται στην κύρια μνήμη, καθώς  και  της ακριβής θέσης αυτών</a:t>
            </a:r>
          </a:p>
          <a:p>
            <a:endParaRPr lang="el-G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(3/10)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89</a:t>
            </a:fld>
            <a:endParaRPr lang="el-GR"/>
          </a:p>
        </p:txBody>
      </p:sp>
      <p:sp>
        <p:nvSpPr>
          <p:cNvPr id="5" name="4 - Θέση περιεχομένου"/>
          <p:cNvSpPr>
            <a:spLocks noGrp="1"/>
          </p:cNvSpPr>
          <p:nvPr>
            <p:ph sz="quarter" idx="1"/>
          </p:nvPr>
        </p:nvSpPr>
        <p:spPr>
          <a:xfrm>
            <a:off x="301752" y="1527048"/>
            <a:ext cx="8503920" cy="4638256"/>
          </a:xfrm>
        </p:spPr>
        <p:txBody>
          <a:bodyPr>
            <a:noAutofit/>
          </a:bodyPr>
          <a:lstStyle/>
          <a:p>
            <a:r>
              <a:rPr lang="el-GR" sz="2400" dirty="0" smtClean="0"/>
              <a:t>Μία άλλη σημαντική </a:t>
            </a:r>
            <a:r>
              <a:rPr lang="el-GR" sz="2400" dirty="0" err="1" smtClean="0"/>
              <a:t>σημαντική</a:t>
            </a:r>
            <a:r>
              <a:rPr lang="el-GR" sz="2400" dirty="0" smtClean="0"/>
              <a:t> έννοια είναι η </a:t>
            </a:r>
            <a:r>
              <a:rPr lang="el-GR" sz="2400" b="1" dirty="0" smtClean="0"/>
              <a:t>διεργασία (</a:t>
            </a:r>
            <a:r>
              <a:rPr lang="en-US" sz="2400" b="1" dirty="0" smtClean="0"/>
              <a:t>process</a:t>
            </a:r>
            <a:r>
              <a:rPr lang="el-GR" sz="2400" b="1" dirty="0" smtClean="0"/>
              <a:t>) </a:t>
            </a:r>
          </a:p>
          <a:p>
            <a:pPr lvl="1"/>
            <a:r>
              <a:rPr lang="el-GR" sz="1800" dirty="0" smtClean="0"/>
              <a:t>είναι ένα πρόγραμμα που εκτελείται, που βρίσκεται όπως λέμε στη </a:t>
            </a:r>
            <a:r>
              <a:rPr lang="el-GR" sz="1800" i="1" dirty="0" smtClean="0"/>
              <a:t>φάση εκτέλεσής</a:t>
            </a:r>
            <a:r>
              <a:rPr lang="el-GR" sz="1800" dirty="0" smtClean="0"/>
              <a:t> του</a:t>
            </a:r>
          </a:p>
          <a:p>
            <a:r>
              <a:rPr lang="el-GR" sz="2400" dirty="0" smtClean="0"/>
              <a:t>Ένα πρόγραμμα αποτελεί απλά ένα στατικό σύνολο εντολών, όμως, η έννοια της διεργασίας έχει δυναμικό χαρακτήρα, καθώς αντιπροσωπεύει το πρόγραμμα καθώς εκτελείται</a:t>
            </a:r>
          </a:p>
          <a:p>
            <a:r>
              <a:rPr lang="el-GR" sz="2400" dirty="0" smtClean="0"/>
              <a:t>Περιλαμβάνει τις τρέχουσες τιμές του μετρητή προγράμματος (</a:t>
            </a:r>
            <a:r>
              <a:rPr lang="en-US" sz="2400" dirty="0" smtClean="0"/>
              <a:t>PC</a:t>
            </a:r>
            <a:r>
              <a:rPr lang="el-GR" sz="2400" dirty="0" smtClean="0"/>
              <a:t>), των </a:t>
            </a:r>
            <a:r>
              <a:rPr lang="el-GR" sz="2400" dirty="0" err="1" smtClean="0"/>
              <a:t>καταχωρητών</a:t>
            </a:r>
            <a:r>
              <a:rPr lang="el-GR" sz="2400" dirty="0" smtClean="0"/>
              <a:t> και των μεταβλητών που χρησιμοποιούνται</a:t>
            </a:r>
          </a:p>
          <a:p>
            <a:r>
              <a:rPr lang="el-GR" sz="2400" dirty="0" smtClean="0"/>
              <a:t> </a:t>
            </a:r>
            <a:endParaRPr lang="el-G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Περιφερειακές συσκευές </a:t>
            </a:r>
            <a:endParaRPr lang="el-GR" b="1" dirty="0"/>
          </a:p>
        </p:txBody>
      </p:sp>
      <p:sp>
        <p:nvSpPr>
          <p:cNvPr id="5" name="4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a:t>
            </a:fld>
            <a:endParaRPr lang="el-GR"/>
          </a:p>
        </p:txBody>
      </p:sp>
      <p:sp>
        <p:nvSpPr>
          <p:cNvPr id="3" name="2 - Θέση περιεχομένου"/>
          <p:cNvSpPr>
            <a:spLocks noGrp="1"/>
          </p:cNvSpPr>
          <p:nvPr>
            <p:ph sz="quarter" idx="1"/>
          </p:nvPr>
        </p:nvSpPr>
        <p:spPr>
          <a:xfrm>
            <a:off x="457200" y="1600200"/>
            <a:ext cx="8435280" cy="5069160"/>
          </a:xfrm>
        </p:spPr>
        <p:txBody>
          <a:bodyPr>
            <a:normAutofit/>
          </a:bodyPr>
          <a:lstStyle/>
          <a:p>
            <a:r>
              <a:rPr lang="el-GR" dirty="0" smtClean="0"/>
              <a:t>Με τον όρο </a:t>
            </a:r>
            <a:r>
              <a:rPr lang="el-GR" b="1" dirty="0" smtClean="0"/>
              <a:t>Περιφερειακές συσκευές (</a:t>
            </a:r>
            <a:r>
              <a:rPr lang="en-US" b="1" dirty="0" smtClean="0"/>
              <a:t>peripheral devices</a:t>
            </a:r>
            <a:r>
              <a:rPr lang="el-GR" dirty="0" smtClean="0"/>
              <a:t>) αναφερόμαστε στις συσκευές που συνδέονται με το κεντρικό σύστημα, με σκοπό την επικοινωνία του με τον εξωτερικό κόσμο</a:t>
            </a:r>
          </a:p>
          <a:p>
            <a:r>
              <a:rPr lang="el-GR" dirty="0" smtClean="0"/>
              <a:t>Οι συσκευές αυτές είναι ανεξάρτητες από το σύστημα, δηλαδή δεν αποτελούν μέρος αυτού</a:t>
            </a:r>
          </a:p>
          <a:p>
            <a:r>
              <a:rPr lang="el-GR" smtClean="0"/>
              <a:t>Χρησιμοποιούνται </a:t>
            </a:r>
            <a:r>
              <a:rPr lang="el-GR" dirty="0" smtClean="0"/>
              <a:t>για να επεκτείνουν τις δυνατότητες του συστήματος και διαχωρίζονται σε </a:t>
            </a:r>
            <a:r>
              <a:rPr lang="el-GR" b="1" dirty="0" smtClean="0"/>
              <a:t>συσκευές εισόδου</a:t>
            </a:r>
            <a:r>
              <a:rPr lang="el-GR" dirty="0" smtClean="0"/>
              <a:t> και </a:t>
            </a:r>
            <a:r>
              <a:rPr lang="el-GR" b="1" smtClean="0"/>
              <a:t>συσκευές εξόδου</a:t>
            </a:r>
            <a:endParaRPr lang="el-G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(4/10)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90</a:t>
            </a:fld>
            <a:endParaRPr lang="el-GR"/>
          </a:p>
        </p:txBody>
      </p:sp>
      <p:sp>
        <p:nvSpPr>
          <p:cNvPr id="5" name="4 - Θέση περιεχομένου"/>
          <p:cNvSpPr>
            <a:spLocks noGrp="1"/>
          </p:cNvSpPr>
          <p:nvPr>
            <p:ph sz="quarter" idx="1"/>
          </p:nvPr>
        </p:nvSpPr>
        <p:spPr>
          <a:xfrm>
            <a:off x="301752" y="1527048"/>
            <a:ext cx="8503920" cy="4998296"/>
          </a:xfrm>
        </p:spPr>
        <p:txBody>
          <a:bodyPr>
            <a:noAutofit/>
          </a:bodyPr>
          <a:lstStyle/>
          <a:p>
            <a:r>
              <a:rPr lang="el-GR" sz="2400" dirty="0" smtClean="0"/>
              <a:t> Ένα υπολογιστικό σύστημα που υποστηρίζει </a:t>
            </a:r>
            <a:r>
              <a:rPr lang="el-GR" sz="2400" dirty="0" err="1" smtClean="0"/>
              <a:t>πολυπρογραμματισμό</a:t>
            </a:r>
            <a:r>
              <a:rPr lang="el-GR" sz="2400" dirty="0" smtClean="0"/>
              <a:t> μπορεί να έχει αρκετές ενεργές διεργασίες σε μία δεδομένη χρονική στιγμή</a:t>
            </a:r>
          </a:p>
          <a:p>
            <a:pPr lvl="1"/>
            <a:r>
              <a:rPr lang="el-GR" sz="2000" dirty="0" smtClean="0"/>
              <a:t>Σε αυτήν την περίπτωση, το λειτουργικό σύστημα είναι υπεύθυνο για το χειρισμό των διεργασιών αυτών</a:t>
            </a:r>
          </a:p>
          <a:p>
            <a:pPr lvl="2"/>
            <a:r>
              <a:rPr lang="el-GR" dirty="0" smtClean="0"/>
              <a:t>Πραγματοποιεί ελέγχους για την κατάσταση των διεργασιών</a:t>
            </a:r>
          </a:p>
          <a:p>
            <a:pPr lvl="2"/>
            <a:r>
              <a:rPr lang="el-GR" dirty="0" smtClean="0"/>
              <a:t>γνωρίζει σε ποια φάσης εκτέλεσης βρίσκονται</a:t>
            </a:r>
          </a:p>
          <a:p>
            <a:pPr lvl="2"/>
            <a:r>
              <a:rPr lang="el-GR" dirty="0" smtClean="0"/>
              <a:t>και γενικά διατηρεί όλες τις απαραίτητες πληροφορίες που τις αφορά</a:t>
            </a:r>
          </a:p>
          <a:p>
            <a:pPr lvl="1"/>
            <a:r>
              <a:rPr lang="el-GR" sz="2000" dirty="0" smtClean="0"/>
              <a:t>Μία διεργασία ενδέχεται να διακοπεί από το λειτουργικό σύστημα καθώς εκτελείται, προκειμένου να εκτελεστεί μία άλλη διεργασία (που επίσης μπορεί να είχε αρχίσει να εκτελείται και να διακόπηκε νωρίτερα)</a:t>
            </a:r>
          </a:p>
          <a:p>
            <a:endParaRPr lang="el-GR" sz="28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(5/10)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91</a:t>
            </a:fld>
            <a:endParaRPr lang="el-GR"/>
          </a:p>
        </p:txBody>
      </p:sp>
      <p:sp>
        <p:nvSpPr>
          <p:cNvPr id="5" name="4 - Θέση περιεχομένου"/>
          <p:cNvSpPr>
            <a:spLocks noGrp="1"/>
          </p:cNvSpPr>
          <p:nvPr>
            <p:ph sz="quarter" idx="1"/>
          </p:nvPr>
        </p:nvSpPr>
        <p:spPr/>
        <p:txBody>
          <a:bodyPr>
            <a:normAutofit lnSpcReduction="10000"/>
          </a:bodyPr>
          <a:lstStyle/>
          <a:p>
            <a:r>
              <a:rPr lang="el-GR" dirty="0" smtClean="0"/>
              <a:t>Η εναλλαγή των διεργασιών διαχειρίζεται από ένα τμήμα του λειτουργικού συστήματος, που ονομάζεται </a:t>
            </a:r>
            <a:r>
              <a:rPr lang="el-GR" b="1" dirty="0" err="1" smtClean="0"/>
              <a:t>χρονοδρομολόγηση</a:t>
            </a:r>
            <a:r>
              <a:rPr lang="el-GR" b="1" dirty="0" smtClean="0"/>
              <a:t> (</a:t>
            </a:r>
            <a:r>
              <a:rPr lang="en-US" b="1" dirty="0" smtClean="0"/>
              <a:t>scheduling</a:t>
            </a:r>
            <a:r>
              <a:rPr lang="el-GR" b="1" dirty="0" smtClean="0"/>
              <a:t>)</a:t>
            </a:r>
            <a:r>
              <a:rPr lang="el-GR" dirty="0" smtClean="0"/>
              <a:t> </a:t>
            </a:r>
          </a:p>
          <a:p>
            <a:pPr lvl="1"/>
            <a:r>
              <a:rPr lang="el-GR" dirty="0" smtClean="0"/>
              <a:t>ορίζει ποια διεργασία από αυτές που βρίσκονται στη μνήμη θα επιλεγεί για εκτέλεση σε μια δεδομένη χρονική στιγμή</a:t>
            </a:r>
          </a:p>
          <a:p>
            <a:r>
              <a:rPr lang="el-GR" dirty="0" smtClean="0"/>
              <a:t>Ακόμα και το ίδιο το λειτουργικό σύστημα αποτελεί ένα πρόγραμμα που πρέπει να εκτελεστεί</a:t>
            </a:r>
          </a:p>
          <a:p>
            <a:r>
              <a:rPr lang="el-GR" dirty="0" smtClean="0"/>
              <a:t>Επομένως, οι διεργασίες του λειτουργικού συστήματος πρέπει να διαχειριστούν και να διατηρηθούν στην κύρια μνήμη μαζί με άλλα προγράμματα συστήματος και εφαρμογών</a:t>
            </a:r>
          </a:p>
          <a:p>
            <a:endParaRPr lang="el-G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(6/10)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92</a:t>
            </a:fld>
            <a:endParaRPr lang="el-GR"/>
          </a:p>
        </p:txBody>
      </p:sp>
      <p:pic>
        <p:nvPicPr>
          <p:cNvPr id="6" name="5 - Εικόνα"/>
          <p:cNvPicPr/>
          <p:nvPr/>
        </p:nvPicPr>
        <p:blipFill>
          <a:blip r:embed="rId2" cstate="print"/>
          <a:srcRect/>
          <a:stretch>
            <a:fillRect/>
          </a:stretch>
        </p:blipFill>
        <p:spPr bwMode="auto">
          <a:xfrm>
            <a:off x="539552" y="1700808"/>
            <a:ext cx="2558033" cy="4032448"/>
          </a:xfrm>
          <a:prstGeom prst="rect">
            <a:avLst/>
          </a:prstGeom>
          <a:noFill/>
          <a:ln w="9525">
            <a:noFill/>
            <a:miter lim="800000"/>
            <a:headEnd/>
            <a:tailEnd/>
          </a:ln>
        </p:spPr>
      </p:pic>
      <p:pic>
        <p:nvPicPr>
          <p:cNvPr id="7" name="6 - Εικόνα"/>
          <p:cNvPicPr/>
          <p:nvPr/>
        </p:nvPicPr>
        <p:blipFill>
          <a:blip r:embed="rId3" cstate="print"/>
          <a:srcRect/>
          <a:stretch>
            <a:fillRect/>
          </a:stretch>
        </p:blipFill>
        <p:spPr bwMode="auto">
          <a:xfrm>
            <a:off x="3347864" y="1700808"/>
            <a:ext cx="2534791" cy="4032448"/>
          </a:xfrm>
          <a:prstGeom prst="rect">
            <a:avLst/>
          </a:prstGeom>
          <a:noFill/>
          <a:ln w="9525">
            <a:noFill/>
            <a:miter lim="800000"/>
            <a:headEnd/>
            <a:tailEnd/>
          </a:ln>
        </p:spPr>
      </p:pic>
      <p:pic>
        <p:nvPicPr>
          <p:cNvPr id="8" name="7 - Εικόνα"/>
          <p:cNvPicPr/>
          <p:nvPr/>
        </p:nvPicPr>
        <p:blipFill>
          <a:blip r:embed="rId4" cstate="print"/>
          <a:srcRect/>
          <a:stretch>
            <a:fillRect/>
          </a:stretch>
        </p:blipFill>
        <p:spPr bwMode="auto">
          <a:xfrm>
            <a:off x="6084168" y="1700808"/>
            <a:ext cx="2695575"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(7/10)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93</a:t>
            </a:fld>
            <a:endParaRPr lang="el-GR"/>
          </a:p>
        </p:txBody>
      </p:sp>
      <p:sp>
        <p:nvSpPr>
          <p:cNvPr id="5" name="4 - Θέση περιεχομένου"/>
          <p:cNvSpPr>
            <a:spLocks noGrp="1"/>
          </p:cNvSpPr>
          <p:nvPr>
            <p:ph sz="quarter" idx="1"/>
          </p:nvPr>
        </p:nvSpPr>
        <p:spPr>
          <a:xfrm>
            <a:off x="301752" y="1527048"/>
            <a:ext cx="8503920" cy="4854280"/>
          </a:xfrm>
        </p:spPr>
        <p:txBody>
          <a:bodyPr>
            <a:normAutofit fontScale="77500" lnSpcReduction="20000"/>
          </a:bodyPr>
          <a:lstStyle/>
          <a:p>
            <a:r>
              <a:rPr lang="el-GR" dirty="0" smtClean="0"/>
              <a:t>Τα λειτουργικά συστήματα πέρασαν από πολλά στάδια εξέλιξης μέχρι να φτάσουν στη σημερινή τους μορφή και πολυπλοκότητα</a:t>
            </a:r>
          </a:p>
          <a:p>
            <a:r>
              <a:rPr lang="el-GR" dirty="0" smtClean="0"/>
              <a:t>Στις δεκαετίες 1960 και 1970 ο υπολογιστής ήταν ένα ογκώδες, δύσχρηστο μηχάνημα που είχε μόνο ένα χειριστή (</a:t>
            </a:r>
            <a:r>
              <a:rPr lang="en-US" dirty="0" smtClean="0"/>
              <a:t>operator</a:t>
            </a:r>
            <a:r>
              <a:rPr lang="el-GR" dirty="0" smtClean="0"/>
              <a:t>)</a:t>
            </a:r>
          </a:p>
          <a:p>
            <a:r>
              <a:rPr lang="el-GR" dirty="0" smtClean="0"/>
              <a:t>Ο χειριστής αυτός αναλάμβανε να συλλέξει τις διάφορες προς εκτέλεση εργασίες από τους χρήστες και να τις οργανώσει σε </a:t>
            </a:r>
            <a:r>
              <a:rPr lang="el-GR" i="1" dirty="0" smtClean="0"/>
              <a:t>δεσμίδες</a:t>
            </a:r>
            <a:endParaRPr lang="el-GR" dirty="0" smtClean="0"/>
          </a:p>
          <a:p>
            <a:r>
              <a:rPr lang="el-GR" dirty="0" smtClean="0"/>
              <a:t>Μία </a:t>
            </a:r>
            <a:r>
              <a:rPr lang="el-GR" b="1" dirty="0" smtClean="0"/>
              <a:t>δεσμίδα (</a:t>
            </a:r>
            <a:r>
              <a:rPr lang="en-US" b="1" dirty="0" smtClean="0"/>
              <a:t>batch</a:t>
            </a:r>
            <a:r>
              <a:rPr lang="el-GR" b="1" dirty="0" smtClean="0"/>
              <a:t>)</a:t>
            </a:r>
            <a:r>
              <a:rPr lang="el-GR" dirty="0" smtClean="0"/>
              <a:t> είναι ένα σύνολο από </a:t>
            </a:r>
            <a:r>
              <a:rPr lang="el-GR" i="1" dirty="0" smtClean="0"/>
              <a:t>εργασίες</a:t>
            </a:r>
            <a:r>
              <a:rPr lang="el-GR" dirty="0" smtClean="0"/>
              <a:t> που απαιτούν τους ίδιους πόρους</a:t>
            </a:r>
          </a:p>
          <a:p>
            <a:r>
              <a:rPr lang="el-GR" dirty="0" smtClean="0"/>
              <a:t>Μία </a:t>
            </a:r>
            <a:r>
              <a:rPr lang="el-GR" b="1" dirty="0" smtClean="0"/>
              <a:t>εργασία (</a:t>
            </a:r>
            <a:r>
              <a:rPr lang="en-US" b="1" dirty="0" smtClean="0"/>
              <a:t>job</a:t>
            </a:r>
            <a:r>
              <a:rPr lang="el-GR" b="1" dirty="0" smtClean="0"/>
              <a:t>)</a:t>
            </a:r>
            <a:r>
              <a:rPr lang="el-GR" dirty="0" smtClean="0"/>
              <a:t> είναι ένα πρόγραμμα μαζί με κάποιες εντολές που αφορούν το λογισμικό συστήματος και τους απαιτούμενους πόρους για την εκτέλεση του προγράμματος</a:t>
            </a:r>
          </a:p>
          <a:p>
            <a:r>
              <a:rPr lang="el-GR" dirty="0" smtClean="0"/>
              <a:t>Οι δεσμίδες αυτές δίνοντας στη συνέχεια στον υπολογιστή για επεξεργασία</a:t>
            </a:r>
          </a:p>
          <a:p>
            <a:pPr lvl="1"/>
            <a:r>
              <a:rPr lang="el-GR" dirty="0" smtClean="0"/>
              <a:t>Αυτή η τεχνική είχε σκοπό να βελτιώσει τον προηγούμενο τρόπο λειτουργίας, όπου ο χειριστής έπρεπε να «φορτώσει» κάθε </a:t>
            </a:r>
            <a:r>
              <a:rPr lang="el-GR" i="1" dirty="0" smtClean="0"/>
              <a:t>εργασία</a:t>
            </a:r>
            <a:r>
              <a:rPr lang="el-GR" dirty="0" smtClean="0"/>
              <a:t> (ξεχωριστά) πριν από κάθε εκτέλεση, η οποία ήταν μία αρκετά χρονοβόρα διαδικασία</a:t>
            </a:r>
          </a:p>
          <a:p>
            <a:endParaRPr lang="el-GR"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(8/10)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94</a:t>
            </a:fld>
            <a:endParaRPr lang="el-GR"/>
          </a:p>
        </p:txBody>
      </p:sp>
      <p:sp>
        <p:nvSpPr>
          <p:cNvPr id="5" name="4 - Θέση περιεχομένου"/>
          <p:cNvSpPr>
            <a:spLocks noGrp="1"/>
          </p:cNvSpPr>
          <p:nvPr>
            <p:ph sz="quarter" idx="1"/>
          </p:nvPr>
        </p:nvSpPr>
        <p:spPr>
          <a:xfrm>
            <a:off x="301752" y="1527048"/>
            <a:ext cx="8503920" cy="2622032"/>
          </a:xfrm>
        </p:spPr>
        <p:txBody>
          <a:bodyPr>
            <a:normAutofit fontScale="77500" lnSpcReduction="20000"/>
          </a:bodyPr>
          <a:lstStyle/>
          <a:p>
            <a:r>
              <a:rPr lang="el-GR" dirty="0" smtClean="0"/>
              <a:t>Η έννοια της δεσμίδας σήμερα έχει αλλάξει και αναφέρεται σ’ ένα σύστημα όπου τα προγράμματα και οι πόροι του συστήματος συντονίζονται και εκτελούνται χωρίς τη διαμεσολάβηση του χρήστη</a:t>
            </a:r>
          </a:p>
          <a:p>
            <a:r>
              <a:rPr lang="el-GR" dirty="0" smtClean="0"/>
              <a:t>Ο χρήστης μπορεί να ορίσει ένα σύνολο από εντολές λειτουργικού συστήματος σε ένα </a:t>
            </a:r>
            <a:r>
              <a:rPr lang="el-GR" b="1" dirty="0" smtClean="0"/>
              <a:t>αρχείο δεσμίδας (</a:t>
            </a:r>
            <a:r>
              <a:rPr lang="en-US" b="1" dirty="0" smtClean="0"/>
              <a:t>batch file</a:t>
            </a:r>
            <a:r>
              <a:rPr lang="el-GR" b="1" dirty="0" smtClean="0"/>
              <a:t>)</a:t>
            </a:r>
            <a:r>
              <a:rPr lang="el-GR" dirty="0" smtClean="0"/>
              <a:t>, προκειμένου να έχει τον έλεγχο της επεξεργασίας ενός μεγάλου προγράμματος</a:t>
            </a:r>
          </a:p>
          <a:p>
            <a:r>
              <a:rPr lang="el-GR" dirty="0" smtClean="0"/>
              <a:t>Χαρακτηριστικό παράδειγμα αρχείων που περιέχουν εντολές του συστήματος είναι τα αρχεία με προέκταση</a:t>
            </a:r>
            <a:r>
              <a:rPr lang="el-GR" i="1" dirty="0" smtClean="0"/>
              <a:t> .</a:t>
            </a:r>
            <a:r>
              <a:rPr lang="en-US" i="1" dirty="0" smtClean="0"/>
              <a:t>bat</a:t>
            </a:r>
            <a:r>
              <a:rPr lang="el-GR" dirty="0" smtClean="0"/>
              <a:t> στα </a:t>
            </a:r>
            <a:r>
              <a:rPr lang="en-US" dirty="0" smtClean="0"/>
              <a:t>Windows</a:t>
            </a:r>
            <a:endParaRPr lang="el-GR" dirty="0" smtClean="0"/>
          </a:p>
          <a:p>
            <a:endParaRPr lang="el-GR" dirty="0"/>
          </a:p>
        </p:txBody>
      </p:sp>
      <p:sp>
        <p:nvSpPr>
          <p:cNvPr id="6" name="1 - Ορθογώνιο"/>
          <p:cNvSpPr/>
          <p:nvPr/>
        </p:nvSpPr>
        <p:spPr>
          <a:xfrm>
            <a:off x="2928926" y="4664536"/>
            <a:ext cx="1500198" cy="7143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Χειριστής (</a:t>
            </a:r>
            <a:r>
              <a:rPr lang="en-US" dirty="0" smtClean="0">
                <a:solidFill>
                  <a:schemeClr val="tx1"/>
                </a:solidFill>
                <a:latin typeface="Times New Roman" pitchFamily="18" charset="0"/>
                <a:cs typeface="Times New Roman" pitchFamily="18" charset="0"/>
              </a:rPr>
              <a:t>Operator</a:t>
            </a:r>
            <a:r>
              <a:rPr lang="el-GR" dirty="0" smtClean="0">
                <a:solidFill>
                  <a:schemeClr val="tx1"/>
                </a:solidFill>
                <a:latin typeface="Times New Roman" pitchFamily="18" charset="0"/>
                <a:cs typeface="Times New Roman" pitchFamily="18" charset="0"/>
              </a:rPr>
              <a:t>)</a:t>
            </a:r>
            <a:endParaRPr lang="el-GR" dirty="0">
              <a:solidFill>
                <a:schemeClr val="tx1"/>
              </a:solidFill>
              <a:latin typeface="Times New Roman" pitchFamily="18" charset="0"/>
              <a:cs typeface="Times New Roman" pitchFamily="18" charset="0"/>
            </a:endParaRPr>
          </a:p>
        </p:txBody>
      </p:sp>
      <p:sp>
        <p:nvSpPr>
          <p:cNvPr id="7" name="2 - Ορθογώνιο"/>
          <p:cNvSpPr/>
          <p:nvPr/>
        </p:nvSpPr>
        <p:spPr>
          <a:xfrm>
            <a:off x="285720" y="3950156"/>
            <a:ext cx="1857388" cy="500066"/>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Εργασία 1 (</a:t>
            </a:r>
            <a:r>
              <a:rPr lang="en-US" dirty="0" smtClean="0">
                <a:solidFill>
                  <a:schemeClr val="tx1"/>
                </a:solidFill>
                <a:latin typeface="Times New Roman" pitchFamily="18" charset="0"/>
                <a:cs typeface="Times New Roman" pitchFamily="18" charset="0"/>
              </a:rPr>
              <a:t>Job 1</a:t>
            </a:r>
            <a:r>
              <a:rPr lang="el-GR" dirty="0" smtClean="0">
                <a:solidFill>
                  <a:schemeClr val="tx1"/>
                </a:solidFill>
                <a:latin typeface="Times New Roman" pitchFamily="18" charset="0"/>
                <a:cs typeface="Times New Roman" pitchFamily="18" charset="0"/>
              </a:rPr>
              <a:t>)</a:t>
            </a:r>
            <a:endParaRPr lang="el-GR" dirty="0">
              <a:solidFill>
                <a:schemeClr val="tx1"/>
              </a:solidFill>
              <a:latin typeface="Times New Roman" pitchFamily="18" charset="0"/>
              <a:cs typeface="Times New Roman" pitchFamily="18" charset="0"/>
            </a:endParaRPr>
          </a:p>
        </p:txBody>
      </p:sp>
      <p:sp>
        <p:nvSpPr>
          <p:cNvPr id="8" name="3 - Ορθογώνιο"/>
          <p:cNvSpPr/>
          <p:nvPr/>
        </p:nvSpPr>
        <p:spPr>
          <a:xfrm>
            <a:off x="285720" y="4593098"/>
            <a:ext cx="1857388" cy="500066"/>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Εργασία </a:t>
            </a:r>
            <a:r>
              <a:rPr lang="en-US" dirty="0" smtClean="0">
                <a:solidFill>
                  <a:schemeClr val="tx1"/>
                </a:solidFill>
                <a:latin typeface="Times New Roman" pitchFamily="18" charset="0"/>
                <a:cs typeface="Times New Roman" pitchFamily="18" charset="0"/>
              </a:rPr>
              <a:t>2</a:t>
            </a:r>
            <a:r>
              <a:rPr lang="el-GR"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Job 2</a:t>
            </a:r>
            <a:r>
              <a:rPr lang="el-GR" dirty="0" smtClean="0">
                <a:solidFill>
                  <a:schemeClr val="tx1"/>
                </a:solidFill>
                <a:latin typeface="Times New Roman" pitchFamily="18" charset="0"/>
                <a:cs typeface="Times New Roman" pitchFamily="18" charset="0"/>
              </a:rPr>
              <a:t>)</a:t>
            </a:r>
            <a:endParaRPr lang="el-GR" dirty="0">
              <a:solidFill>
                <a:schemeClr val="tx1"/>
              </a:solidFill>
              <a:latin typeface="Times New Roman" pitchFamily="18" charset="0"/>
              <a:cs typeface="Times New Roman" pitchFamily="18" charset="0"/>
            </a:endParaRPr>
          </a:p>
        </p:txBody>
      </p:sp>
      <p:sp>
        <p:nvSpPr>
          <p:cNvPr id="9" name="4 - Ορθογώνιο"/>
          <p:cNvSpPr/>
          <p:nvPr/>
        </p:nvSpPr>
        <p:spPr>
          <a:xfrm>
            <a:off x="285720" y="5593230"/>
            <a:ext cx="2000264" cy="500066"/>
          </a:xfrm>
          <a:prstGeom prst="rect">
            <a:avLst/>
          </a:prstGeom>
        </p:spPr>
        <p:style>
          <a:lnRef idx="1">
            <a:schemeClr val="dk1"/>
          </a:lnRef>
          <a:fillRef idx="2">
            <a:schemeClr val="dk1"/>
          </a:fillRef>
          <a:effectRef idx="1">
            <a:schemeClr val="dk1"/>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Εργασία </a:t>
            </a:r>
            <a:r>
              <a:rPr lang="en-US" dirty="0" smtClean="0">
                <a:solidFill>
                  <a:schemeClr val="tx1"/>
                </a:solidFill>
                <a:latin typeface="Times New Roman" pitchFamily="18" charset="0"/>
                <a:cs typeface="Times New Roman" pitchFamily="18" charset="0"/>
              </a:rPr>
              <a:t>N</a:t>
            </a:r>
            <a:r>
              <a:rPr lang="el-GR"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Job N</a:t>
            </a:r>
            <a:r>
              <a:rPr lang="el-GR" dirty="0" smtClean="0">
                <a:solidFill>
                  <a:schemeClr val="tx1"/>
                </a:solidFill>
                <a:latin typeface="Times New Roman" pitchFamily="18" charset="0"/>
                <a:cs typeface="Times New Roman" pitchFamily="18" charset="0"/>
              </a:rPr>
              <a:t>)</a:t>
            </a:r>
            <a:endParaRPr lang="el-GR" dirty="0">
              <a:solidFill>
                <a:schemeClr val="tx1"/>
              </a:solidFill>
              <a:latin typeface="Times New Roman" pitchFamily="18" charset="0"/>
              <a:cs typeface="Times New Roman" pitchFamily="18" charset="0"/>
            </a:endParaRPr>
          </a:p>
        </p:txBody>
      </p:sp>
      <p:cxnSp>
        <p:nvCxnSpPr>
          <p:cNvPr id="10" name="6 - Ευθύγραμμο βέλος σύνδεσης"/>
          <p:cNvCxnSpPr>
            <a:stCxn id="7" idx="3"/>
          </p:cNvCxnSpPr>
          <p:nvPr/>
        </p:nvCxnSpPr>
        <p:spPr>
          <a:xfrm>
            <a:off x="2143108" y="4200189"/>
            <a:ext cx="785818" cy="6786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1" name="7 - Ευθύγραμμο βέλος σύνδεσης"/>
          <p:cNvCxnSpPr>
            <a:stCxn id="8" idx="3"/>
            <a:endCxn id="6" idx="1"/>
          </p:cNvCxnSpPr>
          <p:nvPr/>
        </p:nvCxnSpPr>
        <p:spPr>
          <a:xfrm>
            <a:off x="2143108" y="4843131"/>
            <a:ext cx="785818" cy="17859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10 - Ευθύγραμμο βέλος σύνδεσης"/>
          <p:cNvCxnSpPr>
            <a:stCxn id="9" idx="3"/>
          </p:cNvCxnSpPr>
          <p:nvPr/>
        </p:nvCxnSpPr>
        <p:spPr>
          <a:xfrm flipV="1">
            <a:off x="2285984" y="5164602"/>
            <a:ext cx="642942" cy="6786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3" name="25 - Στρογγυλεμένο ορθογώνιο"/>
          <p:cNvSpPr/>
          <p:nvPr/>
        </p:nvSpPr>
        <p:spPr>
          <a:xfrm>
            <a:off x="5000628" y="4021594"/>
            <a:ext cx="1571636" cy="785818"/>
          </a:xfrm>
          <a:prstGeom prst="roundRect">
            <a:avLst/>
          </a:prstGeom>
          <a:solidFill>
            <a:schemeClr val="bg2">
              <a:lumMod val="90000"/>
            </a:schemeClr>
          </a:solidFill>
        </p:spPr>
        <p:style>
          <a:lnRef idx="1">
            <a:schemeClr val="accent6"/>
          </a:lnRef>
          <a:fillRef idx="2">
            <a:schemeClr val="accent6"/>
          </a:fillRef>
          <a:effectRef idx="1">
            <a:schemeClr val="accent6"/>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Δεσμίδα 1 </a:t>
            </a:r>
            <a:r>
              <a:rPr lang="en-US" dirty="0" smtClean="0">
                <a:solidFill>
                  <a:schemeClr val="tx1"/>
                </a:solidFill>
                <a:latin typeface="Times New Roman" pitchFamily="18" charset="0"/>
                <a:cs typeface="Times New Roman" pitchFamily="18" charset="0"/>
              </a:rPr>
              <a:t>(Batch 1)</a:t>
            </a:r>
            <a:endParaRPr lang="el-GR" dirty="0">
              <a:solidFill>
                <a:schemeClr val="tx1"/>
              </a:solidFill>
              <a:latin typeface="Times New Roman" pitchFamily="18" charset="0"/>
              <a:cs typeface="Times New Roman" pitchFamily="18" charset="0"/>
            </a:endParaRPr>
          </a:p>
        </p:txBody>
      </p:sp>
      <p:sp>
        <p:nvSpPr>
          <p:cNvPr id="14" name="26 - Στρογγυλεμένο ορθογώνιο"/>
          <p:cNvSpPr/>
          <p:nvPr/>
        </p:nvSpPr>
        <p:spPr>
          <a:xfrm>
            <a:off x="5000628" y="5307478"/>
            <a:ext cx="1571636" cy="785818"/>
          </a:xfrm>
          <a:prstGeom prst="roundRect">
            <a:avLst/>
          </a:prstGeom>
          <a:solidFill>
            <a:schemeClr val="bg2">
              <a:lumMod val="90000"/>
            </a:schemeClr>
          </a:solidFill>
        </p:spPr>
        <p:style>
          <a:lnRef idx="1">
            <a:schemeClr val="accent6"/>
          </a:lnRef>
          <a:fillRef idx="2">
            <a:schemeClr val="accent6"/>
          </a:fillRef>
          <a:effectRef idx="1">
            <a:schemeClr val="accent6"/>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Δεσμίδα 2 </a:t>
            </a:r>
            <a:r>
              <a:rPr lang="en-US" dirty="0" smtClean="0">
                <a:solidFill>
                  <a:schemeClr val="tx1"/>
                </a:solidFill>
                <a:latin typeface="Times New Roman" pitchFamily="18" charset="0"/>
                <a:cs typeface="Times New Roman" pitchFamily="18" charset="0"/>
              </a:rPr>
              <a:t>(Batch </a:t>
            </a:r>
            <a:r>
              <a:rPr lang="el-GR" dirty="0" smtClean="0">
                <a:solidFill>
                  <a:schemeClr val="tx1"/>
                </a:solidFill>
                <a:latin typeface="Times New Roman" pitchFamily="18" charset="0"/>
                <a:cs typeface="Times New Roman" pitchFamily="18" charset="0"/>
              </a:rPr>
              <a:t>2</a:t>
            </a:r>
            <a:r>
              <a:rPr lang="en-US" dirty="0" smtClean="0">
                <a:solidFill>
                  <a:schemeClr val="tx1"/>
                </a:solidFill>
                <a:latin typeface="Times New Roman" pitchFamily="18" charset="0"/>
                <a:cs typeface="Times New Roman" pitchFamily="18" charset="0"/>
              </a:rPr>
              <a:t>)</a:t>
            </a:r>
            <a:endParaRPr lang="el-GR" dirty="0">
              <a:solidFill>
                <a:schemeClr val="tx1"/>
              </a:solidFill>
              <a:latin typeface="Times New Roman" pitchFamily="18" charset="0"/>
              <a:cs typeface="Times New Roman" pitchFamily="18" charset="0"/>
            </a:endParaRPr>
          </a:p>
        </p:txBody>
      </p:sp>
      <p:cxnSp>
        <p:nvCxnSpPr>
          <p:cNvPr id="15" name="27 - Ευθύγραμμο βέλος σύνδεσης"/>
          <p:cNvCxnSpPr>
            <a:stCxn id="6" idx="3"/>
          </p:cNvCxnSpPr>
          <p:nvPr/>
        </p:nvCxnSpPr>
        <p:spPr>
          <a:xfrm>
            <a:off x="4429124" y="5021726"/>
            <a:ext cx="571504" cy="6786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29 - Ευθύγραμμο βέλος σύνδεσης"/>
          <p:cNvCxnSpPr>
            <a:stCxn id="6" idx="3"/>
            <a:endCxn id="13" idx="1"/>
          </p:cNvCxnSpPr>
          <p:nvPr/>
        </p:nvCxnSpPr>
        <p:spPr>
          <a:xfrm flipV="1">
            <a:off x="4429124" y="4414503"/>
            <a:ext cx="571504" cy="60722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7" name="32 - Κορνίζα"/>
          <p:cNvSpPr/>
          <p:nvPr/>
        </p:nvSpPr>
        <p:spPr>
          <a:xfrm>
            <a:off x="7143768" y="4664536"/>
            <a:ext cx="1714512" cy="857256"/>
          </a:xfrm>
          <a:prstGeom prst="bevel">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dirty="0" smtClean="0">
                <a:solidFill>
                  <a:schemeClr val="tx1"/>
                </a:solidFill>
                <a:latin typeface="Times New Roman" pitchFamily="18" charset="0"/>
                <a:cs typeface="Times New Roman" pitchFamily="18" charset="0"/>
              </a:rPr>
              <a:t>Υπολογιστής</a:t>
            </a:r>
            <a:endParaRPr lang="el-GR" dirty="0">
              <a:solidFill>
                <a:schemeClr val="tx1"/>
              </a:solidFill>
              <a:latin typeface="Times New Roman" pitchFamily="18" charset="0"/>
              <a:cs typeface="Times New Roman" pitchFamily="18" charset="0"/>
            </a:endParaRPr>
          </a:p>
        </p:txBody>
      </p:sp>
      <p:cxnSp>
        <p:nvCxnSpPr>
          <p:cNvPr id="18" name="33 - Ευθύγραμμο βέλος σύνδεσης"/>
          <p:cNvCxnSpPr/>
          <p:nvPr/>
        </p:nvCxnSpPr>
        <p:spPr>
          <a:xfrm flipV="1">
            <a:off x="6572264" y="5128883"/>
            <a:ext cx="571504" cy="60722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9" name="34 - Ευθύγραμμο βέλος σύνδεσης"/>
          <p:cNvCxnSpPr/>
          <p:nvPr/>
        </p:nvCxnSpPr>
        <p:spPr>
          <a:xfrm>
            <a:off x="6572264" y="4414503"/>
            <a:ext cx="571504" cy="67866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(9/10)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95</a:t>
            </a:fld>
            <a:endParaRPr lang="el-GR"/>
          </a:p>
        </p:txBody>
      </p:sp>
      <p:sp>
        <p:nvSpPr>
          <p:cNvPr id="5" name="4 - Θέση περιεχομένου"/>
          <p:cNvSpPr>
            <a:spLocks noGrp="1"/>
          </p:cNvSpPr>
          <p:nvPr>
            <p:ph sz="quarter" idx="1"/>
          </p:nvPr>
        </p:nvSpPr>
        <p:spPr>
          <a:xfrm>
            <a:off x="301752" y="1527048"/>
            <a:ext cx="8503920" cy="4782272"/>
          </a:xfrm>
        </p:spPr>
        <p:txBody>
          <a:bodyPr>
            <a:normAutofit fontScale="85000" lnSpcReduction="20000"/>
          </a:bodyPr>
          <a:lstStyle/>
          <a:p>
            <a:r>
              <a:rPr lang="el-GR" dirty="0" smtClean="0"/>
              <a:t>Ο </a:t>
            </a:r>
            <a:r>
              <a:rPr lang="el-GR" b="1" dirty="0" smtClean="0"/>
              <a:t>χρονικός κατακερματισμός (</a:t>
            </a:r>
            <a:r>
              <a:rPr lang="en-US" b="1" dirty="0" smtClean="0"/>
              <a:t>time sharing</a:t>
            </a:r>
            <a:r>
              <a:rPr lang="el-GR" b="1" dirty="0" smtClean="0"/>
              <a:t>)</a:t>
            </a:r>
            <a:r>
              <a:rPr lang="el-GR" dirty="0" smtClean="0"/>
              <a:t> είναι μία πολιτική που εφαρμόζεται για την παράλληλη εκτέλεση πολλαπλών διεργασιών</a:t>
            </a:r>
          </a:p>
          <a:p>
            <a:r>
              <a:rPr lang="el-GR" dirty="0" smtClean="0"/>
              <a:t>Συγκεκριμένα, επιτρέπει την ταυτόχρονη χρήση του υπολογιστή από πολλούς χρήστες, καθώς διαμοιράζει (καταμερίζει) το χρόνο του επεξεργαστή στους ενεργούς χρήστες και τις διεργασίες τους</a:t>
            </a:r>
          </a:p>
          <a:p>
            <a:r>
              <a:rPr lang="el-GR" dirty="0" smtClean="0"/>
              <a:t>Ο διαμερισμός των πόρων διαχειρίζεται από το λειτουργικό σύστημα, και με αυτόν τον τρόπο, μπορούν οι προγραμματιστές να επικοινωνούν με τον υπολογιστή και να μοιράζονται τους διαθέσιμους πόρους</a:t>
            </a:r>
          </a:p>
          <a:p>
            <a:pPr lvl="1"/>
            <a:r>
              <a:rPr lang="el-GR" dirty="0" smtClean="0"/>
              <a:t>Κάθε διεργασία έχει συγκεκριμένο χρόνο που μπορεί να εκτελείται, ενώ όταν εξαντληθεί ο χρόνος αυτός ο έλεγχος μεταφέρεται στην επόμενη διεργασία</a:t>
            </a:r>
          </a:p>
          <a:p>
            <a:pPr lvl="1"/>
            <a:r>
              <a:rPr lang="el-GR" dirty="0" smtClean="0"/>
              <a:t>Έτσι, εξασφαλίζεται δίκαιη διαχείριση και διαμερισμός των πόρων για όλες τις διεργασίες</a:t>
            </a:r>
          </a:p>
          <a:p>
            <a:endParaRPr lang="el-G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Πόρων (10/10)</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96</a:t>
            </a:fld>
            <a:endParaRPr lang="el-GR"/>
          </a:p>
        </p:txBody>
      </p:sp>
      <p:sp>
        <p:nvSpPr>
          <p:cNvPr id="5" name="4 - Θέση περιεχομένου"/>
          <p:cNvSpPr>
            <a:spLocks noGrp="1"/>
          </p:cNvSpPr>
          <p:nvPr>
            <p:ph sz="quarter" idx="1"/>
          </p:nvPr>
        </p:nvSpPr>
        <p:spPr/>
        <p:txBody>
          <a:bodyPr>
            <a:normAutofit fontScale="85000" lnSpcReduction="10000"/>
          </a:bodyPr>
          <a:lstStyle/>
          <a:p>
            <a:r>
              <a:rPr lang="el-GR" dirty="0" smtClean="0"/>
              <a:t>Σε ένα σύστημα που υποστηρίζει χρονικό κατακερματισμό, ο κάθε χρήστης έχει τη δική του </a:t>
            </a:r>
            <a:r>
              <a:rPr lang="el-GR" b="1" dirty="0" smtClean="0"/>
              <a:t>νοητή μηχανή</a:t>
            </a:r>
            <a:endParaRPr lang="el-GR" dirty="0" smtClean="0"/>
          </a:p>
          <a:p>
            <a:pPr lvl="1"/>
            <a:r>
              <a:rPr lang="el-GR" dirty="0" smtClean="0"/>
              <a:t>δηλαδή έχει την αίσθηση ότι χρησιμοποιεί αποκλειστικά και εξ’ ολοκλήρου ο ίδιος τον υπολογιστή, καθώς βλέπει σχεδόν </a:t>
            </a:r>
            <a:r>
              <a:rPr lang="el-GR" dirty="0" err="1" smtClean="0"/>
              <a:t>ό,τι</a:t>
            </a:r>
            <a:r>
              <a:rPr lang="el-GR" dirty="0" smtClean="0"/>
              <a:t> θα έβλεπε αν η διεργασία του ήταν η μόνη που εκτελούνταν στον επεξεργαστή</a:t>
            </a:r>
          </a:p>
          <a:p>
            <a:r>
              <a:rPr lang="el-GR" dirty="0" smtClean="0"/>
              <a:t>Στην πραγματικότητα, όμως, όλοι οι πόροι του συστήματος διαμοιράζονται μεταξύ των χρηστών με πολύ γρήγορη εναλλαγή, έτσι ώστε να δημιουργούν την ψευδαίσθηση αυτή</a:t>
            </a:r>
          </a:p>
          <a:p>
            <a:r>
              <a:rPr lang="el-GR" dirty="0" smtClean="0"/>
              <a:t>Οι χρήστες ενδέχεται μόνο να αντιληφθούν πτώση στην απόδοση του συστήματος, στην περίπτωση που έχουμε μεγάλο πλήθος ενεργών χρηστών (και κατ’ επέκταση και διεργασιών) ή στην περίπτωση που ο επεξεργαστής μας έχει περιορισμένες ικανότητες</a:t>
            </a:r>
          </a:p>
          <a:p>
            <a:endParaRPr lang="el-G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normAutofit/>
          </a:bodyPr>
          <a:lstStyle/>
          <a:p>
            <a:r>
              <a:rPr lang="el-GR" b="1" dirty="0" smtClean="0"/>
              <a:t>Διαχείριση Μνήμης (1/6)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97</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Η μνήμη αποτελείται από θέσεις μνήμης, κάθε μία από τις οποίες είναι ένα σύνολο από </a:t>
            </a:r>
            <a:r>
              <a:rPr lang="en-US" dirty="0" smtClean="0"/>
              <a:t>bits</a:t>
            </a:r>
            <a:r>
              <a:rPr lang="el-GR" dirty="0" smtClean="0"/>
              <a:t> με σταθερό μέγεθος, που ονομάζεται μήκος λέξης</a:t>
            </a:r>
          </a:p>
          <a:p>
            <a:r>
              <a:rPr lang="el-GR" dirty="0" smtClean="0"/>
              <a:t>Κάθε θέση μνήμης προσδιορίζεται από ένα μοναδικό αναγνωριστικό, τη διεύθυνση </a:t>
            </a:r>
          </a:p>
          <a:p>
            <a:r>
              <a:rPr lang="el-GR" dirty="0" smtClean="0"/>
              <a:t>Η μνήμη φιλοξενεί τα ενεργά προγράμματα, παρέχοντας σε καθένα από αυτά το δικό του χώρο</a:t>
            </a:r>
          </a:p>
          <a:p>
            <a:r>
              <a:rPr lang="el-GR" dirty="0" smtClean="0"/>
              <a:t>Ένα πρόγραμμα αναφέρεται στα δεδομένα του (ή σε άλλα μέρη του κώδικα του προγράμματος) μέσω λογικών διευθύνσεων, όπως είναι για παράδειγμα η θέση τους μέσα στο ίδιο το πρόγραμμα, αφού δεν είναι δυνατό να γνωρίζουν εκ των προτέρων σε ποια διεύθυνση στη μνήμη θα τοποθετηθούν</a:t>
            </a:r>
          </a:p>
          <a:p>
            <a:r>
              <a:rPr lang="el-GR" dirty="0" smtClean="0"/>
              <a:t>Όταν τα προγράμματα φορτώνονται στην κύρια μνήμη, πρέπει να μπορούν να «βρίσκουν» τα δεδομένα τους</a:t>
            </a:r>
          </a:p>
          <a:p>
            <a:r>
              <a:rPr lang="el-GR" dirty="0" smtClean="0"/>
              <a:t>Να κάνουν, δηλαδή, την αντιστοίχιση μεταξύ της λογικής και της πραγματικής διεύθυνσης</a:t>
            </a:r>
          </a:p>
          <a:p>
            <a:endParaRPr lang="el-GR" dirty="0" smtClean="0"/>
          </a:p>
          <a:p>
            <a:endParaRPr lang="el-G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(2/6)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98</a:t>
            </a:fld>
            <a:endParaRPr lang="el-GR"/>
          </a:p>
        </p:txBody>
      </p:sp>
      <p:sp>
        <p:nvSpPr>
          <p:cNvPr id="5" name="4 - Θέση περιεχομένου"/>
          <p:cNvSpPr>
            <a:spLocks noGrp="1"/>
          </p:cNvSpPr>
          <p:nvPr>
            <p:ph sz="quarter" idx="1"/>
          </p:nvPr>
        </p:nvSpPr>
        <p:spPr>
          <a:xfrm>
            <a:off x="301752" y="1527048"/>
            <a:ext cx="8662736" cy="4782272"/>
          </a:xfrm>
        </p:spPr>
        <p:txBody>
          <a:bodyPr>
            <a:normAutofit fontScale="85000" lnSpcReduction="20000"/>
          </a:bodyPr>
          <a:lstStyle/>
          <a:p>
            <a:r>
              <a:rPr lang="el-GR" dirty="0" smtClean="0"/>
              <a:t>Από τα παραπάνω, γίνεται αντιληπτή η ανάγκη ύπαρξης δύο διαφορετικών ειδών διεύθυνσης: </a:t>
            </a:r>
          </a:p>
          <a:p>
            <a:pPr lvl="1"/>
            <a:r>
              <a:rPr lang="el-GR" b="1" dirty="0" smtClean="0"/>
              <a:t>λογική </a:t>
            </a:r>
            <a:r>
              <a:rPr lang="el-GR" dirty="0" smtClean="0"/>
              <a:t>ή</a:t>
            </a:r>
            <a:r>
              <a:rPr lang="el-GR" b="1" dirty="0" smtClean="0"/>
              <a:t> σχετική </a:t>
            </a:r>
            <a:r>
              <a:rPr lang="el-GR" dirty="0" smtClean="0"/>
              <a:t>ή </a:t>
            </a:r>
            <a:r>
              <a:rPr lang="el-GR" b="1" dirty="0" smtClean="0"/>
              <a:t>εικονική διεύθυνση (</a:t>
            </a:r>
            <a:r>
              <a:rPr lang="en-US" b="1" dirty="0" smtClean="0"/>
              <a:t>virtual address</a:t>
            </a:r>
            <a:r>
              <a:rPr lang="el-GR" b="1" dirty="0" smtClean="0"/>
              <a:t>) </a:t>
            </a:r>
          </a:p>
          <a:p>
            <a:pPr lvl="2"/>
            <a:r>
              <a:rPr lang="el-GR" dirty="0" smtClean="0"/>
              <a:t>είναι μία τιμή που αναφέρεται σε μία γενική θέση, η οποία είναι σχετική με το πρόγραμμα και όχι με την κύρια μνήμη</a:t>
            </a:r>
          </a:p>
          <a:p>
            <a:pPr lvl="2"/>
            <a:r>
              <a:rPr lang="el-GR" dirty="0" smtClean="0"/>
              <a:t>κατά τη συγγραφή του προγράμματος, ο προγραμματιστής μπορεί να γνωρίζει μόνο τη λογική διεύθυνση</a:t>
            </a:r>
          </a:p>
          <a:p>
            <a:pPr lvl="1"/>
            <a:r>
              <a:rPr lang="el-GR" b="1" dirty="0" smtClean="0"/>
              <a:t>φυσική διεύθυνση (</a:t>
            </a:r>
            <a:r>
              <a:rPr lang="en-US" b="1" dirty="0" smtClean="0"/>
              <a:t>physical address</a:t>
            </a:r>
            <a:r>
              <a:rPr lang="el-GR" b="1" dirty="0" smtClean="0"/>
              <a:t>)</a:t>
            </a:r>
            <a:r>
              <a:rPr lang="el-GR" dirty="0" smtClean="0"/>
              <a:t> </a:t>
            </a:r>
          </a:p>
          <a:p>
            <a:pPr lvl="2"/>
            <a:r>
              <a:rPr lang="el-GR" dirty="0" smtClean="0"/>
              <a:t>είναι μία πραγματική διεύθυνση στην κύρια μνήμη</a:t>
            </a:r>
          </a:p>
          <a:p>
            <a:pPr lvl="2"/>
            <a:r>
              <a:rPr lang="el-GR" dirty="0" smtClean="0"/>
              <a:t>το λειτουργικό σύστημα γνωρίζοντας την ακριβή θέση κάθε προγράμματος στη μνήμη έχει τη δυνατότητα να μετατρέπει τις λογικές διευθύνσεις σε φυσικές διευθύνσεις</a:t>
            </a:r>
          </a:p>
          <a:p>
            <a:pPr lvl="2"/>
            <a:r>
              <a:rPr lang="el-GR" dirty="0" smtClean="0"/>
              <a:t>Η διαδικασία αυτής της μετατροπής ονομάζεται </a:t>
            </a:r>
            <a:r>
              <a:rPr lang="el-GR" b="1" dirty="0" smtClean="0"/>
              <a:t>συσχέτιση διευθύνσεων (</a:t>
            </a:r>
            <a:r>
              <a:rPr lang="en-US" b="1" dirty="0" smtClean="0"/>
              <a:t>address binding</a:t>
            </a:r>
            <a:r>
              <a:rPr lang="el-GR" b="1" dirty="0" smtClean="0"/>
              <a:t>)</a:t>
            </a:r>
            <a:endParaRPr lang="el-GR" dirty="0" smtClean="0"/>
          </a:p>
          <a:p>
            <a:pPr lvl="2"/>
            <a:r>
              <a:rPr lang="el-GR" dirty="0" smtClean="0"/>
              <a:t>Συγκεκριμένα, κατά τη μεταγλώττιση ενός προγράμματος, όλες οι αναφορές (όπως για παράδειγμα μιας μεταβλητής) μετατρέπονται σε λογικές διευθύνσεις</a:t>
            </a:r>
          </a:p>
          <a:p>
            <a:pPr lvl="2"/>
            <a:r>
              <a:rPr lang="el-GR" dirty="0" smtClean="0"/>
              <a:t>Στη συνέχεια, κατά τη φόρτωση του προγράμματος στην κύρια μνήμη προκειμένου να εκτελεστεί, κάθε λογική διεύθυνση αντιστοιχίζεται σε μία συγκεκριμένη φυσική διεύθυνση</a:t>
            </a:r>
          </a:p>
          <a:p>
            <a:endParaRPr lang="el-G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b="1" dirty="0" smtClean="0"/>
              <a:t>Διαχείριση Μνήμης (3/6)</a:t>
            </a:r>
            <a:endParaRPr lang="el-GR" dirty="0"/>
          </a:p>
        </p:txBody>
      </p:sp>
      <p:sp>
        <p:nvSpPr>
          <p:cNvPr id="3" name="2 - Θέση υποσέλιδου"/>
          <p:cNvSpPr>
            <a:spLocks noGrp="1"/>
          </p:cNvSpPr>
          <p:nvPr>
            <p:ph type="ftr" sz="quarter" idx="11"/>
          </p:nvPr>
        </p:nvSpPr>
        <p:spPr/>
        <p:txBody>
          <a:bodyPr/>
          <a:lstStyle/>
          <a:p>
            <a:r>
              <a:rPr lang="el-GR" smtClean="0"/>
              <a:t>Εισαγωγή στην Πληροφορκή</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99</a:t>
            </a:fld>
            <a:endParaRPr lang="el-GR"/>
          </a:p>
        </p:txBody>
      </p:sp>
      <p:sp>
        <p:nvSpPr>
          <p:cNvPr id="5" name="4 - Θέση περιεχομένου"/>
          <p:cNvSpPr>
            <a:spLocks noGrp="1"/>
          </p:cNvSpPr>
          <p:nvPr>
            <p:ph sz="quarter" idx="1"/>
          </p:nvPr>
        </p:nvSpPr>
        <p:spPr/>
        <p:txBody>
          <a:bodyPr>
            <a:normAutofit fontScale="77500" lnSpcReduction="20000"/>
          </a:bodyPr>
          <a:lstStyle/>
          <a:p>
            <a:r>
              <a:rPr lang="el-GR" dirty="0" smtClean="0"/>
              <a:t>Σε μία δεδομένη χρονική στιγμή, στην κύρια μνήμη βρίσκεται </a:t>
            </a:r>
          </a:p>
          <a:p>
            <a:pPr lvl="1"/>
            <a:r>
              <a:rPr lang="el-GR" dirty="0" smtClean="0"/>
              <a:t>το λειτουργικό σύστημα </a:t>
            </a:r>
          </a:p>
          <a:p>
            <a:pPr lvl="1"/>
            <a:r>
              <a:rPr lang="el-GR" dirty="0" smtClean="0"/>
              <a:t>και το πρόγραμμα που εκτελείται </a:t>
            </a:r>
          </a:p>
          <a:p>
            <a:r>
              <a:rPr lang="el-GR" dirty="0" smtClean="0"/>
              <a:t>Κάθε πρόγραμμα έχει το δικό του χώρο στη μνήμη, ο οποίος μπορεί να δοθεί με διάφορες πολιτικές</a:t>
            </a:r>
          </a:p>
          <a:p>
            <a:r>
              <a:rPr lang="el-GR" dirty="0" smtClean="0"/>
              <a:t>Η πιο απλή προσέγγιση είναι όλο το πρόγραμμα να φορτωθεί σε ένα μεγάλο κομμάτι από συνεχόμενες θέσεις στη μνήμη</a:t>
            </a:r>
          </a:p>
          <a:p>
            <a:r>
              <a:rPr lang="el-GR" dirty="0" smtClean="0"/>
              <a:t>Η προσέγγιση αυτή ονομάζεται </a:t>
            </a:r>
            <a:r>
              <a:rPr lang="el-GR" b="1" dirty="0" smtClean="0"/>
              <a:t>διαχείριση συνεχούς μνήμης (</a:t>
            </a:r>
            <a:r>
              <a:rPr lang="el-GR" b="1" dirty="0" err="1" smtClean="0"/>
              <a:t>single</a:t>
            </a:r>
            <a:r>
              <a:rPr lang="el-GR" b="1" dirty="0" smtClean="0"/>
              <a:t> </a:t>
            </a:r>
            <a:r>
              <a:rPr lang="el-GR" b="1" dirty="0" err="1" smtClean="0"/>
              <a:t>contiguous</a:t>
            </a:r>
            <a:r>
              <a:rPr lang="el-GR" b="1" dirty="0" smtClean="0"/>
              <a:t> </a:t>
            </a:r>
            <a:r>
              <a:rPr lang="el-GR" b="1" dirty="0" err="1" smtClean="0"/>
              <a:t>memory</a:t>
            </a:r>
            <a:r>
              <a:rPr lang="el-GR" b="1" dirty="0" smtClean="0"/>
              <a:t> </a:t>
            </a:r>
            <a:r>
              <a:rPr lang="el-GR" b="1" dirty="0" err="1" smtClean="0"/>
              <a:t>management</a:t>
            </a:r>
            <a:r>
              <a:rPr lang="el-GR" b="1" dirty="0" smtClean="0"/>
              <a:t>)</a:t>
            </a:r>
            <a:r>
              <a:rPr lang="el-GR" dirty="0" smtClean="0"/>
              <a:t>, και μόνο ένα πρόγραμμα μπορεί να βρίσκεται στη μνήμη μαζί με το λειτουργικό σύστημα </a:t>
            </a:r>
          </a:p>
          <a:p>
            <a:pPr lvl="1"/>
            <a:r>
              <a:rPr lang="el-GR" dirty="0" smtClean="0"/>
              <a:t>Στην περίπτωση αυτήν, κάθε λογική διεύθυνση έχει μία τιμή που αντιστοιχεί σε μία θέση σχετική με το</a:t>
            </a:r>
            <a:r>
              <a:rPr lang="el-GR" i="1" dirty="0" smtClean="0"/>
              <a:t> σημείο εκκίνησης του προγράμματος</a:t>
            </a:r>
            <a:endParaRPr lang="el-GR" dirty="0" smtClean="0"/>
          </a:p>
          <a:p>
            <a:pPr lvl="1"/>
            <a:r>
              <a:rPr lang="el-GR" dirty="0" smtClean="0"/>
              <a:t>Πιο αναλυτικά, είναι σαν να φορτώνουμε το πρόγραμμά μας στην αρχή της κύριας μνήμης (στη διεύθυνση 0), καταλαμβάνοντας συνεχόμενα όλες τις απαραίτητες θέσεις μνήμης</a:t>
            </a:r>
            <a:endParaRPr lang="el-GR"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Δημοτικός">
  <a:themeElements>
    <a:clrScheme name="Άποψη">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Δημοτικός">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Δημοτικός">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524</TotalTime>
  <Words>32240</Words>
  <Application>Microsoft Office PowerPoint</Application>
  <PresentationFormat>On-screen Show (4:3)</PresentationFormat>
  <Paragraphs>4042</Paragraphs>
  <Slides>434</Slides>
  <Notes>3</Notes>
  <HiddenSlides>0</HiddenSlides>
  <MMClips>0</MMClips>
  <ScaleCrop>false</ScaleCrop>
  <HeadingPairs>
    <vt:vector size="4" baseType="variant">
      <vt:variant>
        <vt:lpstr>Theme</vt:lpstr>
      </vt:variant>
      <vt:variant>
        <vt:i4>1</vt:i4>
      </vt:variant>
      <vt:variant>
        <vt:lpstr>Slide Titles</vt:lpstr>
      </vt:variant>
      <vt:variant>
        <vt:i4>434</vt:i4>
      </vt:variant>
    </vt:vector>
  </HeadingPairs>
  <TitlesOfParts>
    <vt:vector size="435" baseType="lpstr">
      <vt:lpstr>Δημοτικός</vt:lpstr>
      <vt:lpstr>Σύγχρονα Θέματα  Πληροφορική</vt:lpstr>
      <vt:lpstr>Ύλη του Μαθήματος</vt:lpstr>
      <vt:lpstr>Στοιχεία Διδάσκοντα</vt:lpstr>
      <vt:lpstr>Ιστοσελίδα – Τρόπος αξιολόγησης</vt:lpstr>
      <vt:lpstr>Αρχιτεκτονική Υπολογιστών</vt:lpstr>
      <vt:lpstr>Η αρχιτεκτονική von Neumann (1/3)</vt:lpstr>
      <vt:lpstr>Η αρχιτεκτονική von Neumann (2/3)</vt:lpstr>
      <vt:lpstr>Η αρχιτεκτονική von Neumann (3/3)</vt:lpstr>
      <vt:lpstr>Περιφερειακές συσκευές </vt:lpstr>
      <vt:lpstr>Συσκευές εισόδου δεδομένων </vt:lpstr>
      <vt:lpstr>Συσκευές επιλογής</vt:lpstr>
      <vt:lpstr>Κατηγοριοποίηση συσκευών επιλογής</vt:lpstr>
      <vt:lpstr>Συσκευές εισόδου δεδομένων </vt:lpstr>
      <vt:lpstr>Συσκευές εξόδου δεδομένων </vt:lpstr>
      <vt:lpstr>Οθόνη </vt:lpstr>
      <vt:lpstr>Γενικά Χαρακτηριστικά Επιλογής μίας Οθόνης (1/4)</vt:lpstr>
      <vt:lpstr>Γενικά Χαρακτηριστικά Επιλογής μίας Οθόνης (2/4)</vt:lpstr>
      <vt:lpstr>Γενικά Χαρακτηριστικά Επιλογής μίας Οθόνης (3/4)</vt:lpstr>
      <vt:lpstr>Γενικά Χαρακτηριστικά Επιλογής μίας Οθόνης (4/4)</vt:lpstr>
      <vt:lpstr>Συσκευές εισόδου/εξόδου (1/2)</vt:lpstr>
      <vt:lpstr>Συσκευές εισόδου/εξόδου (2/2)</vt:lpstr>
      <vt:lpstr>Η Κεντρική Μονάδα Συστήματος</vt:lpstr>
      <vt:lpstr>Μητρική Πλακέτα (1/2) </vt:lpstr>
      <vt:lpstr>Μητρική Πλακέτα (1/2) </vt:lpstr>
      <vt:lpstr>Η Κεντρική Μονάδα Επεξεργασίας (ΚΜΕ) (1/2) </vt:lpstr>
      <vt:lpstr>Η Κεντρική Μονάδα Επεξεργασίας (ΚΜΕ) (2/2) </vt:lpstr>
      <vt:lpstr>Είσοδος και έξοδος δεδομένων στην ΚΜΕ</vt:lpstr>
      <vt:lpstr>Υπομονάδες της ΚΜΕ</vt:lpstr>
      <vt:lpstr>Μονάδα Ελέγχου – ΜΕ (Control Unit, CU) (1/2)</vt:lpstr>
      <vt:lpstr>Μονάδα Ελέγχου – ΜΕ (Control Unit, CU) (1/2)</vt:lpstr>
      <vt:lpstr>Αριθμητική και Λογική Μονάδα - Α/Λ (Arithmetic and Logical Unit, ALU) (1/2)</vt:lpstr>
      <vt:lpstr>Αριθμητική και Λογική Μονάδα - Α/Λ (Arithmetic and Logical Unit, ALU) (2/2)</vt:lpstr>
      <vt:lpstr>Καταχωρητές (Registers) (3/3)</vt:lpstr>
      <vt:lpstr>Καταχωρητές (Registers) (2/3)</vt:lpstr>
      <vt:lpstr>Καταχωρητές (Registers) (1/3)</vt:lpstr>
      <vt:lpstr>Ο Κύκλος Φέρε-Εκτέλεσε  (Fetch-Execute Cycle) </vt:lpstr>
      <vt:lpstr>Φάση Ανάκτησης</vt:lpstr>
      <vt:lpstr>Φάση εκτέλεσης</vt:lpstr>
      <vt:lpstr>Ο Κύκλος Φέρε-Εκτέλεσε  (Fetch-Execute Cycle) </vt:lpstr>
      <vt:lpstr>Ταχύτητα της ΚΜΕ (1/2)</vt:lpstr>
      <vt:lpstr>Ταχύτητα της ΚΜΕ (2/2)</vt:lpstr>
      <vt:lpstr>Συσκευές Αποθήκευσης (Μνήμη)</vt:lpstr>
      <vt:lpstr>Κύρια μνήμη </vt:lpstr>
      <vt:lpstr>Μνήμη Τυχαίας Προσπέλασης  (Random Access Memory, RAM) </vt:lpstr>
      <vt:lpstr>Μνήμη Μόνο για Ανάγνωση  (Read Only Memory, ROM) </vt:lpstr>
      <vt:lpstr>Διαδικασία εκκίνησης (boot process) </vt:lpstr>
      <vt:lpstr>Δευτερεύουσα μνήμη</vt:lpstr>
      <vt:lpstr>Μαγνητικός δίσκος (magnetic disk) </vt:lpstr>
      <vt:lpstr>Δομή των μαγνητικών δίσκων</vt:lpstr>
      <vt:lpstr>Επιφάνεια Δίσκου</vt:lpstr>
      <vt:lpstr>Δομή ενός Σκληρού Δίσκου</vt:lpstr>
      <vt:lpstr>Χρόνος προσπέλασης του δίσκου (1/2)</vt:lpstr>
      <vt:lpstr>Χρόνος προσπέλασης του δίσκου (2/2)</vt:lpstr>
      <vt:lpstr>Μαγνητική ταινία  (magnetic tape) (1/2)</vt:lpstr>
      <vt:lpstr>Μαγνητική ταινία  (magnetic tape) (2/2)</vt:lpstr>
      <vt:lpstr>Οπτικός δίσκος</vt:lpstr>
      <vt:lpstr>Κρυφή μνήμη (cache memory) (1/2) </vt:lpstr>
      <vt:lpstr>Κρυφή μνήμη (cache memory) (2/2) </vt:lpstr>
      <vt:lpstr>Μονάδες μέτρησης μνήμης</vt:lpstr>
      <vt:lpstr>Διαχείριση μνήμης (1/5)</vt:lpstr>
      <vt:lpstr>Διαχείριση μνήμης (2/5)</vt:lpstr>
      <vt:lpstr>Διαχείριση μνήμης (3/5)</vt:lpstr>
      <vt:lpstr>Διαχείριση μνήμης (4/5)</vt:lpstr>
      <vt:lpstr>Διαχείριση μνήμης (5/5)</vt:lpstr>
      <vt:lpstr>Ιεραρχία της μνήμης (1/2)</vt:lpstr>
      <vt:lpstr>Ιεραρχία της μνήμης (1/2)</vt:lpstr>
      <vt:lpstr>Εσωτερική Διασύνδεση (1/6)</vt:lpstr>
      <vt:lpstr>Εσωτερική Διασύνδεση (2/6)</vt:lpstr>
      <vt:lpstr>Εσωτερική Διασύνδεση (3/6)</vt:lpstr>
      <vt:lpstr>Εσωτερική Διασύνδεση (4/6)</vt:lpstr>
      <vt:lpstr>Εσωτερική Διασύνδεση (5/6)</vt:lpstr>
      <vt:lpstr>Εσωτερική Διασύνδεση (6/6)</vt:lpstr>
      <vt:lpstr>ΛΟΓΙΣΜΙΚΟ ΤΟΥ ΗΛΕΚΤΡΟΝΙΚΟΥ ΥΠΟΛΟΓΙΣΤΗ</vt:lpstr>
      <vt:lpstr>Κατηγορίες Λογισμικού</vt:lpstr>
      <vt:lpstr>Λογισμικό συστήματος (system software) (1/2)</vt:lpstr>
      <vt:lpstr>Λογισμικό συστήματος (system software) (2/2)</vt:lpstr>
      <vt:lpstr>Λογισμικό εφαρμογών  (application software)  (1/3)</vt:lpstr>
      <vt:lpstr>Λογισμικό εφαρμογών  (application software)  (2/3)</vt:lpstr>
      <vt:lpstr>Λογισμικό εφαρμογών  (application software)  (3/3)</vt:lpstr>
      <vt:lpstr>Λειτουργικό σύστημα  (operating system, OS) (1/4) </vt:lpstr>
      <vt:lpstr>Λειτουργικό σύστημα  (operating system, OS) (2/4) </vt:lpstr>
      <vt:lpstr>Λειτουργικό σύστημα  (operating system, OS) (3/4) </vt:lpstr>
      <vt:lpstr>Λειτουργικό σύστημα  (operating system, OS) (4/4) </vt:lpstr>
      <vt:lpstr>Κατηγορίες Λειτουργικού Συστήματος (1/3)</vt:lpstr>
      <vt:lpstr>Κατηγορίες Λειτουργικού Συστήματος (2/3)</vt:lpstr>
      <vt:lpstr>Κατηγορίες Λειτουργικού Συστήματος (3/3)</vt:lpstr>
      <vt:lpstr>Διαχείριση Πόρων (1/10)</vt:lpstr>
      <vt:lpstr>Διαχείριση Πόρων (2/10)</vt:lpstr>
      <vt:lpstr>Διαχείριση Πόρων (3/10)</vt:lpstr>
      <vt:lpstr>Διαχείριση Πόρων (4/10)</vt:lpstr>
      <vt:lpstr>Διαχείριση Πόρων (5/10)</vt:lpstr>
      <vt:lpstr>Διαχείριση Πόρων (6/10)</vt:lpstr>
      <vt:lpstr>Διαχείριση Πόρων (7/10)</vt:lpstr>
      <vt:lpstr>Διαχείριση Πόρων (8/10)</vt:lpstr>
      <vt:lpstr>Διαχείριση Πόρων (9/10)</vt:lpstr>
      <vt:lpstr>Διαχείριση Πόρων (10/10)</vt:lpstr>
      <vt:lpstr>Διαχείριση Μνήμης (1/6)</vt:lpstr>
      <vt:lpstr>Διαχείριση Μνήμης (2/6)</vt:lpstr>
      <vt:lpstr>Διαχείριση Μνήμης (3/6)</vt:lpstr>
      <vt:lpstr>Διαχείριση Μνήμης (4/6)</vt:lpstr>
      <vt:lpstr>Διαχείριση Μνήμης (5/6)</vt:lpstr>
      <vt:lpstr>Διαχείριση Μνήμης (6/6)</vt:lpstr>
      <vt:lpstr>Διαμερισμένη μνήμη (partitioning)</vt:lpstr>
      <vt:lpstr>Σελιδοποιημένη μνήμη (paging) (1/2)</vt:lpstr>
      <vt:lpstr>Σελιδοποιημένη μνήμη (paging) (2/2)</vt:lpstr>
      <vt:lpstr>Διαχείριση Διεργασιών (1/5)</vt:lpstr>
      <vt:lpstr>Διαχείριση Διεργασιών (2/5)</vt:lpstr>
      <vt:lpstr>Διαχείριση Διεργασιών (3/5)</vt:lpstr>
      <vt:lpstr>Διαχείριση Διεργασιών (4/5)</vt:lpstr>
      <vt:lpstr>Διαχείριση Διεργασιών (5/5)</vt:lpstr>
      <vt:lpstr>Χρονοδρομολόγηση Κεντρικής Μονάδας Επεξεργασίας (1/2)</vt:lpstr>
      <vt:lpstr>Χρονοδρομολόγηση Κεντρικής Μονάδας Επεξεργασίας (2/2)</vt:lpstr>
      <vt:lpstr>Αλγόριθμοι Χρονοδρομολόγησης (1/5)</vt:lpstr>
      <vt:lpstr>Αλγόριθμοι Χρονοδρομολόγησης (2/5)</vt:lpstr>
      <vt:lpstr>Αλγόριθμοι Χρονοδρομολόγησης (3/5)</vt:lpstr>
      <vt:lpstr>Αλγόριθμοι Χρονοδρομολόγησης (4/5)</vt:lpstr>
      <vt:lpstr>Αλγόριθμοι Χρονοδρομολόγησης (5/5)</vt:lpstr>
      <vt:lpstr>Παράδειγμα</vt:lpstr>
      <vt:lpstr>Σύστημα Αρχείων (1/2)</vt:lpstr>
      <vt:lpstr>Σύστημα Αρχείων (2/2)</vt:lpstr>
      <vt:lpstr>Αρχεία κειμένου, ψηφιακά και δεδομένων (1/3)</vt:lpstr>
      <vt:lpstr>Αρχεία κειμένου, ψηφιακά και δεδομένων (2/3)</vt:lpstr>
      <vt:lpstr>Αρχεία κειμένου, ψηφιακά και δεδομένων (3/3)</vt:lpstr>
      <vt:lpstr>Τύποι Αρχείων (1/4)</vt:lpstr>
      <vt:lpstr>Τύποι Αρχείων (2/4)</vt:lpstr>
      <vt:lpstr>Τύποι Αρχείων (3/4)</vt:lpstr>
      <vt:lpstr>Τύποι Αρχείων (4/4)</vt:lpstr>
      <vt:lpstr>Λειτουργίες των Αρχείων (1/2)</vt:lpstr>
      <vt:lpstr>Λειτουργίες των Αρχείων (2/2)</vt:lpstr>
      <vt:lpstr>Ιεραρχία ή δένδρο Καταλόγων (1/3)</vt:lpstr>
      <vt:lpstr>Ιεραρχία ή δένδρο Καταλόγων (2/3)</vt:lpstr>
      <vt:lpstr>Ιεραρχία ή δένδρο Καταλόγων (3/3)</vt:lpstr>
      <vt:lpstr>Δέντρο Καταλόγων του Windows</vt:lpstr>
      <vt:lpstr>Δέντρο Καταλόγων του UNIX</vt:lpstr>
      <vt:lpstr>Φυσική Αποθήκευση Αρχείων (1/3)</vt:lpstr>
      <vt:lpstr>Φυσική Αποθήκευση Αρχείων (2/3)</vt:lpstr>
      <vt:lpstr>Φυσική Αποθήκευση Αρχείων (3/3)</vt:lpstr>
      <vt:lpstr>Χρονοδρομολόγηση Δίσκου</vt:lpstr>
      <vt:lpstr>Αλγόριθμοι Χρονοδρομολόγησης Δίσκου</vt:lpstr>
      <vt:lpstr>Άσκηση</vt:lpstr>
      <vt:lpstr>Απάντηση (1/2)</vt:lpstr>
      <vt:lpstr>Απάντηση (2/2)</vt:lpstr>
      <vt:lpstr>Προσπέλαση Αρχείου (1/2)</vt:lpstr>
      <vt:lpstr>Προσπέλαση Αρχείου (2/2)</vt:lpstr>
      <vt:lpstr>Σειριακή προσπέλαση</vt:lpstr>
      <vt:lpstr>Άμεση προσπέλαση</vt:lpstr>
      <vt:lpstr>Σειριακή και Άμεση προσπέλαση</vt:lpstr>
      <vt:lpstr>Προστασία Αρχείων (1/2)</vt:lpstr>
      <vt:lpstr>Προστασία Αρχείων (1/2)</vt:lpstr>
      <vt:lpstr>Τύποι Ιατρικών Δεδομένων (1/2) </vt:lpstr>
      <vt:lpstr>Τύποι Ιατρικών Δεδομένων (1/2) </vt:lpstr>
      <vt:lpstr>Δεδομένα </vt:lpstr>
      <vt:lpstr>Τηλεμετρία</vt:lpstr>
      <vt:lpstr>Υπηρεσίες Πληροφόρησης (1/3)</vt:lpstr>
      <vt:lpstr>Υπηρεσίες Πληροφόρησης (2/3)</vt:lpstr>
      <vt:lpstr>Υπηρεσίες Πληροφόρησης (3/3)</vt:lpstr>
      <vt:lpstr>Ήχος </vt:lpstr>
      <vt:lpstr>Εικόνες (1/2)</vt:lpstr>
      <vt:lpstr>Εικόνες (2/2)</vt:lpstr>
      <vt:lpstr>ΔΙΚΤΥΑ ΥΠΟΛΟΓΙΣΤΩΝ ΚΑΙ ΔΙΑΔΙΚΤΥΟ </vt:lpstr>
      <vt:lpstr>Δίκτυο Υπολογιστών</vt:lpstr>
      <vt:lpstr>Δίκτυο δύο υπολογιστών</vt:lpstr>
      <vt:lpstr>Δικτύωση τριών και τεσσάρων υπολογιστών</vt:lpstr>
      <vt:lpstr>Δικτύωση </vt:lpstr>
      <vt:lpstr>Δικτύωση μέσω ενδιάμεσης συσκευής</vt:lpstr>
      <vt:lpstr>Δικτύωση μέσω ενδιάμεσης συσκευής</vt:lpstr>
      <vt:lpstr>Ανατομία ενός δικτύου Υπολογιστών</vt:lpstr>
      <vt:lpstr>Δικτυακό Hardware</vt:lpstr>
      <vt:lpstr>Δικτυακό Hardware</vt:lpstr>
      <vt:lpstr>Αναλογικό σήμα</vt:lpstr>
      <vt:lpstr>Ψηφιακό σήμα</vt:lpstr>
      <vt:lpstr>Δικτυακό Hardware</vt:lpstr>
      <vt:lpstr>Μετατροπή ψηφιακού αριθμού σε ηλεκτρική κυματομορφή</vt:lpstr>
      <vt:lpstr>Ψηφιοποίηση </vt:lpstr>
      <vt:lpstr>Μετατροπή αναλογικού σήματος σε ψηφιακό</vt:lpstr>
      <vt:lpstr>Modem</vt:lpstr>
      <vt:lpstr>Λειτουργία ενός modem</vt:lpstr>
      <vt:lpstr>Ρυθμός μετάδοσης δεδομένων</vt:lpstr>
      <vt:lpstr>Modem</vt:lpstr>
      <vt:lpstr>Modem</vt:lpstr>
      <vt:lpstr>Δικτύωση μέσω modem</vt:lpstr>
      <vt:lpstr>Δικτυακό Software</vt:lpstr>
      <vt:lpstr>Πρωτόκολλο Επικοινωνίας</vt:lpstr>
      <vt:lpstr>Πρωτόκολλο Επικοινωνίας</vt:lpstr>
      <vt:lpstr>Πρωτόκολλο Επικοινωνίας</vt:lpstr>
      <vt:lpstr>Ταξινόμηση Δικτύων Η/Υ</vt:lpstr>
      <vt:lpstr>Με βάση το γεωγραφικό εύρος</vt:lpstr>
      <vt:lpstr>Τοπικά δίκτυα </vt:lpstr>
      <vt:lpstr>Τοπικά δίκτυα </vt:lpstr>
      <vt:lpstr>Τοπολογίες τοπικών δικτύων</vt:lpstr>
      <vt:lpstr>Τοπολογία τύπου δακτυλίου</vt:lpstr>
      <vt:lpstr>Τοπολογία τύπου αστέρα</vt:lpstr>
      <vt:lpstr>Τοπολογία τύπου αστέρα</vt:lpstr>
      <vt:lpstr>Τοπολογία τύπου διαύλου</vt:lpstr>
      <vt:lpstr>Μητροπολιτικά Δίκτυα</vt:lpstr>
      <vt:lpstr>Δίκτυα Ευρείας Περιοχής</vt:lpstr>
      <vt:lpstr>Με βάση τον τρόπο πρόσβασης</vt:lpstr>
      <vt:lpstr>Το δίκτυο κορμού</vt:lpstr>
      <vt:lpstr>Ενσύρματα και Ασύρματα</vt:lpstr>
      <vt:lpstr>Τεχνολογίες Ενσύρματης Πρόσβασης</vt:lpstr>
      <vt:lpstr>Απλή τηλεφωνική γραμμή PSTN (Dial-Up) </vt:lpstr>
      <vt:lpstr>Μόνιμες ή Μισθωμένες γραμμές </vt:lpstr>
      <vt:lpstr>Γραμμές ΙSDN</vt:lpstr>
      <vt:lpstr>Γραμμές ΙSDN</vt:lpstr>
      <vt:lpstr>Ψηφιακής Συνδρομητικής Γραμμής DSL/ADSL</vt:lpstr>
      <vt:lpstr>Ψηφιακής Συνδρομητικής Γραμμής DSL/ADSL</vt:lpstr>
      <vt:lpstr>Τεχνολογίες Ασύρματης Πρόσβασης</vt:lpstr>
      <vt:lpstr>Πρόσβαση μέσω WiFi/WLAN</vt:lpstr>
      <vt:lpstr>Πρόσβαση μέσω WiFi/WLAN</vt:lpstr>
      <vt:lpstr>Πρόσβαση μέσω δικτύου κινητής τηλεφωνίας</vt:lpstr>
      <vt:lpstr>Πρόσβαση μέσω δικτύου κινητής τηλεφωνίας</vt:lpstr>
      <vt:lpstr>Δορυφορική Πρόσβαση</vt:lpstr>
      <vt:lpstr> Με βάση τον τρόπο μεταγωγής</vt:lpstr>
      <vt:lpstr> Με βάση τον τρόπο μεταγωγής</vt:lpstr>
      <vt:lpstr>Τεχνολογίες Μεταγωγής</vt:lpstr>
      <vt:lpstr>Μεταγωγή Κυκλώματος</vt:lpstr>
      <vt:lpstr>Μεταγωγή Κυκλώματος</vt:lpstr>
      <vt:lpstr>Μεταγωγή Κυκλώματος</vt:lpstr>
      <vt:lpstr>Μεταγωγή Πακέτων</vt:lpstr>
      <vt:lpstr>Μεταγωγή Πακέτων</vt:lpstr>
      <vt:lpstr>Μεταγωγή Πακέτων</vt:lpstr>
      <vt:lpstr>Μεταγωγή Πακέτων</vt:lpstr>
      <vt:lpstr>Μοντέλα αναφοράς OSI και διαδικτύου</vt:lpstr>
      <vt:lpstr>Μοντέλα αναφοράς OSI και διαδικτύου</vt:lpstr>
      <vt:lpstr>Μοντέλα αναφοράς OSI και διαδικτύου</vt:lpstr>
      <vt:lpstr>Μοντέλα αναφοράς OSI και διαδικτύου</vt:lpstr>
      <vt:lpstr>Μοντέλα αναφοράς OSI και διαδικτύου</vt:lpstr>
      <vt:lpstr>Επίπεδα Διαδικτύου</vt:lpstr>
      <vt:lpstr>Επίπεδα επεξεργασίας πληροφορίας σε αποστολέα και παραλήπτη</vt:lpstr>
      <vt:lpstr>Επίπεδα επεξεργασίας πληροφορίας σε αποστολέα και παραλήπτη</vt:lpstr>
      <vt:lpstr>Επίπεδα επεξεργασίας πληροφορίας σε αποστολέα και παραλήπτη</vt:lpstr>
      <vt:lpstr>Πρωτόκολλα Διαδικτύου</vt:lpstr>
      <vt:lpstr>Λειτουργία Διαδικτύου</vt:lpstr>
      <vt:lpstr>Διασύνδεση μέσω διαδικτύου</vt:lpstr>
      <vt:lpstr>Λειτουργία Διαδικτύου</vt:lpstr>
      <vt:lpstr>Λειτουργία Διαδικτύου</vt:lpstr>
      <vt:lpstr>Μοντέλο Client-Sever</vt:lpstr>
      <vt:lpstr>Μοντέλο Client-Sever</vt:lpstr>
      <vt:lpstr>Μοντέλο Client-Sever</vt:lpstr>
      <vt:lpstr>Μοντέλο Client-Sever</vt:lpstr>
      <vt:lpstr>Μοντέλο Client-Sever</vt:lpstr>
      <vt:lpstr>Μοντέλο Client-Sever</vt:lpstr>
      <vt:lpstr>Μοντέλο Client-Sever</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Δρομολόγηση στο Διαδίκτυο – ο ρόλος των πρωτοκόλλων ΙΡ και TCP </vt:lpstr>
      <vt:lpstr> Ο ρόλος του DNS</vt:lpstr>
      <vt:lpstr> Ο ρόλος του DNS</vt:lpstr>
      <vt:lpstr> Ο ρόλος του DNS</vt:lpstr>
      <vt:lpstr> Ο ρόλος του DNS</vt:lpstr>
      <vt:lpstr> Ο ρόλος του DNS</vt:lpstr>
      <vt:lpstr>Ερμηνεία των κυριοτέρων Top-Level Domains</vt:lpstr>
      <vt:lpstr>Top-Level Domains για web servers εκτός των ΗΠΑ</vt:lpstr>
      <vt:lpstr>Παραδείγματα χρήσης των δικτύων και του Διαδικτύου</vt:lpstr>
      <vt:lpstr>Εργασία σε ομάδες</vt:lpstr>
      <vt:lpstr>Παραδείγματα χρήσης των δικτύων και του Διαδικτύου</vt:lpstr>
      <vt:lpstr>Παραδείγματα χρήσης των δικτύων και του Διαδικτύου</vt:lpstr>
      <vt:lpstr>Παραδείγματα χρήσης των δικτύων και του Διαδικτύου</vt:lpstr>
      <vt:lpstr>Παραδείγματα χρήσης των δικτύων και του Διαδικτύου</vt:lpstr>
      <vt:lpstr> Εφαρμογές του Διαδικτύου</vt:lpstr>
      <vt:lpstr> Εφαρμογές του Διαδικτύου</vt:lpstr>
      <vt:lpstr> Εφαρμογές του Διαδικτύου</vt:lpstr>
      <vt:lpstr> Εφαρμογές του Διαδικτύου</vt:lpstr>
      <vt:lpstr> Εφαρμογές του Διαδικτύου</vt:lpstr>
      <vt:lpstr>Αλγόριθμος</vt:lpstr>
      <vt:lpstr>Αλγόριθμος</vt:lpstr>
      <vt:lpstr>Γλώσσες προγραμματισμού</vt:lpstr>
      <vt:lpstr>Γλώσσες προγραμματισμού</vt:lpstr>
      <vt:lpstr>Γλώσσες προγραμματισμού</vt:lpstr>
      <vt:lpstr>Επίλυση προβλημάτων με υπολογιστή</vt:lpstr>
      <vt:lpstr>Γιατί επιλέγουμε τον υπολογιστή για την επίλυση προβλήματος</vt:lpstr>
      <vt:lpstr>Παράδειγμα Αλγορίθμου</vt:lpstr>
      <vt:lpstr>Slide 280</vt:lpstr>
      <vt:lpstr>Αλγόριθμοι</vt:lpstr>
      <vt:lpstr>Εντολές που χρειαζόμαστε για να περιγράψομε τον αλγόριθμο</vt:lpstr>
      <vt:lpstr>Αλγόριθμος</vt:lpstr>
      <vt:lpstr>Αλγόριθμος</vt:lpstr>
      <vt:lpstr>Γλώσσες προγραμματισμού</vt:lpstr>
      <vt:lpstr>Γλώσσες προγραμματισμού</vt:lpstr>
      <vt:lpstr>Γλώσσες προγραμματισμού</vt:lpstr>
      <vt:lpstr>Επίλυση προβλημάτων με υπολογιστή</vt:lpstr>
      <vt:lpstr>Γιατί επιλέγουμε τον υπολογιστή για την επίλυση προβλήματος</vt:lpstr>
      <vt:lpstr>Παράδειγμα Αλγορίθμου</vt:lpstr>
      <vt:lpstr>Slide 291</vt:lpstr>
      <vt:lpstr>Αλγόριθμοι</vt:lpstr>
      <vt:lpstr>Εντολές που χρειαζόμαστε για να περιγράψομε τον αλγόριθμο</vt:lpstr>
      <vt:lpstr>Μεταβλητές - Σταθερές</vt:lpstr>
      <vt:lpstr>Μεταβλητές</vt:lpstr>
      <vt:lpstr>Προγραμματισμός</vt:lpstr>
      <vt:lpstr>Προγραμματισμός</vt:lpstr>
      <vt:lpstr>Κύκλος ανάπτυξης προγράμματος</vt:lpstr>
      <vt:lpstr>Κύκλος ανάπτυξης προγράμματος</vt:lpstr>
      <vt:lpstr>Στάδιο 1: Περιγραφή</vt:lpstr>
      <vt:lpstr>Στάδιο 1: Περιγραφή (Παράδειγμα)</vt:lpstr>
      <vt:lpstr>Στάδιο 1: Περιγραφή (Παράδειγμα)</vt:lpstr>
      <vt:lpstr>Στάδιο 2: Ανάλυση</vt:lpstr>
      <vt:lpstr>Στάδιο 2: Ανάλυση (Παράδειγμα)</vt:lpstr>
      <vt:lpstr>Στάδιο 2: Ανάλυση (Παράδειγμα)</vt:lpstr>
      <vt:lpstr>Στάδιο 2: Ανάλυση (Παράδειγμα)</vt:lpstr>
      <vt:lpstr>Στάδιο 3: Σχεδίαση</vt:lpstr>
      <vt:lpstr>Στάδιο 3: Σχεδίαση (Παράδειγμα)</vt:lpstr>
      <vt:lpstr>Στάδιο 3: Σχεδίαση (Παράδειγμα)</vt:lpstr>
      <vt:lpstr>Στάδιο 3: Σχεδίαση</vt:lpstr>
      <vt:lpstr>Στάδιο 3: Σχεδίαση</vt:lpstr>
      <vt:lpstr>Στάδιο 4: Κωδικοποίηση</vt:lpstr>
      <vt:lpstr>Στάδιο 4: Κωδικοποίηση (Παράδειγμα)</vt:lpstr>
      <vt:lpstr>Στάδιο 4: Κωδικοποίηση (Παράδειγμα)</vt:lpstr>
      <vt:lpstr>Στάδιο 5: Έλεγχος</vt:lpstr>
      <vt:lpstr>Στάδιο 5: Έλεγχος (Παράδειγμα)</vt:lpstr>
      <vt:lpstr>Στάδιο 6: Συντήρηση</vt:lpstr>
      <vt:lpstr>Προβλήματα</vt:lpstr>
      <vt:lpstr>Πρόβλημα 1</vt:lpstr>
      <vt:lpstr>Πρόβλημα 1: Διάγραμμα ροής</vt:lpstr>
      <vt:lpstr>Πρόβλημα 1: Ψευδοκώδικας</vt:lpstr>
      <vt:lpstr>Πρόβλημα 2</vt:lpstr>
      <vt:lpstr>Πρόβλημα 2: Διάγραμμα ροής</vt:lpstr>
      <vt:lpstr>Πρόβλημα 2: Ψευδοκώδικας</vt:lpstr>
      <vt:lpstr>Πρόβλημα 2:  Εναλλακτικό διάγραμμα ροής</vt:lpstr>
      <vt:lpstr>Πρόβλημα 2:  Εναλλακτικός ψευδοκώδικας</vt:lpstr>
      <vt:lpstr>Ασκήσεις 1 &amp; 2</vt:lpstr>
      <vt:lpstr>Άσκηση 1: Διάγραμμα ροής</vt:lpstr>
      <vt:lpstr>Άσκηση 1: Ψευδοκώδικας</vt:lpstr>
      <vt:lpstr>Άσκηση 2: Διάγραμμα ροής</vt:lpstr>
      <vt:lpstr>Άσκηση 2: Ψευδοκώδικας</vt:lpstr>
      <vt:lpstr>Άσκηση 2:  Εναλλακτικό διάγραμμα ροής</vt:lpstr>
      <vt:lpstr>Άσκηση 2:  Εναλλακτικός ψευδοκώδικας</vt:lpstr>
      <vt:lpstr>Πρόβλημα 3</vt:lpstr>
      <vt:lpstr>Πρόβλημα 3: Διάγραμμα ροής</vt:lpstr>
      <vt:lpstr>Πρόβλημα 3: Ψευδοκώδικας</vt:lpstr>
      <vt:lpstr>Πρόβλημα 4</vt:lpstr>
      <vt:lpstr>Πρόβλημα 4: Διάγραμμα ροής</vt:lpstr>
      <vt:lpstr>Πρόβλημα 4: Ψευδοκώδικας</vt:lpstr>
      <vt:lpstr>Ασκήσεις 3 &amp; 4</vt:lpstr>
      <vt:lpstr>Άσκηση 3: Διάγραμμα ροής</vt:lpstr>
      <vt:lpstr>Άσκηση 3: Ψευδοκώδικας</vt:lpstr>
      <vt:lpstr>Άσκηση 4: Διάγραμμα ροής</vt:lpstr>
      <vt:lpstr>Άσκηση 4: Ψευδοκώδικας</vt:lpstr>
      <vt:lpstr>Πρόβλημα 5</vt:lpstr>
      <vt:lpstr>Πρόβλημα 5: Διάγραμμα ροής</vt:lpstr>
      <vt:lpstr>Πρόβλημα 5: Ψευδοκώδικας</vt:lpstr>
      <vt:lpstr>Πρόβλημα 5: Διάγραμμα ροής</vt:lpstr>
      <vt:lpstr>Πρόβλημα 5: Ψευδοκώδικας</vt:lpstr>
      <vt:lpstr>Πρόβλημα 6</vt:lpstr>
      <vt:lpstr>Πρόβλημα 6: Διάγραμμα ροής</vt:lpstr>
      <vt:lpstr>Πρόβλημα 6: Ψευδοκώδικας</vt:lpstr>
      <vt:lpstr>Ασκήσεις 5 &amp; 6</vt:lpstr>
      <vt:lpstr>Άσκηση 5: Διάγραμμα ροής</vt:lpstr>
      <vt:lpstr>Άσκηση 5: Ψευδοκώδικας</vt:lpstr>
      <vt:lpstr>Άσκηση 6: Διάγραμμα ροής</vt:lpstr>
      <vt:lpstr>Άσκηση 6: Ψευδοκώδικας</vt:lpstr>
      <vt:lpstr>Πρόβλημα 7</vt:lpstr>
      <vt:lpstr>Πρόβλημα 7: Διάγραμμα ροής</vt:lpstr>
      <vt:lpstr>Πρόβλημα 7: Ψευδοκώδικας</vt:lpstr>
      <vt:lpstr>Πρόβλημα 8</vt:lpstr>
      <vt:lpstr>Πρόβλημα 8: Διάγραμμα ροής</vt:lpstr>
      <vt:lpstr>Πρόβλημα 8: Ψευδοκώδικας</vt:lpstr>
      <vt:lpstr>Άσκηση 7</vt:lpstr>
      <vt:lpstr>Άσκηση 7: Διάγραμμα ροής</vt:lpstr>
      <vt:lpstr>Άσκηση 7: Ψευδοκώδικας</vt:lpstr>
      <vt:lpstr>Άσκηση 8</vt:lpstr>
      <vt:lpstr>Άσκηση 8: Διάγραμμα ροής</vt:lpstr>
      <vt:lpstr>Άσκηση 8: Ψευδοκώδικας</vt:lpstr>
      <vt:lpstr>The World Wide Web</vt:lpstr>
      <vt:lpstr>Στόχοι Κεφαλαίου</vt:lpstr>
      <vt:lpstr>Στόχοι Κεφαλαίου (συνέχεια.)</vt:lpstr>
      <vt:lpstr>Η ιστορία του WWW</vt:lpstr>
      <vt:lpstr>Η ιστορία του WWW</vt:lpstr>
      <vt:lpstr>Το Διαδίκτυο και το WWW</vt:lpstr>
      <vt:lpstr>Το Διαδίκτυο ως εργαλείο </vt:lpstr>
      <vt:lpstr>World Wide Web</vt:lpstr>
      <vt:lpstr>The World Wide Web</vt:lpstr>
      <vt:lpstr>Πως κατασκευάζουμε ένα υπερκείμενο;</vt:lpstr>
      <vt:lpstr>Πως κατασκευάζουμε ένα υπερκείμενο;</vt:lpstr>
      <vt:lpstr>Web Browser</vt:lpstr>
      <vt:lpstr>Web Browser</vt:lpstr>
      <vt:lpstr>Φυλλομετρητής Web (Web Browser)</vt:lpstr>
      <vt:lpstr>Browsers: Internet Explorer</vt:lpstr>
      <vt:lpstr>Browsers: Netscape Communicator</vt:lpstr>
      <vt:lpstr>HTML</vt:lpstr>
      <vt:lpstr>HTML</vt:lpstr>
      <vt:lpstr>HTMLσελίδα</vt:lpstr>
      <vt:lpstr>HTML κείμενο</vt:lpstr>
      <vt:lpstr>HTML</vt:lpstr>
      <vt:lpstr>HTML</vt:lpstr>
      <vt:lpstr>βασικά tags στην HTML</vt:lpstr>
      <vt:lpstr>βασικά tags στην HTML</vt:lpstr>
      <vt:lpstr>βασικά tags στην HTML </vt:lpstr>
      <vt:lpstr>Εικόνες και σύνδεσμοι</vt:lpstr>
      <vt:lpstr>Εικόνες και σύνδεσμοι (συνέχεια)</vt:lpstr>
      <vt:lpstr>Διαδραστικές σελίδες Web</vt:lpstr>
      <vt:lpstr>Java Applets</vt:lpstr>
      <vt:lpstr>Java Applets</vt:lpstr>
      <vt:lpstr>Java Applets</vt:lpstr>
      <vt:lpstr>Σελίδες Java Server</vt:lpstr>
      <vt:lpstr>Σελίδες Java Server</vt:lpstr>
      <vt:lpstr>Java Server Pages</vt:lpstr>
      <vt:lpstr>XML</vt:lpstr>
      <vt:lpstr>XML</vt:lpstr>
      <vt:lpstr>XML</vt:lpstr>
      <vt:lpstr>XML</vt:lpstr>
      <vt:lpstr>XML</vt:lpstr>
      <vt:lpstr>Πως αναζητούμε την πληροφορία στο WWW, αν δεν γνωρίζουμε το URL της;</vt:lpstr>
      <vt:lpstr>Slide 410</vt:lpstr>
      <vt:lpstr>Slide 411</vt:lpstr>
      <vt:lpstr>Slide 412</vt:lpstr>
      <vt:lpstr>Η μηχανή αναζήτησης Google</vt:lpstr>
      <vt:lpstr>Θέματα δεοντολογίας: Cookies</vt:lpstr>
      <vt:lpstr>Θέματα δεοντολογίας: Cookies</vt:lpstr>
      <vt:lpstr>Μηχανές αναζήτησης στον Παγκόσμιο Ιστό</vt:lpstr>
      <vt:lpstr>Μηχανές αναζήτησης (Search Engines)</vt:lpstr>
      <vt:lpstr>Μέγεθος web και μηχανές αναζήτησης</vt:lpstr>
      <vt:lpstr>Κεντρικά της Google, Καλιφόρνια</vt:lpstr>
      <vt:lpstr>Δορυφορική από ύψος 32m</vt:lpstr>
      <vt:lpstr>Slide 421</vt:lpstr>
      <vt:lpstr>Αναζήτηση πληροφοριών</vt:lpstr>
      <vt:lpstr>Αναζητώντας κείμενο στο Google α’</vt:lpstr>
      <vt:lpstr>Αναζητώντας κείμενο στο Google β’</vt:lpstr>
      <vt:lpstr>Αναζητώντας κείμενο στο Google γ’</vt:lpstr>
      <vt:lpstr>Αναζητώντας επιστημονική γνώση</vt:lpstr>
      <vt:lpstr>Αναζητώντας εικόνες</vt:lpstr>
      <vt:lpstr>Αναζητώντας πληροφορίες σε ομάδες συζητήσεων</vt:lpstr>
      <vt:lpstr>Google Earth</vt:lpstr>
      <vt:lpstr>Πως λειτουργεί μία μηχανή αναζήτησης;</vt:lpstr>
      <vt:lpstr>Μηχανές αναζήτησης β’ Crawling</vt:lpstr>
      <vt:lpstr>Μηχανές αναζήτησης β’ Indexing</vt:lpstr>
      <vt:lpstr>μηχανές αναζήτησης γ’; Searching (αναζήτηση)</vt:lpstr>
      <vt:lpstr>Προκλήσεις για τις μηχανές αναζήτησης</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Αρχιτεκτονικη Υπολογιστων</dc:title>
  <dc:creator>maria</dc:creator>
  <cp:lastModifiedBy>user</cp:lastModifiedBy>
  <cp:revision>47</cp:revision>
  <dcterms:created xsi:type="dcterms:W3CDTF">2012-10-07T18:46:42Z</dcterms:created>
  <dcterms:modified xsi:type="dcterms:W3CDTF">2018-10-01T15:53:44Z</dcterms:modified>
</cp:coreProperties>
</file>